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8" r:id="rId18"/>
    <p:sldId id="273" r:id="rId19"/>
    <p:sldId id="269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B152-36EA-40FB-ABC2-1CDB252A4AD7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9E7D-62A2-4812-9D22-72714F7BC0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1594-0922-432D-9D99-A9ED196AC1D4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D490-72BC-4196-B397-708C5068E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614B-E8DD-4059-AB3A-1D0ED750E9F4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B30EB-9477-497B-882E-F97C1ABC8A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FEE5-EC3A-410E-820D-F780434B7C82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A67D-E520-414F-8BA2-7FEA153201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8C8EB-C29F-426E-B47B-83592CFB5321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9047-0CF0-453B-8929-418A02AC52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BF5A-9A9E-4B1A-B927-128924B79993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BC65-A00C-4D48-9CCD-2E3ECA1056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BDBC-02AD-4F5D-B8A4-877DC8CA6B1C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AEE9-75F6-4E90-8BB3-69905F4BA9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2C92-12EF-4EE2-ADCE-7518BA971E3A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99A8-EE87-4583-BA29-717CFD43A7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B163-9F62-4164-9F72-DFD52C0D8F10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893C-ED3D-4113-954D-F9CA43FDA7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1A43-88E7-47D4-8B49-B8A9F5931ADA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A9D6-8929-47F7-BFB0-5030A1CA7B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150D-C88A-4708-992E-D1DC144087A7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4E47-57B6-4DA7-9DEC-779E572E9A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1B6660-19AC-4F8A-A3F5-0C3DF0330697}" type="datetimeFigureOut">
              <a:rPr lang="pl-PL"/>
              <a:pPr>
                <a:defRPr/>
              </a:pPr>
              <a:t>2013-06-18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FFF6B0-3671-4038-833E-6CAFB7FFFA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619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> </a:t>
            </a:r>
            <a:br>
              <a:rPr lang="pl-PL" dirty="0"/>
            </a:br>
            <a:r>
              <a:rPr lang="pl-PL" b="1" dirty="0" smtClean="0"/>
              <a:t>ROZPORZĄDZENIE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MINISTRA EDUKACJI NARODOWEJ</a:t>
            </a:r>
            <a:r>
              <a:rPr lang="pl-PL" dirty="0" smtClean="0"/>
              <a:t> </a:t>
            </a:r>
            <a:br>
              <a:rPr lang="pl-PL" dirty="0" smtClean="0"/>
            </a:br>
            <a:r>
              <a:rPr lang="pl-PL" dirty="0" smtClean="0"/>
              <a:t>z dnia 30 kwietnia 2013 r.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3000" b="1" smtClean="0">
                <a:solidFill>
                  <a:schemeClr val="tx1"/>
                </a:solidFill>
              </a:rPr>
              <a:t>w sprawie zasad udzielania </a:t>
            </a:r>
            <a:endParaRPr lang="pl-PL" sz="3000" b="1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3000" b="1" smtClean="0">
                <a:solidFill>
                  <a:schemeClr val="tx1"/>
                </a:solidFill>
              </a:rPr>
              <a:t>i organizacji pomocy psychologiczno-pedagogicznej w publicznych przedszkolach, szkołach  i placówkach</a:t>
            </a:r>
            <a:endParaRPr lang="pl-PL" sz="3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3. </a:t>
            </a:r>
            <a:r>
              <a:rPr lang="pl-PL" sz="3100" dirty="0" smtClean="0">
                <a:solidFill>
                  <a:srgbClr val="FF0000"/>
                </a:solidFill>
              </a:rPr>
              <a:t>W przypadku stwierdzenia, że uczeń ze względu na potrzeby rozwojowe lub edukacyjne oraz możliwości psychofizyczne wymaga objęcia pomocą psychologiczno-pedagogiczną, odpowiednio </a:t>
            </a:r>
            <a:r>
              <a:rPr lang="pl-PL" sz="3100" b="1" dirty="0" smtClean="0">
                <a:solidFill>
                  <a:srgbClr val="FF0000"/>
                </a:solidFill>
              </a:rPr>
              <a:t>nauczyciel</a:t>
            </a:r>
            <a:r>
              <a:rPr lang="pl-PL" sz="3100" dirty="0" smtClean="0">
                <a:solidFill>
                  <a:srgbClr val="FF0000"/>
                </a:solidFill>
              </a:rPr>
              <a:t>, wychowawca grupy wychowawczej lub </a:t>
            </a:r>
            <a:r>
              <a:rPr lang="pl-PL" sz="3100" b="1" dirty="0" smtClean="0">
                <a:solidFill>
                  <a:srgbClr val="FF0000"/>
                </a:solidFill>
              </a:rPr>
              <a:t>specjalista niezwłocznie udzielają uczniowi tej pomocy w trakcie bieżącej pracy z uczniem i informują o tym</a:t>
            </a:r>
            <a:r>
              <a:rPr lang="pl-PL" sz="3100" dirty="0" smtClean="0">
                <a:solidFill>
                  <a:srgbClr val="FF0000"/>
                </a:solidFill>
              </a:rPr>
              <a:t>:</a:t>
            </a:r>
            <a:endParaRPr lang="pl-PL" sz="3100" dirty="0">
              <a:solidFill>
                <a:srgbClr val="FF0000"/>
              </a:solidFill>
            </a:endParaRP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3860800"/>
            <a:ext cx="8229600" cy="1944688"/>
          </a:xfrm>
        </p:spPr>
        <p:txBody>
          <a:bodyPr/>
          <a:lstStyle/>
          <a:p>
            <a:pPr marL="514350" indent="-514350">
              <a:buFont typeface="Arial" charset="0"/>
              <a:buAutoNum type="arabicParenR"/>
            </a:pPr>
            <a:r>
              <a:rPr lang="pl-PL" dirty="0" smtClean="0">
                <a:solidFill>
                  <a:srgbClr val="FF0000"/>
                </a:solidFill>
              </a:rPr>
              <a:t>w przypadku szkoły i placówki, w której funkcjonuje szkoła – </a:t>
            </a:r>
            <a:r>
              <a:rPr lang="pl-PL" b="1" dirty="0" smtClean="0">
                <a:solidFill>
                  <a:srgbClr val="FF0000"/>
                </a:solidFill>
              </a:rPr>
              <a:t>wychowawcę klasy</a:t>
            </a:r>
            <a:r>
              <a:rPr lang="pl-PL" dirty="0" smtClean="0">
                <a:solidFill>
                  <a:srgbClr val="FF0000"/>
                </a:solidFill>
              </a:rPr>
              <a:t>;</a:t>
            </a:r>
          </a:p>
          <a:p>
            <a:pPr marL="514350" indent="-514350">
              <a:buFont typeface="Arial" charset="0"/>
              <a:buAutoNum type="arabicParenR"/>
            </a:pPr>
            <a:r>
              <a:rPr lang="pl-PL" dirty="0" smtClean="0">
                <a:solidFill>
                  <a:srgbClr val="FF0000"/>
                </a:solidFill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Zadania wychowawcy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smtClean="0">
                <a:latin typeface="Arial" charset="0"/>
              </a:rPr>
              <a:t>	</a:t>
            </a:r>
            <a:r>
              <a:rPr lang="pl-PL" smtClean="0"/>
              <a:t>4. </a:t>
            </a:r>
            <a:r>
              <a:rPr lang="pl-PL" b="1" smtClean="0"/>
              <a:t>Wychowawca klasy </a:t>
            </a:r>
            <a:r>
              <a:rPr lang="pl-PL" smtClean="0"/>
              <a:t>lub dyrektor przedszkola lub placówki, o których mowa      w ust. 3, </a:t>
            </a:r>
            <a:r>
              <a:rPr lang="pl-PL" b="1" smtClean="0"/>
              <a:t>informuje innych nauczycieli, wychowawców grup wychowawczych lub specjalistów o potrzebie objęcia ucznia pomocą psychologiczno-pedagogiczną w trakcie ich bieżącej pracy z uczniem – jeżeli stwierdzi taką potrzebę.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Zadania wychowawcy klasy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mtClean="0">
                <a:latin typeface="Arial" charset="0"/>
              </a:rPr>
              <a:t>	</a:t>
            </a:r>
            <a:r>
              <a:rPr lang="pl-PL" smtClean="0"/>
              <a:t>Planuje i koordynuje udzielanie uczniowi</a:t>
            </a:r>
            <a:endParaRPr lang="pl-PL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mtClean="0">
                <a:latin typeface="Arial" charset="0"/>
              </a:rPr>
              <a:t>	</a:t>
            </a:r>
            <a:r>
              <a:rPr lang="pl-PL" smtClean="0"/>
              <a:t>pomocy psychologiczno-pedagogicznej, w tym ustala </a:t>
            </a:r>
            <a:r>
              <a:rPr lang="pl-PL" b="1" smtClean="0"/>
              <a:t>formy </a:t>
            </a:r>
            <a:r>
              <a:rPr lang="pl-PL" smtClean="0"/>
              <a:t>udzielania tej pomocy, </a:t>
            </a:r>
            <a:r>
              <a:rPr lang="pl-PL" b="1" smtClean="0"/>
              <a:t>okres ich udzielania </a:t>
            </a:r>
            <a:r>
              <a:rPr lang="pl-PL" smtClean="0"/>
              <a:t>oraz </a:t>
            </a:r>
            <a:r>
              <a:rPr lang="pl-PL" b="1" smtClean="0"/>
              <a:t>wymiar godzin</a:t>
            </a:r>
            <a:r>
              <a:rPr lang="pl-PL" smtClean="0"/>
              <a:t>, w którym poszczególne formy będą realizowane.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600" smtClean="0">
                <a:latin typeface="Arial" charset="0"/>
              </a:rPr>
              <a:t>	</a:t>
            </a:r>
            <a:r>
              <a:rPr lang="pl-PL" sz="2600" smtClean="0"/>
              <a:t>Podczas planowania i koordynowania udzielania uczniowi pomocy psychologiczno-pedagogicznej uwzględnia się wymiar godzin ustalony dla poszczególnych form udzielania uczniom pomocy psychologiczno-pedagogicznej, o którym mowa w ust. 6.</a:t>
            </a:r>
          </a:p>
          <a:p>
            <a:pPr>
              <a:lnSpc>
                <a:spcPct val="90000"/>
              </a:lnSpc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Wychowawca planując udzielanie </a:t>
            </a:r>
            <a:r>
              <a:rPr lang="pl-PL" dirty="0" err="1" smtClean="0"/>
              <a:t>ppp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700" dirty="0" smtClean="0">
                <a:latin typeface="Arial" charset="0"/>
              </a:rPr>
              <a:t>	</a:t>
            </a:r>
            <a:r>
              <a:rPr lang="pl-PL" sz="2700" dirty="0" smtClean="0"/>
              <a:t>współpracuje z rodzicami ucznia lub pełnoletnim uczniem oraz – w zależności od potrzeb – z innymi nauczycielami, wychowawcami grup </a:t>
            </a:r>
            <a:r>
              <a:rPr lang="pl-PL" sz="2700" dirty="0" smtClean="0"/>
              <a:t>wychowawczych   </a:t>
            </a:r>
            <a:r>
              <a:rPr lang="pl-PL" sz="2700" dirty="0" smtClean="0"/>
              <a:t>i specjalistami, prowadzącymi zajęcia z uczniem, poradnią lub innymi osobami, o których mowa w § 6.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700" dirty="0" smtClean="0"/>
              <a:t>	W </a:t>
            </a:r>
            <a:r>
              <a:rPr lang="pl-PL" sz="2700" dirty="0" smtClean="0"/>
              <a:t>przypadku gdy uczeń był objęty pomocą psychologiczno-pedagogiczną w przedszkolu, szkole lub placówce, uwzględnia wnioski dotyczące dalszej pracy      z uczniem, zawarte w dokumentacji prowadzonej zgodnie z przepisami wydanymi na podstawie art. 22 ust. 2 </a:t>
            </a:r>
            <a:r>
              <a:rPr lang="pl-PL" sz="2700" dirty="0" err="1" smtClean="0"/>
              <a:t>pkt</a:t>
            </a:r>
            <a:r>
              <a:rPr lang="pl-PL" sz="2700" dirty="0" smtClean="0"/>
              <a:t> 5 ustawy.</a:t>
            </a:r>
          </a:p>
          <a:p>
            <a:pPr>
              <a:lnSpc>
                <a:spcPct val="90000"/>
              </a:lnSpc>
            </a:pPr>
            <a:endParaRPr lang="pl-PL" sz="27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pl-PL" sz="2700" dirty="0" smtClean="0"/>
          </a:p>
          <a:p>
            <a:pPr>
              <a:lnSpc>
                <a:spcPct val="90000"/>
              </a:lnSpc>
            </a:pPr>
            <a:endParaRPr lang="pl-P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pl-PL" dirty="0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dirty="0" smtClean="0"/>
              <a:t>9. Dyrektor przedszkola, szkoły lub placówki,      </a:t>
            </a:r>
            <a:r>
              <a:rPr lang="pl-PL" dirty="0" smtClean="0">
                <a:latin typeface="Arial" charset="0"/>
              </a:rPr>
              <a:t>      </a:t>
            </a:r>
            <a:r>
              <a:rPr lang="pl-PL" dirty="0" smtClean="0"/>
              <a:t>o której mowa w art. 2 </a:t>
            </a:r>
            <a:r>
              <a:rPr lang="pl-PL" dirty="0" err="1" smtClean="0"/>
              <a:t>pkt</a:t>
            </a:r>
            <a:r>
              <a:rPr lang="pl-PL" dirty="0" smtClean="0"/>
              <a:t> 5 ustawy, może wyznaczyć inną niż wymieniona w ust. 5 osobę, której zadaniem będzie </a:t>
            </a:r>
            <a:r>
              <a:rPr lang="pl-PL" dirty="0" smtClean="0"/>
              <a:t>planowanie                            </a:t>
            </a:r>
            <a:r>
              <a:rPr lang="pl-PL" dirty="0" smtClean="0">
                <a:latin typeface="Arial" charset="0"/>
              </a:rPr>
              <a:t> </a:t>
            </a:r>
            <a:r>
              <a:rPr lang="pl-PL" dirty="0" smtClean="0"/>
              <a:t>i koordynowanie udzielania pomocy psychologiczno-pedagogicznej uczniom</a:t>
            </a:r>
            <a:r>
              <a:rPr lang="pl-PL" dirty="0" smtClean="0">
                <a:latin typeface="Arial" charset="0"/>
              </a:rPr>
              <a:t> </a:t>
            </a:r>
            <a:r>
              <a:rPr lang="pl-PL" dirty="0" smtClean="0">
                <a:latin typeface="Arial" charset="0"/>
              </a:rPr>
              <a:t>                  </a:t>
            </a:r>
            <a:r>
              <a:rPr lang="pl-PL" dirty="0" smtClean="0"/>
              <a:t>w </a:t>
            </a:r>
            <a:r>
              <a:rPr lang="pl-PL" dirty="0" smtClean="0"/>
              <a:t>przedszkolu, szkole lub placówce.</a:t>
            </a:r>
          </a:p>
          <a:p>
            <a:pPr marL="0" indent="0">
              <a:buFont typeface="Arial" charset="0"/>
              <a:buNone/>
            </a:pPr>
            <a:endParaRPr lang="pl-PL" dirty="0" smtClean="0"/>
          </a:p>
          <a:p>
            <a:pPr marL="0" indent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mtClean="0">
                <a:latin typeface="Arial" charset="0"/>
              </a:rPr>
              <a:t>	</a:t>
            </a:r>
            <a:r>
              <a:rPr lang="pl-PL" smtClean="0"/>
              <a:t>10. Przepisy ust. 3–9 stosuje się odpowiednio do uczniów posiadających orzeczenie               o potrzebie indywidualnego obowiązkowego rocznego przygotowania przedszkolnego, orzeczenie o potrzebie indywidualnego nauczania lub opinię poradni, z tym że przy planowaniu udzielania uczniom pomocy psychologiczno-pedagogicznej uwzględnienia się także zalecenia zawarte w orzeczeniach lub opiniach.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pl-PL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mtClean="0"/>
              <a:t>§ 21. 1. Nauczyciele, wychowawcy grup wychowawczych i specjaliści udzielający uczniom pomocy psychologiczno-pedagogicznej prowadzą dokumentację zgodnie z przepisami wydanymi na podstawie art. 22 ust. 2 pkt 5 ustawy.</a:t>
            </a:r>
          </a:p>
          <a:p>
            <a:pPr marL="0" indent="0">
              <a:buFont typeface="Arial" charset="0"/>
              <a:buNone/>
            </a:pPr>
            <a:endParaRPr lang="pl-PL" smtClean="0"/>
          </a:p>
          <a:p>
            <a:pPr marL="0" indent="0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368425"/>
          </a:xfrm>
        </p:spPr>
        <p:txBody>
          <a:bodyPr/>
          <a:lstStyle/>
          <a:p>
            <a:r>
              <a:rPr lang="pl-PL" sz="2000" smtClean="0">
                <a:latin typeface="Arial" charset="0"/>
              </a:rPr>
              <a:t>Rozporządzenie MEN z dnia 19 lutego 2002 r. (z późn. zm.) w sprawie sposobu prowadzenia przez publiczne przedszkola, szkoły i placówki dokumentacji przebiegu nauczania, działalności wychowawczej i opiekuńczej </a:t>
            </a:r>
            <a:br>
              <a:rPr lang="pl-PL" sz="2000" smtClean="0">
                <a:latin typeface="Arial" charset="0"/>
              </a:rPr>
            </a:br>
            <a:r>
              <a:rPr lang="pl-PL" sz="2000" smtClean="0">
                <a:latin typeface="Arial" charset="0"/>
              </a:rPr>
              <a:t>oraz rodzajów tej dokumentacji </a:t>
            </a:r>
            <a:br>
              <a:rPr lang="pl-PL" sz="2000" smtClean="0">
                <a:latin typeface="Arial" charset="0"/>
              </a:rPr>
            </a:br>
            <a:endParaRPr lang="pl-PL" sz="2000" smtClean="0">
              <a:latin typeface="Arial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mtClean="0"/>
              <a:t>§</a:t>
            </a:r>
            <a:r>
              <a:rPr lang="pl-PL" smtClean="0">
                <a:latin typeface="Arial" charset="0"/>
              </a:rPr>
              <a:t> 19. Przedszkole, szkoła i placówka gromadzi,  w indywidualnej teczce, dla każdego dziecka, ucznia lub wychowanka objętego pomocą psychologiczno-pedagogiczną dokumentację badań i czynności uzupełniających prowadzonych w szczególności przez pedagoga, psychologa, logopedę, doradcę zawodowego i lekarza.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pl-PL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pl-PL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mtClean="0"/>
              <a:t>§ 22. 1. O potrzebie objęcia ucznia pomocą psychologiczno-pedagogiczną informuje się rodziców ucznia albo pełnoletniego ucznia.</a:t>
            </a:r>
          </a:p>
          <a:p>
            <a:pPr marL="0" indent="0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2. O ustalonych dla ucznia formach, okresie udzielania pomocy psychologiczno-pedagogicznej oraz wymiarze godzin, w którym poszczególne formy pomocy będą realizowane, dyrektor przedszkola, szkoły lub placówki, </a:t>
            </a:r>
            <a:r>
              <a:rPr lang="pl-PL" dirty="0" smtClean="0"/>
              <a:t>          o </a:t>
            </a:r>
            <a:r>
              <a:rPr lang="pl-PL" dirty="0"/>
              <a:t>której mowa w art. 2 pkt 5 ustawy, </a:t>
            </a:r>
            <a:r>
              <a:rPr lang="pl-PL" b="1" dirty="0"/>
              <a:t>niezwłocznie informuje pisemnie, w sposób przyjęty w danym przedszkolu, szkole </a:t>
            </a:r>
            <a:r>
              <a:rPr lang="pl-PL" dirty="0"/>
              <a:t>lub placówce, rodziców ucznia albo pełnoletniego ucznia.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84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mtClean="0"/>
              <a:t>§ 3. 1. Pomoc psychologiczno-pedagogiczna udzielana uczniowi w przedszkolu, szkole i placówce polega na </a:t>
            </a:r>
            <a:r>
              <a:rPr lang="pl-PL" b="1" smtClean="0"/>
              <a:t>rozpoznawaniu i zaspokajaniu indywidualnych potrzeb rozwojowych i edukacyjnych </a:t>
            </a:r>
            <a:r>
              <a:rPr lang="pl-PL" smtClean="0"/>
              <a:t>ucznia oraz </a:t>
            </a:r>
            <a:r>
              <a:rPr lang="pl-PL" b="1" smtClean="0"/>
              <a:t>rozpoznawaniu indywidualnych możliwości psychofizycznych </a:t>
            </a:r>
            <a:r>
              <a:rPr lang="pl-PL" smtClean="0"/>
              <a:t>ucznia, wynikających </a:t>
            </a:r>
            <a:r>
              <a:rPr lang="pl-PL" smtClean="0">
                <a:latin typeface="Arial" charset="0"/>
              </a:rPr>
              <a:t>                    </a:t>
            </a:r>
            <a:r>
              <a:rPr lang="pl-PL" smtClean="0"/>
              <a:t>w szczególności: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smtClean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pl-PL" smtClean="0"/>
              <a:t>§ 28. Uczniom, dla których opracowano plany działań wspierających na podstawie rozporządzenia wymienionego w § 30, pomoc psychologiczno-pedagogiczna może być udzielana na podstawie tych planów do końca okresu, na jaki zostały opracowane.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pl-PL" smtClean="0"/>
              <a:t>	</a:t>
            </a:r>
            <a:endParaRPr lang="pl-PL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mtClean="0"/>
              <a:t>§ 29. Do końca roku szkolnego 2012/2013 oryginał karty indywidualnych potrzeb ucznia założonej dla ucznia przed dniem wejścia            w życie rozporządzenia przekazuje się rodzicom ucznia lub pełnoletniemu uczniowi.                     W dokumentacji badań i czynności uzupełniających, o której mowa w przepisach wydanych na podstawie art. 22 ust. 2 pkt 5 ustawy, pozostaje kopia karty.</a:t>
            </a:r>
          </a:p>
          <a:p>
            <a:pPr marL="0" indent="0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dirty="0" smtClean="0"/>
              <a:t>Czyli…</a:t>
            </a:r>
            <a:endParaRPr lang="pl-PL" sz="3200" dirty="0"/>
          </a:p>
        </p:txBody>
      </p:sp>
      <p:sp>
        <p:nvSpPr>
          <p:cNvPr id="3379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l-PL" dirty="0" smtClean="0"/>
              <a:t>Nauczyciel/specjalista stwierdza</a:t>
            </a:r>
            <a:r>
              <a:rPr lang="pl-PL" dirty="0" smtClean="0"/>
              <a:t>, że uczniowi potrzebna jest pomoc </a:t>
            </a:r>
            <a:r>
              <a:rPr lang="pl-PL" dirty="0" err="1" smtClean="0"/>
              <a:t>pp</a:t>
            </a:r>
            <a:r>
              <a:rPr lang="pl-PL" dirty="0" smtClean="0"/>
              <a:t> (lub uczeń ma opinię, </a:t>
            </a:r>
            <a:r>
              <a:rPr lang="pl-PL" dirty="0" smtClean="0"/>
              <a:t>orzeczenie</a:t>
            </a:r>
            <a:r>
              <a:rPr lang="pl-PL" dirty="0" smtClean="0"/>
              <a:t> </a:t>
            </a:r>
            <a:r>
              <a:rPr lang="pl-PL" dirty="0" smtClean="0"/>
              <a:t>lub złożony jest wniosek(inicjatywa) o potrzebie objęcia ucznia </a:t>
            </a:r>
            <a:r>
              <a:rPr lang="pl-PL" dirty="0" err="1" smtClean="0"/>
              <a:t>ppp</a:t>
            </a:r>
            <a:endParaRPr lang="pl-PL" dirty="0" smtClean="0"/>
          </a:p>
          <a:p>
            <a:r>
              <a:rPr lang="pl-PL" dirty="0" smtClean="0"/>
              <a:t>Przekazuje informację wychowawcy</a:t>
            </a:r>
          </a:p>
          <a:p>
            <a:r>
              <a:rPr lang="pl-PL" dirty="0" smtClean="0"/>
              <a:t>Wychowawca informuje innych nauczycieli/specjalistów</a:t>
            </a:r>
          </a:p>
          <a:p>
            <a:r>
              <a:rPr lang="pl-PL" dirty="0" smtClean="0"/>
              <a:t>Wychowawca informuje o potrzebie objęcia </a:t>
            </a:r>
            <a:r>
              <a:rPr lang="pl-PL" dirty="0" err="1" smtClean="0"/>
              <a:t>pp</a:t>
            </a:r>
            <a:r>
              <a:rPr lang="pl-PL" dirty="0" smtClean="0"/>
              <a:t> rodzica lub pełnoletniego ucznia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2700" smtClean="0"/>
              <a:t>wychowawca planuje i koordynuje udzielanie uczniowi pomocy </a:t>
            </a:r>
          </a:p>
          <a:p>
            <a:pPr>
              <a:lnSpc>
                <a:spcPct val="80000"/>
              </a:lnSpc>
            </a:pPr>
            <a:r>
              <a:rPr lang="pl-PL" sz="2700" smtClean="0"/>
              <a:t>dyrektor  szkoły ustala wymiar godzin poszczególnych form, biorąc pod uwagę wszystkie godziny, które </a:t>
            </a:r>
            <a:endParaRPr lang="pl-PL" sz="27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700" smtClean="0">
                <a:latin typeface="Arial" charset="0"/>
              </a:rPr>
              <a:t>	</a:t>
            </a:r>
            <a:r>
              <a:rPr lang="pl-PL" sz="2700" smtClean="0"/>
              <a:t>w danym roku szkolnym mogą być przeznaczone na realizację tych form</a:t>
            </a:r>
          </a:p>
          <a:p>
            <a:pPr>
              <a:lnSpc>
                <a:spcPct val="80000"/>
              </a:lnSpc>
            </a:pPr>
            <a:r>
              <a:rPr lang="pl-PL" sz="2700" smtClean="0"/>
              <a:t> o potrzebie objęcia ucznia pomocą psychologiczno-pedagogiczną informuje się rodziców ucznia albo pełnoletniego ucznia</a:t>
            </a:r>
          </a:p>
          <a:p>
            <a:pPr>
              <a:lnSpc>
                <a:spcPct val="80000"/>
              </a:lnSpc>
            </a:pPr>
            <a:r>
              <a:rPr lang="pl-PL" sz="2700" smtClean="0"/>
              <a:t>o ustalonych dla ucznia formach, okresie udzielania pomocy psychologiczno-pedagogicznej oraz wymiarze godzin, w którym poszczególne formy pomocy będą realizowane, dyrektor szkoły niezwłocznie informuje pisemnie, w sposób przyjęty w danym przedszkolu, szkole lub placówce, rodziców ucznia albo pełnoletniego ucznia.</a:t>
            </a:r>
          </a:p>
          <a:p>
            <a:pPr>
              <a:lnSpc>
                <a:spcPct val="80000"/>
              </a:lnSpc>
            </a:pPr>
            <a:endParaRPr lang="pl-PL" sz="2700" smtClean="0"/>
          </a:p>
          <a:p>
            <a:pPr>
              <a:lnSpc>
                <a:spcPct val="80000"/>
              </a:lnSpc>
            </a:pPr>
            <a:endParaRPr lang="pl-PL" sz="2700" smtClean="0"/>
          </a:p>
          <a:p>
            <a:pPr>
              <a:lnSpc>
                <a:spcPct val="80000"/>
              </a:lnSpc>
            </a:pPr>
            <a:endParaRPr lang="pl-P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z niepełnosprawności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 z </a:t>
            </a:r>
            <a:r>
              <a:rPr lang="pl-PL" dirty="0"/>
              <a:t>niedostosowania społecznego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 </a:t>
            </a:r>
            <a:r>
              <a:rPr lang="pl-PL" dirty="0"/>
              <a:t>zagrożenia niedostosowaniem społecznym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ze </a:t>
            </a:r>
            <a:r>
              <a:rPr lang="pl-PL" dirty="0"/>
              <a:t>szczególnych uzdolnień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ze </a:t>
            </a:r>
            <a:r>
              <a:rPr lang="pl-PL" dirty="0"/>
              <a:t>specyficznych trudności w uczeniu się</a:t>
            </a:r>
            <a:r>
              <a:rPr lang="pl-PL" dirty="0" smtClean="0"/>
              <a:t>;</a:t>
            </a:r>
            <a:r>
              <a:rPr lang="pl-PL" dirty="0"/>
              <a:t> 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 </a:t>
            </a:r>
            <a:r>
              <a:rPr lang="pl-PL" dirty="0"/>
              <a:t>zaburzeń komunikacji językowej</a:t>
            </a:r>
            <a:r>
              <a:rPr lang="pl-PL" dirty="0" smtClean="0"/>
              <a:t>;</a:t>
            </a:r>
            <a:r>
              <a:rPr lang="pl-PL" dirty="0"/>
              <a:t> 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 </a:t>
            </a:r>
            <a:r>
              <a:rPr lang="pl-PL" dirty="0"/>
              <a:t>choroby przewlekłej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z </a:t>
            </a:r>
            <a:r>
              <a:rPr lang="pl-PL" dirty="0"/>
              <a:t>sytuacji kryzysowych lub </a:t>
            </a:r>
            <a:r>
              <a:rPr lang="pl-PL" dirty="0" smtClean="0"/>
              <a:t>traumatycznych;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z niepowodzeń edukacyjnych;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 </a:t>
            </a:r>
            <a:r>
              <a:rPr lang="pl-PL" dirty="0" smtClean="0"/>
              <a:t>z </a:t>
            </a:r>
            <a:r>
              <a:rPr lang="pl-PL" dirty="0"/>
              <a:t>zaniedbań środowiskowych związanych z sytuacją bytową ucznia i jego rodziny, sposobem spędzania czasu wolnego i kontaktami środowiskowymi;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 </a:t>
            </a:r>
            <a:r>
              <a:rPr lang="pl-PL" dirty="0" smtClean="0"/>
              <a:t>z </a:t>
            </a:r>
            <a:r>
              <a:rPr lang="pl-PL" dirty="0"/>
              <a:t>trudności adaptacyjnych związanych z różnicami kulturowymi lub ze zmianą środowiska edukacyjnego, w tym </a:t>
            </a:r>
            <a:r>
              <a:rPr lang="pl-PL" dirty="0" smtClean="0"/>
              <a:t>związanych </a:t>
            </a:r>
            <a:r>
              <a:rPr lang="pl-PL" dirty="0"/>
              <a:t>z wcześniejszym kształceniem za granicą.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Na czym polega udzielanie ppp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Pomoc psychologiczno-pedagogiczna udzielana w przedszkolu, szkole i placówce rodzicom uczniów i nauczycielom polega na </a:t>
            </a:r>
            <a:r>
              <a:rPr lang="pl-PL" b="1" smtClean="0"/>
              <a:t>wspieraniu rodziców i nauczycieli                       w rozwiązywaniu problemów wychowawczych i dydaktycznych </a:t>
            </a:r>
            <a:r>
              <a:rPr lang="pl-PL" smtClean="0"/>
              <a:t>oraz </a:t>
            </a:r>
            <a:r>
              <a:rPr lang="pl-PL" b="1" smtClean="0"/>
              <a:t>rozwijaniu ich umiejętności wychowawczych </a:t>
            </a:r>
            <a:r>
              <a:rPr lang="pl-PL" smtClean="0"/>
              <a:t>w celu zwiększania efektywności pomocy psychologiczno-pedagogicznej dla uczniów.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364966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endParaRPr lang="pl-PL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mtClean="0"/>
              <a:t>§ 4. Korzystanie z pomocy psychologiczno-pedagogicznej w przedszkolu, szkole i placówce jest dobrowolne i nieodpłatne.</a:t>
            </a:r>
          </a:p>
          <a:p>
            <a:pPr marL="0" indent="0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7207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l-PL" sz="3100" dirty="0"/>
              <a:t> </a:t>
            </a:r>
            <a:r>
              <a:rPr lang="pl-PL" sz="3100" dirty="0" smtClean="0"/>
              <a:t>Pomoc </a:t>
            </a:r>
            <a:r>
              <a:rPr lang="pl-PL" sz="3100" dirty="0" err="1" smtClean="0"/>
              <a:t>psychologiczno</a:t>
            </a:r>
            <a:r>
              <a:rPr lang="pl-PL" sz="3100" dirty="0" smtClean="0"/>
              <a:t> - pedagogiczna   w </a:t>
            </a:r>
            <a:r>
              <a:rPr lang="pl-PL" sz="3100" dirty="0"/>
              <a:t>przedszkolu, szkole i placówce jest udzielana </a:t>
            </a:r>
            <a:r>
              <a:rPr lang="pl-PL" sz="3100" dirty="0" smtClean="0"/>
              <a:t>   z </a:t>
            </a:r>
            <a:r>
              <a:rPr lang="pl-PL" sz="3100" dirty="0"/>
              <a:t>inicjatywy: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24745"/>
            <a:ext cx="8229600" cy="5733256"/>
          </a:xfrm>
        </p:spPr>
        <p:txBody>
          <a:bodyPr rtlCol="0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ucznia;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rodziców </a:t>
            </a:r>
            <a:r>
              <a:rPr lang="pl-PL" dirty="0"/>
              <a:t>ucznia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dyrektora </a:t>
            </a:r>
            <a:r>
              <a:rPr lang="pl-PL" dirty="0">
                <a:solidFill>
                  <a:srgbClr val="FF0000"/>
                </a:solidFill>
              </a:rPr>
              <a:t>przedszkola, szkoły lub placówki</a:t>
            </a:r>
            <a:r>
              <a:rPr lang="pl-PL" dirty="0" smtClean="0">
                <a:solidFill>
                  <a:srgbClr val="FF0000"/>
                </a:solidFill>
              </a:rPr>
              <a:t>;</a:t>
            </a:r>
            <a:endParaRPr lang="pl-PL" dirty="0">
              <a:solidFill>
                <a:srgbClr val="FF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nauczyciela</a:t>
            </a:r>
            <a:r>
              <a:rPr lang="pl-PL" dirty="0"/>
              <a:t>, wychowawcy grupy wychowawczej lub specjalisty, prowadzących zajęcia z uczniem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pielęgniarki </a:t>
            </a:r>
            <a:r>
              <a:rPr lang="pl-PL" dirty="0">
                <a:solidFill>
                  <a:srgbClr val="FF0000"/>
                </a:solidFill>
              </a:rPr>
              <a:t>środowiska nauczania i wychowania lub higienistki szkolnej</a:t>
            </a:r>
            <a:r>
              <a:rPr lang="pl-PL" dirty="0" smtClean="0">
                <a:solidFill>
                  <a:srgbClr val="FF0000"/>
                </a:solidFill>
              </a:rPr>
              <a:t>;</a:t>
            </a:r>
            <a:r>
              <a:rPr lang="pl-PL" dirty="0">
                <a:solidFill>
                  <a:srgbClr val="FF0000"/>
                </a:solidFill>
              </a:rPr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u="sng" dirty="0" smtClean="0"/>
              <a:t>poradni;</a:t>
            </a:r>
            <a:r>
              <a:rPr lang="pl-PL" u="sng" dirty="0"/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asystenta </a:t>
            </a:r>
            <a:r>
              <a:rPr lang="pl-PL" dirty="0"/>
              <a:t>edukacji romskiej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 </a:t>
            </a:r>
            <a:r>
              <a:rPr lang="pl-PL" dirty="0"/>
              <a:t>pomocy nauczyciela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pracownika </a:t>
            </a:r>
            <a:r>
              <a:rPr lang="pl-PL" dirty="0">
                <a:solidFill>
                  <a:srgbClr val="FF0000"/>
                </a:solidFill>
              </a:rPr>
              <a:t>socjalnego</a:t>
            </a:r>
            <a:r>
              <a:rPr lang="pl-PL" dirty="0" smtClean="0">
                <a:solidFill>
                  <a:srgbClr val="FF0000"/>
                </a:solidFill>
              </a:rPr>
              <a:t>;</a:t>
            </a:r>
            <a:endParaRPr lang="pl-PL" dirty="0">
              <a:solidFill>
                <a:srgbClr val="FF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asystenta </a:t>
            </a:r>
            <a:r>
              <a:rPr lang="pl-PL" dirty="0"/>
              <a:t>rodziny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kuratora </a:t>
            </a:r>
            <a:r>
              <a:rPr lang="pl-PL" dirty="0">
                <a:solidFill>
                  <a:srgbClr val="FF0000"/>
                </a:solidFill>
              </a:rPr>
              <a:t>sądowego</a:t>
            </a:r>
            <a:r>
              <a:rPr lang="pl-PL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§ 7. 1. W szkole pomoc psychologiczno-pedagogiczna jest udzielana w trakcie bieżącej pracy z uczniem oraz w formie: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/>
              <a:t>klas </a:t>
            </a:r>
            <a:r>
              <a:rPr lang="pl-PL" sz="3400" dirty="0"/>
              <a:t>terapeutycznych</a:t>
            </a:r>
            <a:r>
              <a:rPr lang="pl-PL" sz="3400" dirty="0" smtClean="0"/>
              <a:t>;</a:t>
            </a:r>
            <a:r>
              <a:rPr lang="pl-PL" sz="3400" dirty="0"/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/>
              <a:t>zajęć </a:t>
            </a:r>
            <a:r>
              <a:rPr lang="pl-PL" sz="3400" dirty="0"/>
              <a:t>rozwijających uzdolnienia</a:t>
            </a:r>
            <a:r>
              <a:rPr lang="pl-PL" sz="3400" dirty="0" smtClean="0"/>
              <a:t>;</a:t>
            </a:r>
            <a:endParaRPr lang="pl-PL" sz="34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/>
              <a:t>zajęć </a:t>
            </a:r>
            <a:r>
              <a:rPr lang="pl-PL" sz="3400" dirty="0"/>
              <a:t>dydaktyczno-wyrównawczych</a:t>
            </a:r>
            <a:r>
              <a:rPr lang="pl-PL" sz="3400" dirty="0" smtClean="0"/>
              <a:t>;</a:t>
            </a:r>
            <a:r>
              <a:rPr lang="pl-PL" sz="3400" dirty="0"/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/>
              <a:t>zajęć  </a:t>
            </a:r>
            <a:r>
              <a:rPr lang="pl-PL" sz="3400" dirty="0"/>
              <a:t>specjalistycznych:  korekcyjno-kompensacyjnych,  logopedycznych,  socjoterapeutycznych  oraz  innych  zajęć </a:t>
            </a:r>
            <a:r>
              <a:rPr lang="pl-PL" sz="3400" dirty="0" smtClean="0"/>
              <a:t>  o </a:t>
            </a:r>
            <a:r>
              <a:rPr lang="pl-PL" sz="3400" dirty="0"/>
              <a:t>charakterze terapeutycznym;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/>
              <a:t>zajęć związanych z wyborem kierunku kształcenia </a:t>
            </a:r>
            <a:r>
              <a:rPr lang="pl-PL" sz="3400" dirty="0" smtClean="0"/>
              <a:t>           i  </a:t>
            </a:r>
            <a:r>
              <a:rPr lang="pl-PL" sz="3400" dirty="0"/>
              <a:t>zawodu oraz planowaniem kształcenia i kariery zawodowej </a:t>
            </a:r>
            <a:r>
              <a:rPr lang="pl-PL" sz="3400" dirty="0" smtClean="0"/>
              <a:t>– w </a:t>
            </a:r>
            <a:r>
              <a:rPr lang="pl-PL" sz="3400" dirty="0"/>
              <a:t>przypadku uczniów gimnazjum i szkół ponadgimnazjalnych</a:t>
            </a:r>
            <a:r>
              <a:rPr lang="pl-PL" sz="3400" dirty="0" smtClean="0"/>
              <a:t>;</a:t>
            </a:r>
            <a:endParaRPr lang="pl-PL" sz="34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>
                <a:solidFill>
                  <a:srgbClr val="FF0000"/>
                </a:solidFill>
              </a:rPr>
              <a:t>warsztatów;</a:t>
            </a:r>
            <a:endParaRPr lang="pl-PL" sz="3400" dirty="0">
              <a:solidFill>
                <a:srgbClr val="FF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3400" dirty="0" smtClean="0"/>
              <a:t>porad </a:t>
            </a:r>
            <a:r>
              <a:rPr lang="pl-PL" sz="3400" dirty="0"/>
              <a:t>i konsultacji.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§ 7. 4.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 </a:t>
            </a:r>
            <a:r>
              <a:rPr lang="pl-PL" dirty="0"/>
              <a:t>przedszkolu, szkole i placówce pomoc psychologiczno-pedagogiczna jest udzielana rodzicom uczniów i </a:t>
            </a:r>
            <a:r>
              <a:rPr lang="pl-PL" dirty="0" smtClean="0"/>
              <a:t>nauczycielom </a:t>
            </a:r>
            <a:r>
              <a:rPr lang="pl-PL" dirty="0"/>
              <a:t>w formie porad, konsultacji, warsztatów i szkoleń.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8229600" cy="2087562"/>
          </a:xfrm>
        </p:spPr>
        <p:txBody>
          <a:bodyPr/>
          <a:lstStyle/>
          <a:p>
            <a:r>
              <a:rPr lang="pl-PL" sz="2400" smtClean="0"/>
              <a:t>§ 19. 1. Nauczyciele, wychowawcy grup wychowawczych oraz specjaliści w przedszkolu, szkole i placówce rozpoznają odpowiednio indywidualne potrzeby rozwojowe i edukacyjne oraz indywidualne możliwości psychofizyczne uczniów, w tym ich zainteresowania i uzdolnienia.</a:t>
            </a:r>
            <a:br>
              <a:rPr lang="pl-PL" sz="2400" smtClean="0"/>
            </a:br>
            <a:endParaRPr lang="pl-PL" sz="24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l-PL" sz="3000" dirty="0" smtClean="0"/>
              <a:t>1. W przedszkolu ………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l-PL" sz="3000" dirty="0" smtClean="0"/>
              <a:t>2. </a:t>
            </a:r>
            <a:r>
              <a:rPr lang="pl-PL" sz="3000" dirty="0" smtClean="0">
                <a:solidFill>
                  <a:srgbClr val="FF0000"/>
                </a:solidFill>
              </a:rPr>
              <a:t>w szkole – obserwację pedagogiczną, w trakcie bieżącej pracy z uczniami, mającą na celu rozpoznanie u uczniów: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a)	trudności w uczeniu się, w tym – w przypadku uczniów klas </a:t>
            </a:r>
            <a:r>
              <a:rPr lang="pl-PL" sz="3000" dirty="0" err="1" smtClean="0">
                <a:solidFill>
                  <a:srgbClr val="FF0000"/>
                </a:solidFill>
              </a:rPr>
              <a:t>I–III</a:t>
            </a:r>
            <a:r>
              <a:rPr lang="pl-PL" sz="3000" dirty="0" smtClean="0">
                <a:solidFill>
                  <a:srgbClr val="FF0000"/>
                </a:solidFill>
              </a:rPr>
              <a:t> szkoły podstawowej – ryzyka wystąpienia specyficznych trudności w uczeniu się, lub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b)szczególnych uzdolnień;</a:t>
            </a:r>
          </a:p>
          <a:p>
            <a:pPr marL="0" indent="0">
              <a:lnSpc>
                <a:spcPct val="90000"/>
              </a:lnSpc>
            </a:pPr>
            <a:endParaRPr lang="pl-PL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688</Words>
  <Application>Microsoft Office PowerPoint</Application>
  <PresentationFormat>Pokaz na ekranie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  ROZPORZĄDZENIE  MINISTRA EDUKACJI NARODOWEJ  z dnia 30 kwietnia 2013 r.  </vt:lpstr>
      <vt:lpstr> </vt:lpstr>
      <vt:lpstr>Slajd 3</vt:lpstr>
      <vt:lpstr>Na czym polega udzielanie ppp</vt:lpstr>
      <vt:lpstr>Slajd 5</vt:lpstr>
      <vt:lpstr> Pomoc psychologiczno - pedagogiczna   w przedszkolu, szkole i placówce jest udzielana    z inicjatywy:   </vt:lpstr>
      <vt:lpstr>§ 7. 1. W szkole pomoc psychologiczno-pedagogiczna jest udzielana w trakcie bieżącej pracy z uczniem oraz w formie:</vt:lpstr>
      <vt:lpstr>§ 7. 4. </vt:lpstr>
      <vt:lpstr>§ 19. 1. Nauczyciele, wychowawcy grup wychowawczych oraz specjaliści w przedszkolu, szkole i placówce rozpoznają odpowiednio indywidualne potrzeby rozwojowe i edukacyjne oraz indywidualne możliwości psychofizyczne uczniów, w tym ich zainteresowania i uzdolnienia. </vt:lpstr>
      <vt:lpstr>3. W przypadku stwierdzenia, że uczeń ze względu na potrzeby rozwojowe lub edukacyjne oraz możliwości psychofizyczne wymaga objęcia pomocą psychologiczno-pedagogiczną, odpowiednio nauczyciel, wychowawca grupy wychowawczej lub specjalista niezwłocznie udzielają uczniowi tej pomocy w trakcie bieżącej pracy z uczniem i informują o tym:</vt:lpstr>
      <vt:lpstr>Zadania wychowawcy</vt:lpstr>
      <vt:lpstr>Zadania wychowawcy klasy </vt:lpstr>
      <vt:lpstr>Wychowawca planując udzielanie ppp</vt:lpstr>
      <vt:lpstr>Slajd 14</vt:lpstr>
      <vt:lpstr>Slajd 15</vt:lpstr>
      <vt:lpstr>Slajd 16</vt:lpstr>
      <vt:lpstr>Rozporządzenie MEN z dnia 19 lutego 2002 r. (z późn. zm.) w sprawie sposobu prowadzenia przez publiczne przedszkola, szkoły i placówki dokumentacji przebiegu nauczania, działalności wychowawczej i opiekuńczej  oraz rodzajów tej dokumentacji  </vt:lpstr>
      <vt:lpstr>Slajd 18</vt:lpstr>
      <vt:lpstr>Slajd 19</vt:lpstr>
      <vt:lpstr>Slajd 20</vt:lpstr>
      <vt:lpstr>Slajd 21</vt:lpstr>
      <vt:lpstr>Czyli…</vt:lpstr>
      <vt:lpstr>Slajd 23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ROZPORZĄDZENIE  MINISTRA EDUKACJI NARODOWEJ  z dnia 30 kwietnia 2013 r.</dc:title>
  <dc:creator>HP</dc:creator>
  <cp:lastModifiedBy>Jola</cp:lastModifiedBy>
  <cp:revision>17</cp:revision>
  <dcterms:created xsi:type="dcterms:W3CDTF">2013-06-04T17:29:22Z</dcterms:created>
  <dcterms:modified xsi:type="dcterms:W3CDTF">2013-06-18T21:08:30Z</dcterms:modified>
</cp:coreProperties>
</file>