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B6C93-A3FF-43CB-BC0A-41EE2C99F4BC}" type="datetimeFigureOut">
              <a:rPr lang="pl-PL"/>
              <a:pPr>
                <a:defRPr/>
              </a:pPr>
              <a:t>2015-09-28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A1C-4417-4C95-9142-4877CF9D931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A2C23-AA20-4103-BA83-11549260E195}" type="datetimeFigureOut">
              <a:rPr lang="pl-PL"/>
              <a:pPr>
                <a:defRPr/>
              </a:pPr>
              <a:t>2015-09-28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52741-DCFF-4E54-BB0F-91BDF86AD74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F3109-B211-4190-AF19-ED0F89BF51D8}" type="datetimeFigureOut">
              <a:rPr lang="pl-PL"/>
              <a:pPr>
                <a:defRPr/>
              </a:pPr>
              <a:t>2015-09-28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B078D-2780-49A0-A44C-1A72C055E68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1739B-78CF-45E8-80E1-4F4787562767}" type="datetimeFigureOut">
              <a:rPr lang="pl-PL"/>
              <a:pPr>
                <a:defRPr/>
              </a:pPr>
              <a:t>2015-09-28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D860E-E9C9-4EC8-9636-3A84ACA05C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A092D-277D-4795-BC7E-2810793C52D0}" type="datetimeFigureOut">
              <a:rPr lang="pl-PL"/>
              <a:pPr>
                <a:defRPr/>
              </a:pPr>
              <a:t>2015-09-28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ADFC0-0524-40F9-B38C-FEF91BED7FC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7FE83-8FAC-4EE3-A80D-BE5A329E98D1}" type="datetimeFigureOut">
              <a:rPr lang="pl-PL"/>
              <a:pPr>
                <a:defRPr/>
              </a:pPr>
              <a:t>2015-09-28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F5978-141F-4D34-89EC-4E178131553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C9090-CA37-4E2D-9FCA-51738DCFD197}" type="datetimeFigureOut">
              <a:rPr lang="pl-PL"/>
              <a:pPr>
                <a:defRPr/>
              </a:pPr>
              <a:t>2015-09-28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47CA2-7025-4414-9F94-5756894B2E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825C7-80DE-4118-95C9-52A65E322D7D}" type="datetimeFigureOut">
              <a:rPr lang="pl-PL"/>
              <a:pPr>
                <a:defRPr/>
              </a:pPr>
              <a:t>2015-09-28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E5D54-FE42-4BD7-8FB7-894074B803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7779C-CC19-497D-A1DB-E1C29EA93578}" type="datetimeFigureOut">
              <a:rPr lang="pl-PL"/>
              <a:pPr>
                <a:defRPr/>
              </a:pPr>
              <a:t>2015-09-28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26320-36FD-4E1D-A405-6C7F716DC85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82F8E-E0A8-4443-BF9D-134F0453736C}" type="datetimeFigureOut">
              <a:rPr lang="pl-PL"/>
              <a:pPr>
                <a:defRPr/>
              </a:pPr>
              <a:t>2015-09-28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0E500-E53E-44C3-B7CB-2001E20870C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6C9E-54BE-4BFC-931A-083BA0717DE9}" type="datetimeFigureOut">
              <a:rPr lang="pl-PL"/>
              <a:pPr>
                <a:defRPr/>
              </a:pPr>
              <a:t>2015-09-28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2E4EF-E9C0-490A-BAB6-64621EDF055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A3AC02-66B6-4E4D-87D8-3E91717DD2ED}" type="datetimeFigureOut">
              <a:rPr lang="pl-PL"/>
              <a:pPr>
                <a:defRPr/>
              </a:pPr>
              <a:t>2015-09-28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0409A7-AF20-4204-BA4D-2BD62B797D3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ytuł 1"/>
          <p:cNvSpPr>
            <a:spLocks noGrp="1"/>
          </p:cNvSpPr>
          <p:nvPr>
            <p:ph type="ctrTitle"/>
          </p:nvPr>
        </p:nvSpPr>
        <p:spPr>
          <a:xfrm>
            <a:off x="571500" y="1571625"/>
            <a:ext cx="7886700" cy="2028825"/>
          </a:xfrm>
        </p:spPr>
        <p:txBody>
          <a:bodyPr/>
          <a:lstStyle/>
          <a:p>
            <a:r>
              <a:rPr lang="pl-PL" sz="3200" smtClean="0"/>
              <a:t>Kierunki realizacji polityki oświatowej </a:t>
            </a:r>
            <a:br>
              <a:rPr lang="pl-PL" sz="3200" smtClean="0"/>
            </a:br>
            <a:r>
              <a:rPr lang="pl-PL" sz="3200" smtClean="0"/>
              <a:t>na rok szkolny 2015/2016 </a:t>
            </a:r>
            <a:br>
              <a:rPr lang="pl-PL" sz="3200" smtClean="0"/>
            </a:br>
            <a:r>
              <a:rPr lang="pl-PL" sz="3200" smtClean="0"/>
              <a:t>Rok Otwartej Szkoły</a:t>
            </a:r>
            <a:br>
              <a:rPr lang="pl-PL" sz="3200" smtClean="0"/>
            </a:br>
            <a:endParaRPr lang="pl-PL" sz="3200" smtClean="0"/>
          </a:p>
        </p:txBody>
      </p:sp>
      <p:sp>
        <p:nvSpPr>
          <p:cNvPr id="13314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2000" smtClean="0">
                <a:solidFill>
                  <a:schemeClr val="tx1"/>
                </a:solidFill>
              </a:rPr>
              <a:t>Pracownia Wychowania i Profilaktyki ŁCDNiKP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Rok Otwartej Szkoły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1433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pl-PL" smtClean="0"/>
          </a:p>
          <a:p>
            <a:pPr>
              <a:buFont typeface="Arial" charset="0"/>
              <a:buNone/>
            </a:pPr>
            <a:endParaRPr lang="pl-PL" smtClean="0"/>
          </a:p>
          <a:p>
            <a:pPr>
              <a:buFont typeface="Arial" charset="0"/>
              <a:buNone/>
            </a:pPr>
            <a:r>
              <a:rPr lang="pl-PL" smtClean="0"/>
              <a:t>„Otwarta szkoła to taka, która nie zamyka się na</a:t>
            </a:r>
          </a:p>
          <a:p>
            <a:pPr>
              <a:buFont typeface="Arial" charset="0"/>
              <a:buNone/>
            </a:pPr>
            <a:r>
              <a:rPr lang="pl-PL" smtClean="0"/>
              <a:t>kulturę, sztukę, sport, środowiska lokalne. </a:t>
            </a:r>
          </a:p>
          <a:p>
            <a:pPr>
              <a:buFont typeface="Arial" charset="0"/>
              <a:buNone/>
            </a:pPr>
            <a:r>
              <a:rPr lang="pl-PL" smtClean="0"/>
              <a:t>Potrafi korzystać z tego, co ją otacza.” - minister</a:t>
            </a:r>
          </a:p>
          <a:p>
            <a:pPr>
              <a:buFont typeface="Arial" charset="0"/>
              <a:buNone/>
            </a:pPr>
            <a:r>
              <a:rPr lang="pl-PL" smtClean="0"/>
              <a:t>Joanna Kluzik - Rostkowska</a:t>
            </a:r>
          </a:p>
          <a:p>
            <a:pPr>
              <a:buFont typeface="Arial" charset="0"/>
              <a:buNone/>
            </a:pPr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smtClean="0"/>
              <a:t>Podstawowe kierunki realizacji polityki </a:t>
            </a:r>
            <a:br>
              <a:rPr lang="pl-PL" sz="3200" b="1" smtClean="0"/>
            </a:br>
            <a:r>
              <a:rPr lang="pl-PL" sz="3200" b="1" smtClean="0"/>
              <a:t>oświatowej państwa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1.Wzmocnienie bezpieczeństwa dzieci i młodzieży,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ze szczególnym uwzględnieniem dzieci ze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specjalnymi potrzebami edukacyjnymi w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młodzieżowych ośrodkach wychowawczych,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młodzieżowych ośrodkach socjoterapii, specjalnych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ośrodkach szkolno - wychowawczych, specjalnych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ośrodkach wychowawczych, ośrodkach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rewalidacyjno - wychowawczych.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smtClean="0"/>
              <a:t>Podstawowe kierunki realizacji polityki </a:t>
            </a:r>
            <a:br>
              <a:rPr lang="pl-PL" sz="3200" b="1" smtClean="0"/>
            </a:br>
            <a:r>
              <a:rPr lang="pl-PL" sz="3200" b="1" smtClean="0"/>
              <a:t>oświatowej państwa</a:t>
            </a:r>
            <a:endParaRPr lang="pl-PL" sz="3200" smtClean="0"/>
          </a:p>
        </p:txBody>
      </p:sp>
      <p:sp>
        <p:nvSpPr>
          <p:cNvPr id="1638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pl-PL" dirty="0" smtClean="0"/>
          </a:p>
          <a:p>
            <a:pPr>
              <a:buFont typeface="Arial" charset="0"/>
              <a:buNone/>
            </a:pPr>
            <a:r>
              <a:rPr lang="pl-PL" dirty="0" smtClean="0"/>
              <a:t>2. Podniesienie jakości kształcenia w szkołach</a:t>
            </a:r>
          </a:p>
          <a:p>
            <a:pPr>
              <a:buFont typeface="Arial" charset="0"/>
              <a:buNone/>
            </a:pPr>
            <a:r>
              <a:rPr lang="pl-PL" dirty="0" smtClean="0"/>
              <a:t>ponadgimnazjalnych poprzez </a:t>
            </a:r>
          </a:p>
          <a:p>
            <a:pPr>
              <a:buFont typeface="Arial" charset="0"/>
              <a:buNone/>
            </a:pPr>
            <a:r>
              <a:rPr lang="pl-PL" dirty="0" smtClean="0"/>
              <a:t>zaangażowanie przedstawicieli partnerów</a:t>
            </a:r>
          </a:p>
          <a:p>
            <a:pPr>
              <a:buFont typeface="Arial" charset="0"/>
              <a:buNone/>
            </a:pPr>
            <a:r>
              <a:rPr lang="pl-PL" smtClean="0"/>
              <a:t>społecznych w </a:t>
            </a:r>
            <a:r>
              <a:rPr lang="pl-PL" smtClean="0"/>
              <a:t>dostosowywaniu </a:t>
            </a:r>
            <a:r>
              <a:rPr lang="pl-PL" smtClean="0"/>
              <a:t>kształcenia </a:t>
            </a:r>
          </a:p>
          <a:p>
            <a:pPr>
              <a:buFont typeface="Arial" charset="0"/>
              <a:buNone/>
            </a:pPr>
            <a:r>
              <a:rPr lang="pl-PL" dirty="0" smtClean="0"/>
              <a:t>zawodowego do potrzeb rynku pracy</a:t>
            </a:r>
          </a:p>
          <a:p>
            <a:pPr>
              <a:buFont typeface="Arial" charset="0"/>
              <a:buNone/>
            </a:pPr>
            <a:r>
              <a:rPr lang="pl-PL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smtClean="0"/>
              <a:t>Podstawowe kierunki realizacji polityki </a:t>
            </a:r>
            <a:br>
              <a:rPr lang="pl-PL" sz="3200" b="1" smtClean="0"/>
            </a:br>
            <a:r>
              <a:rPr lang="pl-PL" sz="3200" b="1" smtClean="0"/>
              <a:t>oświatowej państwa</a:t>
            </a:r>
            <a:endParaRPr lang="pl-PL" sz="3200" smtClean="0"/>
          </a:p>
        </p:txBody>
      </p:sp>
      <p:sp>
        <p:nvSpPr>
          <p:cNvPr id="1741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pl-PL" smtClean="0"/>
          </a:p>
          <a:p>
            <a:pPr>
              <a:buFont typeface="Arial" charset="0"/>
              <a:buNone/>
            </a:pPr>
            <a:endParaRPr lang="pl-PL" smtClean="0"/>
          </a:p>
          <a:p>
            <a:pPr>
              <a:buFont typeface="Arial" charset="0"/>
              <a:buNone/>
            </a:pPr>
            <a:r>
              <a:rPr lang="pl-PL" smtClean="0"/>
              <a:t>3. Rozwijanie kompetencji czytelniczych oraz</a:t>
            </a:r>
          </a:p>
          <a:p>
            <a:pPr>
              <a:buFont typeface="Arial" charset="0"/>
              <a:buNone/>
            </a:pPr>
            <a:r>
              <a:rPr lang="pl-PL" smtClean="0"/>
              <a:t>upowszechnianie czytelnictwa wśród </a:t>
            </a:r>
          </a:p>
          <a:p>
            <a:pPr>
              <a:buFont typeface="Arial" charset="0"/>
              <a:buNone/>
            </a:pPr>
            <a:r>
              <a:rPr lang="pl-PL" smtClean="0"/>
              <a:t>dzieci i młodzieży.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smtClean="0"/>
              <a:t>Podstawowe kierunki realizacji polityki </a:t>
            </a:r>
            <a:br>
              <a:rPr lang="pl-PL" sz="3200" b="1" smtClean="0"/>
            </a:br>
            <a:r>
              <a:rPr lang="pl-PL" sz="3200" b="1" smtClean="0"/>
              <a:t>oświatowej państwa</a:t>
            </a:r>
            <a:endParaRPr lang="pl-PL" sz="3200" smtClean="0"/>
          </a:p>
        </p:txBody>
      </p:sp>
      <p:sp>
        <p:nvSpPr>
          <p:cNvPr id="1843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pl-PL" smtClean="0"/>
          </a:p>
          <a:p>
            <a:pPr>
              <a:buFont typeface="Arial" charset="0"/>
              <a:buNone/>
            </a:pPr>
            <a:endParaRPr lang="pl-PL" smtClean="0"/>
          </a:p>
          <a:p>
            <a:pPr>
              <a:buFont typeface="Arial" charset="0"/>
              <a:buNone/>
            </a:pPr>
            <a:r>
              <a:rPr lang="pl-PL" smtClean="0"/>
              <a:t>4. Edukacja matematyczna i przyrodnicza </a:t>
            </a:r>
            <a:endParaRPr lang="pl-PL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pl-PL" smtClean="0">
                <a:latin typeface="Arial" charset="0"/>
              </a:rPr>
              <a:t>w </a:t>
            </a:r>
            <a:r>
              <a:rPr lang="pl-PL" smtClean="0"/>
              <a:t>kształceniu ogólnym.</a:t>
            </a:r>
          </a:p>
          <a:p>
            <a:pPr>
              <a:buFont typeface="Arial" charset="0"/>
              <a:buNone/>
            </a:pPr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sp>
        <p:nvSpPr>
          <p:cNvPr id="1945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pl-PL" sz="2600" smtClean="0"/>
          </a:p>
          <a:p>
            <a:pPr>
              <a:buFont typeface="Arial" charset="0"/>
              <a:buNone/>
            </a:pPr>
            <a:r>
              <a:rPr lang="pl-PL" sz="2600" smtClean="0"/>
              <a:t>„Z kierunków realizacji polityki oświatowej państwa</a:t>
            </a:r>
          </a:p>
          <a:p>
            <a:pPr>
              <a:buFont typeface="Arial" charset="0"/>
              <a:buNone/>
            </a:pPr>
            <a:r>
              <a:rPr lang="pl-PL" sz="2600" smtClean="0"/>
              <a:t>wynikają zadania dla organów nadzoru </a:t>
            </a:r>
          </a:p>
          <a:p>
            <a:pPr>
              <a:buFont typeface="Arial" charset="0"/>
              <a:buNone/>
            </a:pPr>
            <a:r>
              <a:rPr lang="pl-PL" sz="2600" smtClean="0"/>
              <a:t>pedagogicznego i placówek doskonalenia nauczycieli. </a:t>
            </a:r>
          </a:p>
          <a:p>
            <a:pPr>
              <a:buFont typeface="Arial" charset="0"/>
              <a:buNone/>
            </a:pPr>
            <a:r>
              <a:rPr lang="pl-PL" sz="2600" smtClean="0"/>
              <a:t>Ustaliliśmy również, że nadchodzący rok szkolny będzie</a:t>
            </a:r>
          </a:p>
          <a:p>
            <a:pPr>
              <a:buFont typeface="Arial" charset="0"/>
              <a:buNone/>
            </a:pPr>
            <a:r>
              <a:rPr lang="pl-PL" sz="2600" smtClean="0"/>
              <a:t>Rokiem Otwartej Szkoły.” </a:t>
            </a:r>
          </a:p>
          <a:p>
            <a:pPr>
              <a:buFont typeface="Arial" charset="0"/>
              <a:buNone/>
            </a:pPr>
            <a:endParaRPr lang="pl-PL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173</Words>
  <Application>Microsoft Office PowerPoint</Application>
  <PresentationFormat>Pokaz na ekranie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Kierunki realizacji polityki oświatowej  na rok szkolny 2015/2016  Rok Otwartej Szkoły </vt:lpstr>
      <vt:lpstr> Rok Otwartej Szkoły </vt:lpstr>
      <vt:lpstr>Podstawowe kierunki realizacji polityki  oświatowej państwa</vt:lpstr>
      <vt:lpstr>Podstawowe kierunki realizacji polityki  oświatowej państwa</vt:lpstr>
      <vt:lpstr>Podstawowe kierunki realizacji polityki  oświatowej państwa</vt:lpstr>
      <vt:lpstr>Podstawowe kierunki realizacji polityki  oświatowej państwa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Kierunki realizacji polityki oświatowej  na rok szkolny 2015/2016  Rok Otwartej Szkoły </dc:title>
  <cp:lastModifiedBy>PC</cp:lastModifiedBy>
  <cp:revision>12</cp:revision>
  <dcterms:modified xsi:type="dcterms:W3CDTF">2015-09-28T07:10:31Z</dcterms:modified>
</cp:coreProperties>
</file>