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56" r:id="rId3"/>
    <p:sldId id="277" r:id="rId4"/>
    <p:sldId id="263" r:id="rId5"/>
    <p:sldId id="269" r:id="rId6"/>
    <p:sldId id="264" r:id="rId7"/>
    <p:sldId id="270" r:id="rId8"/>
    <p:sldId id="265" r:id="rId9"/>
    <p:sldId id="266" r:id="rId10"/>
    <p:sldId id="267" r:id="rId11"/>
    <p:sldId id="268" r:id="rId12"/>
    <p:sldId id="275" r:id="rId13"/>
    <p:sldId id="271" r:id="rId14"/>
    <p:sldId id="273" r:id="rId15"/>
    <p:sldId id="274" r:id="rId16"/>
    <p:sldId id="258" r:id="rId17"/>
    <p:sldId id="257" r:id="rId18"/>
    <p:sldId id="276" r:id="rId19"/>
    <p:sldId id="272" r:id="rId20"/>
    <p:sldId id="259" r:id="rId21"/>
    <p:sldId id="260" r:id="rId22"/>
    <p:sldId id="261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E0683-2763-4F36-A060-DF916636F52F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02DA-8EC8-4764-9930-DE09AB372F5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DCB974D-2B73-49E9-98F5-4623FC054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23736D36-7A58-4446-B51B-63F74786F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b="1" dirty="0">
              <a:latin typeface="Arial" panose="020B0604020202020204" pitchFamily="34" charset="0"/>
            </a:endParaRPr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DCB974D-2B73-49E9-98F5-4623FC054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23736D36-7A58-4446-B51B-63F74786F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b="1" dirty="0">
              <a:latin typeface="Arial" panose="020B0604020202020204" pitchFamily="34" charset="0"/>
            </a:endParaRPr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07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8836FDBC-CFB0-43F0-9CA3-383F3B90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9950"/>
            <a:ext cx="7048500" cy="908050"/>
          </a:xfrm>
          <a:prstGeom prst="rect">
            <a:avLst/>
          </a:prstGeom>
          <a:gradFill rotWithShape="1">
            <a:gsLst>
              <a:gs pos="0">
                <a:srgbClr val="5151C5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CF0E6202-A055-4AC2-ABF3-0A00FBF15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05502"/>
            <a:ext cx="9144000" cy="428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25B8899D-7F3F-42F8-842A-B627DAD0E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5" name="Text Box 8">
            <a:extLst>
              <a:ext uri="{FF2B5EF4-FFF2-40B4-BE49-F238E27FC236}">
                <a16:creationId xmlns="" xmlns:a16="http://schemas.microsoft.com/office/drawing/2014/main" id="{373D9987-AB9C-4252-B1E3-9A16D0DCC6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81013" y="3025775"/>
            <a:ext cx="110172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6E717792-A9EC-43E5-9E36-BD844B2011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609" y="321945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C74AE8E0-FB47-499E-B444-5728033633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79635" y="-223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5A375471-BC97-4945-9784-83115D01CE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48777"/>
            <a:ext cx="18473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altLang="pl-PL" sz="900"/>
              <a:t/>
            </a:r>
            <a:br>
              <a:rPr lang="pl-PL" altLang="pl-PL" sz="900"/>
            </a:br>
            <a:endParaRPr lang="pl-PL" altLang="pl-PL" sz="2400"/>
          </a:p>
          <a:p>
            <a:pPr>
              <a:defRPr/>
            </a:pPr>
            <a:endParaRPr lang="pl-PL" altLang="pl-PL" sz="2400"/>
          </a:p>
        </p:txBody>
      </p:sp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E8233970-3D37-4D57-8844-CFC6D6B45A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346629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altLang="pl-PL" sz="2400"/>
          </a:p>
          <a:p>
            <a:pPr>
              <a:defRPr/>
            </a:pPr>
            <a:endParaRPr lang="pl-PL" altLang="pl-PL" sz="2400"/>
          </a:p>
        </p:txBody>
      </p:sp>
      <p:sp>
        <p:nvSpPr>
          <p:cNvPr id="10" name="Rectangle 16">
            <a:extLst>
              <a:ext uri="{FF2B5EF4-FFF2-40B4-BE49-F238E27FC236}">
                <a16:creationId xmlns="" xmlns:a16="http://schemas.microsoft.com/office/drawing/2014/main" id="{E237F3FE-D5F3-47FB-8EE9-0CD35D5D8E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6885"/>
            <a:ext cx="53604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pl-PL" altLang="pl-PL" sz="2400" dirty="0"/>
          </a:p>
          <a:p>
            <a:pPr>
              <a:defRPr/>
            </a:pPr>
            <a:r>
              <a:rPr lang="pl-PL" altLang="pl-PL" sz="1000" dirty="0">
                <a:ea typeface="Times New Roman" pitchFamily="18" charset="0"/>
              </a:rPr>
              <a:t>	</a:t>
            </a:r>
            <a:endParaRPr lang="pl-PL" altLang="pl-PL" sz="900" dirty="0"/>
          </a:p>
          <a:p>
            <a:pPr>
              <a:defRPr/>
            </a:pPr>
            <a:endParaRPr lang="pl-PL" altLang="pl-PL" sz="2400" dirty="0"/>
          </a:p>
        </p:txBody>
      </p:sp>
      <p:sp>
        <p:nvSpPr>
          <p:cNvPr id="11" name="Rectangle 17">
            <a:extLst>
              <a:ext uri="{FF2B5EF4-FFF2-40B4-BE49-F238E27FC236}">
                <a16:creationId xmlns="" xmlns:a16="http://schemas.microsoft.com/office/drawing/2014/main" id="{B1A32E3B-B02E-4135-997B-9A2341E994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25648" y="243617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pl-PL" altLang="pl-PL" sz="2400"/>
          </a:p>
        </p:txBody>
      </p:sp>
      <p:pic>
        <p:nvPicPr>
          <p:cNvPr id="12" name="Picture 10" descr="name">
            <a:extLst>
              <a:ext uri="{FF2B5EF4-FFF2-40B4-BE49-F238E27FC236}">
                <a16:creationId xmlns="" xmlns:a16="http://schemas.microsoft.com/office/drawing/2014/main" id="{21DA94F2-A55D-46CC-88C8-0D4840F61B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094415"/>
            <a:ext cx="5748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5">
            <a:extLst>
              <a:ext uri="{FF2B5EF4-FFF2-40B4-BE49-F238E27FC236}">
                <a16:creationId xmlns="" xmlns:a16="http://schemas.microsoft.com/office/drawing/2014/main" id="{AB8457B0-4453-42EF-B954-D8BDF99AC99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56589" y="6337300"/>
          <a:ext cx="733425" cy="215900"/>
        </p:xfrm>
        <a:graphic>
          <a:graphicData uri="http://schemas.openxmlformats.org/presentationml/2006/ole">
            <p:oleObj spid="_x0000_s1026" r:id="rId4" imgW="1720440" imgH="505080" progId="">
              <p:embed/>
            </p:oleObj>
          </a:graphicData>
        </a:graphic>
      </p:graphicFrame>
      <p:pic>
        <p:nvPicPr>
          <p:cNvPr id="14" name="Picture 17">
            <a:extLst>
              <a:ext uri="{FF2B5EF4-FFF2-40B4-BE49-F238E27FC236}">
                <a16:creationId xmlns="" xmlns:a16="http://schemas.microsoft.com/office/drawing/2014/main" id="{D50A5CAB-B6FE-431B-90DE-3C1F5A2B63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6199188"/>
            <a:ext cx="88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PCBC_2009">
            <a:extLst>
              <a:ext uri="{FF2B5EF4-FFF2-40B4-BE49-F238E27FC236}">
                <a16:creationId xmlns="" xmlns:a16="http://schemas.microsoft.com/office/drawing/2014/main" id="{378B8B6C-B103-4FF2-9FA3-83CD9812CA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6094413"/>
            <a:ext cx="571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LOGO_IQNET">
            <a:extLst>
              <a:ext uri="{FF2B5EF4-FFF2-40B4-BE49-F238E27FC236}">
                <a16:creationId xmlns="" xmlns:a16="http://schemas.microsoft.com/office/drawing/2014/main" id="{F31E5FA5-FBEF-4C81-87CB-C6AB387C4C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6108702"/>
            <a:ext cx="5794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9" descr="lider goły.jpg">
            <a:extLst>
              <a:ext uri="{FF2B5EF4-FFF2-40B4-BE49-F238E27FC236}">
                <a16:creationId xmlns="" xmlns:a16="http://schemas.microsoft.com/office/drawing/2014/main" id="{1FDBCF9F-AD5F-44F4-A572-4351EA7C160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4" y="5981700"/>
            <a:ext cx="301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7546113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8B31-CF9F-4FED-B7D3-368CF7FF6442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7DD23-13D8-431F-B206-B60D2086E13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xxNv56aL8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GwFdna4CX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rzemoc-rówieśnicza-statystyki-Fundacja-Zobacz...-JE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87195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539552" y="260648"/>
            <a:ext cx="7918648" cy="86652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Dlaczego ON TO ROBI?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44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522920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3600" b="1" dirty="0"/>
              <a:t>Przemoc rówieśnicza w szkole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Z trybu </a:t>
            </a:r>
            <a:r>
              <a:rPr lang="pl-PL" sz="3200" b="1" dirty="0" smtClean="0">
                <a:solidFill>
                  <a:srgbClr val="FF0000"/>
                </a:solidFill>
              </a:rPr>
              <a:t>rozwoju</a:t>
            </a:r>
            <a:r>
              <a:rPr lang="pl-PL" sz="3200" b="1" dirty="0" smtClean="0"/>
              <a:t>, </a:t>
            </a:r>
          </a:p>
          <a:p>
            <a:r>
              <a:rPr lang="pl-PL" sz="3200" b="1" dirty="0" smtClean="0"/>
              <a:t>mózg przełącza się na tryb </a:t>
            </a:r>
            <a:r>
              <a:rPr lang="pl-PL" sz="3200" b="1" dirty="0" smtClean="0">
                <a:solidFill>
                  <a:srgbClr val="FF0000"/>
                </a:solidFill>
              </a:rPr>
              <a:t>przetrwania</a:t>
            </a:r>
            <a:r>
              <a:rPr lang="pl-PL" sz="3200" b="1" dirty="0" smtClean="0"/>
              <a:t>. </a:t>
            </a:r>
          </a:p>
          <a:p>
            <a:endParaRPr lang="pl-PL" sz="3200" dirty="0"/>
          </a:p>
          <a:p>
            <a:r>
              <a:rPr lang="pl-PL" sz="3200" b="1" dirty="0" smtClean="0">
                <a:solidFill>
                  <a:srgbClr val="FF0000"/>
                </a:solidFill>
              </a:rPr>
              <a:t>Długofalowe skutki: </a:t>
            </a:r>
          </a:p>
          <a:p>
            <a:endParaRPr lang="pl-PL" sz="3200" dirty="0" smtClean="0"/>
          </a:p>
          <a:p>
            <a:r>
              <a:rPr lang="pl-PL" sz="3200" dirty="0" smtClean="0"/>
              <a:t>Mogą pojawić się silne dolegliwości somatyczne, problemy ze snem, pamięcią, koncentracją. Bardzo </a:t>
            </a:r>
            <a:r>
              <a:rPr lang="pl-PL" sz="3200" dirty="0" smtClean="0">
                <a:solidFill>
                  <a:srgbClr val="FF0000"/>
                </a:solidFill>
              </a:rPr>
              <a:t>obniża się poczucie własnej wartości</a:t>
            </a:r>
            <a:r>
              <a:rPr lang="pl-PL" sz="3200" dirty="0" smtClean="0"/>
              <a:t>, mogą się pojawiać i działania </a:t>
            </a:r>
            <a:r>
              <a:rPr lang="pl-PL" sz="3200" dirty="0" smtClean="0">
                <a:solidFill>
                  <a:srgbClr val="FF0000"/>
                </a:solidFill>
              </a:rPr>
              <a:t>autoagresywne</a:t>
            </a:r>
            <a:r>
              <a:rPr lang="pl-PL" sz="3200" dirty="0" smtClean="0"/>
              <a:t> i </a:t>
            </a:r>
            <a:r>
              <a:rPr lang="pl-PL" sz="3200" dirty="0" smtClean="0">
                <a:solidFill>
                  <a:srgbClr val="FF0000"/>
                </a:solidFill>
              </a:rPr>
              <a:t>myśli samobójcze</a:t>
            </a:r>
            <a:r>
              <a:rPr lang="pl-PL" sz="3200" dirty="0" smtClean="0"/>
              <a:t>.</a:t>
            </a:r>
            <a:endParaRPr lang="pl-PL" sz="3200" dirty="0"/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60648"/>
            <a:ext cx="87129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sz="3200" b="1" dirty="0" smtClean="0"/>
              <a:t>Stałe podleganie </a:t>
            </a:r>
            <a:r>
              <a:rPr lang="pl-PL" sz="3200" b="1" dirty="0" smtClean="0">
                <a:solidFill>
                  <a:srgbClr val="FF0000"/>
                </a:solidFill>
              </a:rPr>
              <a:t>presji</a:t>
            </a:r>
            <a:r>
              <a:rPr lang="pl-PL" sz="3200" b="1" dirty="0" smtClean="0"/>
              <a:t> ze strony rówieśników.</a:t>
            </a:r>
            <a:endParaRPr lang="pl-PL" sz="3200" b="1" dirty="0" smtClean="0"/>
          </a:p>
          <a:p>
            <a:r>
              <a:rPr lang="pl-PL" sz="3200" b="1" dirty="0" smtClean="0"/>
              <a:t>Nasilają emocje takie jak </a:t>
            </a:r>
            <a:r>
              <a:rPr lang="pl-PL" sz="3200" b="1" dirty="0" smtClean="0">
                <a:solidFill>
                  <a:srgbClr val="FF0000"/>
                </a:solidFill>
              </a:rPr>
              <a:t>wstyd, lęk i rozpacz. </a:t>
            </a:r>
            <a:r>
              <a:rPr lang="pl-PL" sz="3200" b="1" dirty="0"/>
              <a:t>P</a:t>
            </a:r>
            <a:r>
              <a:rPr lang="pl-PL" sz="3200" b="1" dirty="0" smtClean="0"/>
              <a:t>ojawia się </a:t>
            </a:r>
            <a:r>
              <a:rPr lang="pl-PL" sz="3200" b="1" dirty="0" smtClean="0">
                <a:solidFill>
                  <a:srgbClr val="FF0000"/>
                </a:solidFill>
              </a:rPr>
              <a:t>upokorzenie i uczucie poniżenia.</a:t>
            </a:r>
            <a:endParaRPr lang="pl-PL" sz="3200" b="1" dirty="0" smtClean="0"/>
          </a:p>
          <a:p>
            <a:r>
              <a:rPr lang="pl-PL" sz="3200" b="1" dirty="0" smtClean="0">
                <a:solidFill>
                  <a:srgbClr val="FF0000"/>
                </a:solidFill>
              </a:rPr>
              <a:t>Trudności w nawiązywaniu kontaktów.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S</a:t>
            </a:r>
            <a:r>
              <a:rPr lang="pl-PL" sz="3200" b="1" dirty="0" smtClean="0">
                <a:solidFill>
                  <a:srgbClr val="FF0000"/>
                </a:solidFill>
              </a:rPr>
              <a:t>kłonność do izolacji.</a:t>
            </a:r>
          </a:p>
        </p:txBody>
      </p:sp>
      <p:pic>
        <p:nvPicPr>
          <p:cNvPr id="3" name="Obraz 2" descr="89f80b5a20e2ad6614ac5df1607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594789"/>
            <a:ext cx="4545680" cy="301847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kolenia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236296" cy="482419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9512" y="465313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Sygnały </a:t>
            </a:r>
            <a:r>
              <a:rPr lang="pl-PL" sz="3200" dirty="0" smtClean="0"/>
              <a:t>w zachowaniu dzieci, które powinny </a:t>
            </a:r>
            <a:r>
              <a:rPr lang="pl-PL" sz="3200" b="1" dirty="0" smtClean="0"/>
              <a:t>zwiększyć czujność </a:t>
            </a:r>
            <a:r>
              <a:rPr lang="pl-PL" sz="3200" dirty="0" smtClean="0"/>
              <a:t>nauczycieli:</a:t>
            </a:r>
            <a:endParaRPr lang="pl-PL" sz="3200" dirty="0" smtClean="0"/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 smtClean="0"/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trudności z wypowiadaniem się na forum klasowym,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wycofywanie się z aktywności, jąkanie, utrata pewności siebie,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FF0000"/>
                </a:solidFill>
              </a:rPr>
              <a:t>rezygnowanie z klasowych imprez i wyjazdów,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FF0000"/>
                </a:solidFill>
              </a:rPr>
              <a:t>samotne spędzanie przerw, niedopuszczanie przez grupę,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FF0000"/>
                </a:solidFill>
              </a:rPr>
              <a:t>spędzanie przerw w pobliżu dorosłego,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FF0000"/>
                </a:solidFill>
              </a:rPr>
              <a:t>brak dobrego przyjaciela w klasie,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FF0000"/>
                </a:solidFill>
              </a:rPr>
              <a:t>bycie wybieranym do drużyny w grach zespołowych jako jedno z ostatnich,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widoczny smutek i przygnębienie, skłonność do płaczu,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pogorszenie wyników w nauce.</a:t>
            </a:r>
            <a:endParaRPr lang="pl-PL" sz="2800" dirty="0"/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zkolni-przyjaciele-znęcać-się-smutnej-chłopiec-w-sala-lekcyjnej-8739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488" y="2348880"/>
            <a:ext cx="4789512" cy="36004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1520" y="260649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Potrzeba tylko zwracać uwagę na sytuacje drażliwe i jak najczęściej </a:t>
            </a:r>
            <a:r>
              <a:rPr lang="pl-PL" sz="2400" b="1" dirty="0" smtClean="0">
                <a:solidFill>
                  <a:srgbClr val="FF0000"/>
                </a:solidFill>
              </a:rPr>
              <a:t>omawiać je w grupie</a:t>
            </a:r>
            <a:r>
              <a:rPr lang="pl-PL" sz="2400" b="1" dirty="0" smtClean="0"/>
              <a:t>, a nie na osobności. </a:t>
            </a:r>
          </a:p>
          <a:p>
            <a:endParaRPr lang="pl-PL" sz="2400" dirty="0" smtClean="0"/>
          </a:p>
          <a:p>
            <a:r>
              <a:rPr lang="pl-PL" sz="2400" b="1" dirty="0" smtClean="0"/>
              <a:t>Dla poczucia bezpieczeństwa dzieci bardzo ważna jest świadomość, że nauczyciele 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zauważają najdrobniejsze </a:t>
            </a:r>
          </a:p>
          <a:p>
            <a:r>
              <a:rPr lang="pl-PL" sz="2400" b="1" dirty="0" smtClean="0"/>
              <a:t>formy dręczenia 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i</a:t>
            </a:r>
            <a:r>
              <a:rPr lang="pl-PL" sz="2400" b="1" dirty="0" smtClean="0"/>
              <a:t> </a:t>
            </a:r>
            <a:r>
              <a:rPr lang="pl-PL" sz="2400" b="1" dirty="0" smtClean="0">
                <a:solidFill>
                  <a:srgbClr val="FF0000"/>
                </a:solidFill>
              </a:rPr>
              <a:t>wyraźnie się im sprzeciwiają</a:t>
            </a:r>
            <a:r>
              <a:rPr lang="pl-PL" sz="2400" b="1" dirty="0" smtClean="0"/>
              <a:t>. </a:t>
            </a:r>
            <a:endParaRPr lang="pl-PL" sz="2400" b="1" dirty="0"/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386104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Sprawca przemocy bardzo często czuje się bezkarny. Wie, że nikt go nie wyda, nikt mu nic nie udowodni, a nauczyciele nic mu nie zrobią. </a:t>
            </a:r>
            <a:endParaRPr lang="pl-PL" dirty="0" smtClean="0"/>
          </a:p>
          <a:p>
            <a:r>
              <a:rPr lang="pl-PL" sz="2000" dirty="0" smtClean="0"/>
              <a:t>Nagłaśnianie przejawów przemocy sprawia, że uczniowie i uczennice mają do nauczycieli większe </a:t>
            </a:r>
            <a:r>
              <a:rPr lang="pl-PL" sz="2000" b="1" dirty="0" smtClean="0"/>
              <a:t>zaufanie i bardziej otwarcie mówią o tym, co ich niepokoi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3" name="Obraz 2" descr="obgadywanie-dziewczynk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5184576" cy="343218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Jakie są 2 złote zasady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przeciwdziałania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agresywnym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zachowaniom</a:t>
            </a:r>
            <a:b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w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szkole?</a:t>
            </a: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pl-P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ZASADA 1</a:t>
            </a:r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b="1" u="sng" dirty="0" smtClean="0">
                <a:solidFill>
                  <a:schemeClr val="accent6">
                    <a:lumMod val="50000"/>
                  </a:schemeClr>
                </a:solidFill>
              </a:rPr>
              <a:t>Zawsze należy reagować, nawet na najmniejsze przejawy agresji </a:t>
            </a:r>
            <a:endParaRPr lang="pl-PL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pl-PL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dirty="0" smtClean="0"/>
              <a:t>(</a:t>
            </a:r>
            <a:r>
              <a:rPr lang="pl-PL" dirty="0" smtClean="0"/>
              <a:t>zaczepki, przezywanie, prowokacyjny ton głosu, niewłaściwa forma komunikatu).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Brak reakcji </a:t>
            </a:r>
            <a:r>
              <a:rPr lang="pl-PL" dirty="0" smtClean="0">
                <a:solidFill>
                  <a:srgbClr val="FF0000"/>
                </a:solidFill>
              </a:rPr>
              <a:t>powoduje powstanie 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możliwości </a:t>
            </a:r>
            <a:r>
              <a:rPr lang="pl-PL" b="1" dirty="0" smtClean="0">
                <a:solidFill>
                  <a:srgbClr val="FF0000"/>
                </a:solidFill>
              </a:rPr>
              <a:t>eskalacji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agresywnych zachowania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pl-PL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36912"/>
            <a:ext cx="8424936" cy="3611488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ZASADA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  <a:p>
            <a:pPr algn="ctr">
              <a:buNone/>
            </a:pPr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b="1" u="sng" dirty="0" smtClean="0">
                <a:solidFill>
                  <a:schemeClr val="accent6">
                    <a:lumMod val="50000"/>
                  </a:schemeClr>
                </a:solidFill>
              </a:rPr>
              <a:t>Zawsze należy konsekwentnie </a:t>
            </a:r>
            <a:endParaRPr lang="pl-PL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b="1" u="sng" dirty="0" smtClean="0">
                <a:solidFill>
                  <a:schemeClr val="accent6">
                    <a:lumMod val="50000"/>
                  </a:schemeClr>
                </a:solidFill>
              </a:rPr>
              <a:t>doprowadzić </a:t>
            </a:r>
            <a:r>
              <a:rPr lang="pl-PL" b="1" u="sng" dirty="0" smtClean="0">
                <a:solidFill>
                  <a:schemeClr val="accent6">
                    <a:lumMod val="50000"/>
                  </a:schemeClr>
                </a:solidFill>
              </a:rPr>
              <a:t>sytuację do końca </a:t>
            </a:r>
            <a:endParaRPr lang="pl-PL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b="1" u="sng" dirty="0" smtClean="0">
                <a:solidFill>
                  <a:schemeClr val="accent6">
                    <a:lumMod val="50000"/>
                  </a:schemeClr>
                </a:solidFill>
              </a:rPr>
              <a:t>czyli </a:t>
            </a:r>
            <a:r>
              <a:rPr lang="pl-PL" b="1" u="sng" dirty="0" smtClean="0">
                <a:solidFill>
                  <a:schemeClr val="accent6">
                    <a:lumMod val="50000"/>
                  </a:schemeClr>
                </a:solidFill>
              </a:rPr>
              <a:t>wyegzekwować ustalone konsekwencje.</a:t>
            </a:r>
          </a:p>
          <a:p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Jakie są 2 złote zasady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przeciwdziałania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agresywnym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zachowaniom</a:t>
            </a:r>
            <a:b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w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szkole?</a:t>
            </a: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pl-P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3105835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hlinkClick r:id="rId2"/>
              </a:rPr>
              <a:t>https://www.youtube.com/watch?v=bfxxNv56aL8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5884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Masz prawo do tego, aby czuć się bezpiecznie</a:t>
            </a:r>
            <a:r>
              <a:rPr lang="pl-PL" sz="2000" dirty="0" smtClean="0"/>
              <a:t>.</a:t>
            </a:r>
          </a:p>
          <a:p>
            <a:r>
              <a:rPr lang="pl-PL" sz="2000" b="1" dirty="0" smtClean="0"/>
              <a:t>Jak sobie radzić z prześladowaniem?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Podczas przerw staraj się przebywać w bezpiecznym miejscu w szkole, w towarzystwie kolegów i nauczycieli. Sprawca nie lubi świadków.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Jeśli spotka Cię coś złego w szkole, natychmiast poinformuj o tym nauczycieli i rodziców.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W trudnej sytuacji zawsze proś o pomoc i wsparcie, nie obawiaj się prosić o pomoc postronnych osób.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W kontakcie ze sprawcami przemocy zachowuj się pewnie i spokojnie, nie prowokuj ich. Powiedz jasno i wprost, że nie życzysz sobie takiego traktowania. Staraj się przede wszystkim spokojnie opuścić to miejsce tak szybko, jak to jest możliwe.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Jeśli sprawcy grożą Ci lub namawiają do czegoś, czego nie chcesz zrobić, zastosuj technikę „zdartej płyty”, powtarzając przez cały czas jedno zdanie, np. „mnie to nie interesuje”.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Na przezwiska możesz reagować za pomocą zdania, które ma pokazać, że to Cię nie dotyka, np. powtarzaj  „możesz tak uważać”.</a:t>
            </a:r>
            <a:endParaRPr lang="pl-PL" sz="2000" dirty="0"/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B_IMG_1549230292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40152" cy="6381328"/>
          </a:xfrm>
          <a:prstGeom prst="rect">
            <a:avLst/>
          </a:prstGeom>
        </p:spPr>
      </p:pic>
      <p:pic>
        <p:nvPicPr>
          <p:cNvPr id="5" name="Obraz 4" descr="Kayak_tradycja_nowyro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4355976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Propozycja 4 </a:t>
            </a:r>
            <a:r>
              <a:rPr lang="pl-PL" dirty="0" err="1" smtClean="0"/>
              <a:t>krokow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KROK 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Przerwanie agresywnego zachowania (słowne)</a:t>
            </a:r>
            <a:endParaRPr lang="pl-PL" dirty="0" smtClean="0"/>
          </a:p>
          <a:p>
            <a:r>
              <a:rPr lang="pl-PL" dirty="0" smtClean="0"/>
              <a:t>Komunikat musi być krótki, jednoznaczny, stanowczy, jednak wypowiedziany w zrównoważony i możliwie spokojny sposób.</a:t>
            </a:r>
          </a:p>
          <a:p>
            <a:r>
              <a:rPr lang="pl-PL" b="1" dirty="0" smtClean="0"/>
              <a:t>KROK 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Ustalenie z uczestnikami agresywnego zdarzenia terminu spotkania, na którym zostanie omówione zdarzenie.</a:t>
            </a:r>
            <a:endParaRPr lang="pl-PL" dirty="0" smtClean="0"/>
          </a:p>
          <a:p>
            <a:r>
              <a:rPr lang="pl-PL" dirty="0" smtClean="0"/>
              <a:t>Spotkanie należy odroczyć w czasie na tyle, żeby „opadły" emocje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Propozycja 4 kroków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dirty="0" smtClean="0"/>
              <a:t>KROK 3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Odbycie spotkania z uczestnikami agresywnego zdarzenia.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Bezwzględnie należy dotrzymać ustalonego terminu.</a:t>
            </a:r>
            <a:endParaRPr lang="pl-PL" dirty="0" smtClean="0"/>
          </a:p>
          <a:p>
            <a:pPr lvl="0">
              <a:buNone/>
            </a:pPr>
            <a:r>
              <a:rPr lang="pl-PL" dirty="0" smtClean="0"/>
              <a:t>W czasie spotkania omawiamy agresywne </a:t>
            </a:r>
            <a:r>
              <a:rPr lang="pl-PL" b="1" dirty="0" smtClean="0"/>
              <a:t>zachowanie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Komunikujemy, że</a:t>
            </a:r>
          </a:p>
          <a:p>
            <a:pPr lvl="0"/>
            <a:r>
              <a:rPr lang="pl-PL" dirty="0" smtClean="0"/>
              <a:t>widzimy dane zachowanie,</a:t>
            </a:r>
          </a:p>
          <a:p>
            <a:pPr lvl="0"/>
            <a:r>
              <a:rPr lang="pl-PL" dirty="0" smtClean="0"/>
              <a:t>łamie ono obowiązujące zasady, przepisy, normy,</a:t>
            </a:r>
          </a:p>
          <a:p>
            <a:pPr lvl="0"/>
            <a:r>
              <a:rPr lang="pl-PL" dirty="0" smtClean="0"/>
              <a:t>nie ma zgody na takie zachowanie</a:t>
            </a:r>
          </a:p>
          <a:p>
            <a:r>
              <a:rPr lang="pl-PL" dirty="0" smtClean="0"/>
              <a:t>Należy oddzielić zachowanie od podmiotu, który się go dopuścił. </a:t>
            </a:r>
            <a:r>
              <a:rPr lang="pl-PL" b="1" dirty="0" smtClean="0"/>
              <a:t>Piętnujemy wyłącznie zachowanie</a:t>
            </a:r>
            <a:r>
              <a:rPr lang="pl-PL" dirty="0" smtClean="0"/>
              <a:t>, nigdy nie dyskryminujemy osoby.</a:t>
            </a:r>
          </a:p>
          <a:p>
            <a:pPr lvl="0"/>
            <a:r>
              <a:rPr lang="pl-PL" dirty="0" smtClean="0"/>
              <a:t>Ustalamy konsekwencje zgodnie z wcześniej ustalonymi zasadami.</a:t>
            </a:r>
          </a:p>
          <a:p>
            <a:r>
              <a:rPr lang="pl-PL" dirty="0" smtClean="0"/>
              <a:t>Sankcje powinny być łatwe do zastosowania. Mają wiązać się z pewną niewygodą i w wyraźny sposób pokazać, jakie czyny są niepożądane i nie będą tolerowane w klasie. Stopień uciążliwości sankcji musi być dostosowany do „kalibru" agresywnego zachowania.</a:t>
            </a:r>
          </a:p>
          <a:p>
            <a:r>
              <a:rPr lang="pl-PL" b="1" dirty="0" smtClean="0"/>
              <a:t>KROK 4</a:t>
            </a:r>
            <a:br>
              <a:rPr lang="pl-PL" b="1" dirty="0" smtClean="0"/>
            </a:br>
            <a:r>
              <a:rPr lang="pl-PL" b="1" dirty="0" smtClean="0"/>
              <a:t>Wyegzekwowanie ustalonych konsekwencji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Czego nie wolno robić reagując na agresywne zachowanie ucznia?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 smtClean="0"/>
              <a:t>nie bulwersować się , nie oburzać</a:t>
            </a:r>
          </a:p>
          <a:p>
            <a:pPr lvl="0"/>
            <a:r>
              <a:rPr lang="pl-PL" dirty="0" smtClean="0"/>
              <a:t>nie oceniać dziecka tylko zachowanie</a:t>
            </a:r>
          </a:p>
          <a:p>
            <a:pPr lvl="0"/>
            <a:r>
              <a:rPr lang="pl-PL" dirty="0" smtClean="0"/>
              <a:t>nie moralizować, nie prawić kazań</a:t>
            </a:r>
          </a:p>
          <a:p>
            <a:pPr lvl="0"/>
            <a:r>
              <a:rPr lang="pl-PL" dirty="0" smtClean="0"/>
              <a:t>nie wyrokować, co się stanie się z dzieckiem, jeśli dalej będzie tak postępować</a:t>
            </a:r>
          </a:p>
          <a:p>
            <a:pPr lvl="0"/>
            <a:r>
              <a:rPr lang="pl-PL" dirty="0" smtClean="0"/>
              <a:t>nie etykietować</a:t>
            </a:r>
          </a:p>
          <a:p>
            <a:pPr lvl="0"/>
            <a:r>
              <a:rPr lang="pl-PL" dirty="0" smtClean="0"/>
              <a:t>nie ośmieszać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105835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hlinkClick r:id="rId2"/>
              </a:rPr>
              <a:t>https://www.youtube.com/watch?v=6GwFdna4CXA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69269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Na czym polega </a:t>
            </a:r>
            <a:r>
              <a:rPr lang="pl-PL" sz="2800" b="1" dirty="0" smtClean="0">
                <a:solidFill>
                  <a:srgbClr val="FF0000"/>
                </a:solidFill>
              </a:rPr>
              <a:t>dręczenie</a:t>
            </a:r>
            <a:r>
              <a:rPr lang="pl-PL" sz="2800" b="1" dirty="0" smtClean="0"/>
              <a:t>? </a:t>
            </a:r>
          </a:p>
          <a:p>
            <a:r>
              <a:rPr lang="pl-PL" sz="2800" b="1" dirty="0" smtClean="0"/>
              <a:t>Jak je </a:t>
            </a:r>
            <a:r>
              <a:rPr lang="pl-PL" sz="2800" b="1" dirty="0" smtClean="0">
                <a:solidFill>
                  <a:srgbClr val="FF0000"/>
                </a:solidFill>
              </a:rPr>
              <a:t>odróżnić </a:t>
            </a:r>
            <a:r>
              <a:rPr lang="pl-PL" sz="2800" b="1" dirty="0" smtClean="0"/>
              <a:t>od koleżeńskich kłótni i przepychanek? </a:t>
            </a:r>
          </a:p>
          <a:p>
            <a:endParaRPr lang="pl-PL" sz="2800" dirty="0" smtClean="0"/>
          </a:p>
          <a:p>
            <a:r>
              <a:rPr lang="pl-PL" sz="2800" dirty="0" smtClean="0">
                <a:solidFill>
                  <a:srgbClr val="FF0000"/>
                </a:solidFill>
              </a:rPr>
              <a:t>Konflikty, nieporozumienia, </a:t>
            </a:r>
            <a:r>
              <a:rPr lang="pl-PL" sz="2800" dirty="0" smtClean="0"/>
              <a:t>a nawet agresja </a:t>
            </a:r>
          </a:p>
          <a:p>
            <a:r>
              <a:rPr lang="pl-PL" sz="2800" dirty="0" smtClean="0"/>
              <a:t>są naturalnymi elementami procesu </a:t>
            </a:r>
          </a:p>
          <a:p>
            <a:r>
              <a:rPr lang="pl-PL" sz="2800" dirty="0" smtClean="0"/>
              <a:t>nabywania przez dzieci kompetencji społecznych. </a:t>
            </a:r>
          </a:p>
          <a:p>
            <a:endParaRPr lang="pl-PL" sz="2800" dirty="0" smtClean="0"/>
          </a:p>
          <a:p>
            <a:r>
              <a:rPr lang="pl-PL" sz="2800" dirty="0" smtClean="0"/>
              <a:t>W wieku wczesnoszkolnym dzieci uczą się bycia w grupie najbardziej intensywnie i te doświadczenia są im potrzebne do prawidłowego rozwoju.</a:t>
            </a:r>
          </a:p>
          <a:p>
            <a:endParaRPr lang="pl-PL" sz="2800" dirty="0" smtClean="0"/>
          </a:p>
          <a:p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82194700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Z przemocą </a:t>
            </a:r>
            <a:r>
              <a:rPr lang="pl-PL" sz="3200" b="1" dirty="0" smtClean="0"/>
              <a:t>rówieśniczą mamy do czynienia, kiedy konflikty stają się </a:t>
            </a:r>
            <a:r>
              <a:rPr lang="pl-PL" sz="3200" b="1" dirty="0" smtClean="0">
                <a:solidFill>
                  <a:srgbClr val="FF0000"/>
                </a:solidFill>
              </a:rPr>
              <a:t>regularne, intencjonalne </a:t>
            </a:r>
            <a:r>
              <a:rPr lang="pl-PL" sz="3200" b="1" dirty="0" smtClean="0"/>
              <a:t>i występuje nierównowaga sił</a:t>
            </a:r>
            <a:r>
              <a:rPr lang="pl-PL" sz="3200" dirty="0" smtClean="0"/>
              <a:t>.</a:t>
            </a:r>
            <a:endParaRPr lang="pl-PL" sz="3200" dirty="0" smtClean="0"/>
          </a:p>
        </p:txBody>
      </p:sp>
      <p:pic>
        <p:nvPicPr>
          <p:cNvPr id="4" name="Obraz 3" descr="MTE3MHg2OTg,chlopcy_w_szkole_przesladujacy_dziewczynke_czy_moje_dziecko_jest_przesladow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1" y="1960037"/>
            <a:ext cx="6840761" cy="387643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439" y="1556792"/>
            <a:ext cx="6539701" cy="433346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0"/>
            <a:ext cx="8748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J</a:t>
            </a:r>
            <a:r>
              <a:rPr lang="pl-PL" sz="3200" dirty="0" smtClean="0"/>
              <a:t>eśli dziecko jest </a:t>
            </a:r>
            <a:r>
              <a:rPr lang="pl-PL" sz="3200" dirty="0" smtClean="0">
                <a:solidFill>
                  <a:srgbClr val="FF0000"/>
                </a:solidFill>
              </a:rPr>
              <a:t>regularnie atakowane</a:t>
            </a:r>
            <a:r>
              <a:rPr lang="pl-PL" sz="3200" dirty="0" smtClean="0"/>
              <a:t>, </a:t>
            </a:r>
          </a:p>
          <a:p>
            <a:r>
              <a:rPr lang="pl-PL" sz="3200" dirty="0" smtClean="0"/>
              <a:t>na różne sposoby, przez inne dziecko i </a:t>
            </a:r>
            <a:r>
              <a:rPr lang="pl-PL" sz="3200" b="1" dirty="0" smtClean="0">
                <a:solidFill>
                  <a:srgbClr val="FF0000"/>
                </a:solidFill>
              </a:rPr>
              <a:t>nie potrafi lub nie może się obronić</a:t>
            </a:r>
            <a:r>
              <a:rPr lang="pl-PL" sz="3200" dirty="0" smtClean="0"/>
              <a:t>, to znaczy, że doświadcza przemocy </a:t>
            </a:r>
          </a:p>
          <a:p>
            <a:r>
              <a:rPr lang="pl-PL" sz="3200" dirty="0" smtClean="0"/>
              <a:t>rówieśniczej.</a:t>
            </a:r>
            <a:endParaRPr lang="pl-PL" sz="3200" dirty="0"/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Nierównowaga sił przybiera  formy:</a:t>
            </a:r>
          </a:p>
          <a:p>
            <a:endParaRPr lang="pl-PL" sz="2800" b="1" dirty="0" smtClean="0"/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przewagi</a:t>
            </a:r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liczebnej</a:t>
            </a:r>
            <a:r>
              <a:rPr lang="pl-PL" sz="2800" b="1" dirty="0" smtClean="0"/>
              <a:t> </a:t>
            </a:r>
            <a:r>
              <a:rPr lang="pl-PL" sz="2800" dirty="0" smtClean="0"/>
              <a:t>(np. grupa chłopców wyśmiewa koleżankę),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przewagi </a:t>
            </a:r>
            <a:r>
              <a:rPr lang="pl-PL" sz="2800" b="1" dirty="0" smtClean="0">
                <a:solidFill>
                  <a:srgbClr val="FF0000"/>
                </a:solidFill>
              </a:rPr>
              <a:t>fizycznej</a:t>
            </a:r>
            <a:r>
              <a:rPr lang="pl-PL" sz="2800" dirty="0" smtClean="0"/>
              <a:t> (np. uczeń VII klasy bije ucznia z III klasy),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przewagi </a:t>
            </a:r>
            <a:r>
              <a:rPr lang="pl-PL" sz="2800" b="1" dirty="0" smtClean="0">
                <a:solidFill>
                  <a:srgbClr val="FF0000"/>
                </a:solidFill>
              </a:rPr>
              <a:t>psychicznej</a:t>
            </a:r>
            <a:r>
              <a:rPr lang="pl-PL" sz="2800" dirty="0" smtClean="0"/>
              <a:t> (np. zdolności intelektualne, zdolności związane z umiejętnościami społecznymi),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przewagi </a:t>
            </a:r>
            <a:r>
              <a:rPr lang="pl-PL" sz="2800" b="1" dirty="0" smtClean="0">
                <a:solidFill>
                  <a:srgbClr val="FF0000"/>
                </a:solidFill>
              </a:rPr>
              <a:t>komunikatywnośc</a:t>
            </a:r>
            <a:r>
              <a:rPr lang="pl-PL" sz="2800" dirty="0" smtClean="0"/>
              <a:t>i (np. obrażanie, wyśmiewanie  nieśmiałego ucznia),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przewagi </a:t>
            </a:r>
            <a:r>
              <a:rPr lang="pl-PL" sz="2800" b="1" dirty="0" smtClean="0">
                <a:solidFill>
                  <a:srgbClr val="FF0000"/>
                </a:solidFill>
              </a:rPr>
              <a:t>o charakterze formalnym </a:t>
            </a:r>
            <a:r>
              <a:rPr lang="pl-PL" sz="2800" dirty="0" smtClean="0"/>
              <a:t>(np. relacja władzy – dyrektor ośmiesza ucznia w trakcie trwania apelu).</a:t>
            </a:r>
            <a:endParaRPr lang="pl-PL" sz="2800" dirty="0"/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Dzieci, które stały się ofiarami przemocy rówieśniczej doświadczają tego wszystkiego z </a:t>
            </a:r>
            <a:r>
              <a:rPr lang="pl-PL" sz="3200" dirty="0" smtClean="0">
                <a:solidFill>
                  <a:srgbClr val="FF0000"/>
                </a:solidFill>
              </a:rPr>
              <a:t>różną regularnością</a:t>
            </a:r>
            <a:r>
              <a:rPr lang="pl-PL" sz="3200" dirty="0" smtClean="0"/>
              <a:t>: </a:t>
            </a:r>
          </a:p>
          <a:p>
            <a:r>
              <a:rPr lang="pl-PL" sz="3200" dirty="0" smtClean="0"/>
              <a:t>czasem kilka razy w tygodniu, </a:t>
            </a:r>
          </a:p>
          <a:p>
            <a:r>
              <a:rPr lang="pl-PL" sz="3200" dirty="0" smtClean="0"/>
              <a:t>a czasem nawet kilkakrotnie w ciągu dnia. </a:t>
            </a:r>
          </a:p>
          <a:p>
            <a:r>
              <a:rPr lang="pl-PL" sz="3200" dirty="0" smtClean="0">
                <a:solidFill>
                  <a:srgbClr val="FF0000"/>
                </a:solidFill>
              </a:rPr>
              <a:t>Ich układ nerwowy staje się bardzo wyczulony na stres i ból. </a:t>
            </a:r>
          </a:p>
          <a:p>
            <a:r>
              <a:rPr lang="pl-PL" sz="3200" dirty="0" smtClean="0"/>
              <a:t>Przychodzą do szkoły z </a:t>
            </a:r>
            <a:r>
              <a:rPr lang="pl-PL" sz="3200" dirty="0" smtClean="0">
                <a:solidFill>
                  <a:srgbClr val="FF0000"/>
                </a:solidFill>
              </a:rPr>
              <a:t>obawą </a:t>
            </a:r>
          </a:p>
          <a:p>
            <a:r>
              <a:rPr lang="pl-PL" sz="3200" dirty="0" smtClean="0">
                <a:solidFill>
                  <a:srgbClr val="FF0000"/>
                </a:solidFill>
              </a:rPr>
              <a:t>i wyczekiwaniem</a:t>
            </a:r>
            <a:r>
              <a:rPr lang="pl-PL" sz="3200" dirty="0" smtClean="0"/>
              <a:t> na to, kiedy nastąpi atak i jaką przybierze formę.</a:t>
            </a:r>
            <a:endParaRPr lang="pl-PL" sz="3200" dirty="0"/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umblr_mdork2ARWV1rt1eiy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762500" cy="340042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0" y="260648"/>
            <a:ext cx="7668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Pod wpływem </a:t>
            </a:r>
            <a:r>
              <a:rPr lang="pl-PL" sz="3200" dirty="0" smtClean="0">
                <a:solidFill>
                  <a:srgbClr val="FF0000"/>
                </a:solidFill>
              </a:rPr>
              <a:t>silnych, długotrwałych </a:t>
            </a:r>
          </a:p>
          <a:p>
            <a:r>
              <a:rPr lang="pl-PL" sz="3200" dirty="0" smtClean="0"/>
              <a:t>negatywnych emocji </a:t>
            </a:r>
            <a:endParaRPr lang="pl-PL" sz="3200" dirty="0"/>
          </a:p>
          <a:p>
            <a:r>
              <a:rPr lang="pl-PL" sz="3200" dirty="0" smtClean="0"/>
              <a:t>dziecko będzie coraz gorzej funkcjonowało</a:t>
            </a:r>
            <a:endParaRPr lang="pl-PL" sz="3200" dirty="0"/>
          </a:p>
          <a:p>
            <a:r>
              <a:rPr lang="pl-PL" sz="3200" dirty="0" smtClean="0"/>
              <a:t>pod względem </a:t>
            </a:r>
          </a:p>
          <a:p>
            <a:r>
              <a:rPr lang="pl-PL" sz="3200" dirty="0" smtClean="0"/>
              <a:t>społecznym, emocjonalnym i poznawczym. </a:t>
            </a: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592</Words>
  <Application>Microsoft Office PowerPoint</Application>
  <PresentationFormat>Pokaz na ekranie (4:3)</PresentationFormat>
  <Paragraphs>109</Paragraphs>
  <Slides>22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Jakie są 2 złote zasady  przeciwdziałania agresywnym zachowaniom w szkole? </vt:lpstr>
      <vt:lpstr>Jakie są 2 złote zasady  przeciwdziałania agresywnym zachowaniom w szkole? </vt:lpstr>
      <vt:lpstr>Slajd 18</vt:lpstr>
      <vt:lpstr>Slajd 19</vt:lpstr>
      <vt:lpstr>Propozycja 4 krokow:</vt:lpstr>
      <vt:lpstr>Propozycja 4 kroków</vt:lpstr>
      <vt:lpstr>Czego nie wolno robić reagując na agresywne zachowanie ucznia?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ON TO ROBI?</dc:title>
  <dc:creator>Dorota</dc:creator>
  <cp:lastModifiedBy>Dorota</cp:lastModifiedBy>
  <cp:revision>41</cp:revision>
  <dcterms:created xsi:type="dcterms:W3CDTF">2019-03-01T07:26:43Z</dcterms:created>
  <dcterms:modified xsi:type="dcterms:W3CDTF">2019-03-01T11:32:18Z</dcterms:modified>
</cp:coreProperties>
</file>