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0" r:id="rId4"/>
    <p:sldId id="259" r:id="rId5"/>
    <p:sldId id="261" r:id="rId6"/>
    <p:sldId id="262" r:id="rId7"/>
    <p:sldId id="270" r:id="rId8"/>
    <p:sldId id="271" r:id="rId9"/>
    <p:sldId id="257" r:id="rId10"/>
    <p:sldId id="263" r:id="rId11"/>
    <p:sldId id="265" r:id="rId12"/>
    <p:sldId id="264" r:id="rId13"/>
    <p:sldId id="267" r:id="rId14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1AD3F-4381-4DCB-839B-332F069588A5}" type="datetimeFigureOut">
              <a:rPr lang="pl-PL" smtClean="0"/>
              <a:pPr/>
              <a:t>2017-03-02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8BDBD-9A28-42C4-B098-C8FC4D208FD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4690-545C-4561-9B22-E5E803BD004A}" type="datetime1">
              <a:rPr lang="pl-PL" smtClean="0"/>
              <a:pPr/>
              <a:t>2017-03-02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C233-4ABE-4F08-8B08-A275D6F294A5}" type="datetime1">
              <a:rPr lang="pl-PL" smtClean="0"/>
              <a:pPr/>
              <a:t>2017-03-02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F5AD-B726-47B5-A4E7-BF061958154B}" type="datetime1">
              <a:rPr lang="pl-PL" smtClean="0"/>
              <a:pPr/>
              <a:t>2017-03-02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DC73-2596-4A3A-9CAF-BDDA64F44E9D}" type="datetime1">
              <a:rPr lang="pl-PL" smtClean="0"/>
              <a:pPr/>
              <a:t>2017-03-02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496CA-2C37-42BB-8917-3559B7331F5C}" type="datetime1">
              <a:rPr lang="pl-PL" smtClean="0"/>
              <a:pPr/>
              <a:t>2017-03-02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7AD09-ABD7-40DE-9DB3-7A74674679AB}" type="datetime1">
              <a:rPr lang="pl-PL" smtClean="0"/>
              <a:pPr/>
              <a:t>2017-03-02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9B9D3-00F8-4377-96EC-41BCF44ACC02}" type="datetime1">
              <a:rPr lang="pl-PL" smtClean="0"/>
              <a:pPr/>
              <a:t>2017-03-02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2910-B130-4D56-ABC4-57F44DB90664}" type="datetime1">
              <a:rPr lang="pl-PL" smtClean="0"/>
              <a:pPr/>
              <a:t>2017-03-02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69386-C610-445C-A49C-D344FCB00AB2}" type="datetime1">
              <a:rPr lang="pl-PL" smtClean="0"/>
              <a:pPr/>
              <a:t>2017-03-02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B0D3-FE7D-4DC0-8301-31C61FC849A2}" type="datetime1">
              <a:rPr lang="pl-PL" smtClean="0"/>
              <a:pPr/>
              <a:t>2017-03-02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BE6A-22AC-463C-A30B-B1C2B0ED2689}" type="datetime1">
              <a:rPr lang="pl-PL" smtClean="0"/>
              <a:pPr/>
              <a:t>2017-03-02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D552C-9179-431D-BBE1-4889F880E812}" type="datetime1">
              <a:rPr lang="pl-PL" smtClean="0"/>
              <a:pPr/>
              <a:t>2017-03-02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zimbra.uml.lodz.pl/service/home/%7E/?auth=co&amp;id=71758&amp;part=2.2&amp;t=148836362469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1835696" y="2204864"/>
            <a:ext cx="55023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Profilaktyka 2017  </a:t>
            </a:r>
            <a:endParaRPr lang="pl-P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339752" y="5517232"/>
            <a:ext cx="28025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smtClean="0"/>
              <a:t>Łódź, 3 marca 2017 r. </a:t>
            </a:r>
          </a:p>
          <a:p>
            <a:r>
              <a:rPr lang="pl-PL" i="1" dirty="0" smtClean="0"/>
              <a:t>Wydział Edukacji  DSS UMŁ  </a:t>
            </a:r>
          </a:p>
          <a:p>
            <a:r>
              <a:rPr lang="pl-PL" i="1" dirty="0" smtClean="0"/>
              <a:t> </a:t>
            </a:r>
            <a:endParaRPr lang="pl-PL" i="1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</a:t>
            </a:fld>
            <a:endParaRPr lang="pl-PL"/>
          </a:p>
        </p:txBody>
      </p:sp>
      <p:pic>
        <p:nvPicPr>
          <p:cNvPr id="7" name="Obraz 6" descr="logo_kolor 200x200p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5013176"/>
            <a:ext cx="1408176" cy="1408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55576" y="836712"/>
            <a:ext cx="6121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/>
              <a:t>Ustawa z dnia 11 września 2015 r. o zdrowiu publicznym</a:t>
            </a:r>
            <a:endParaRPr lang="pl-PL" sz="20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95536" y="1412776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Art.4 - od  1 października 2017 r. – zadania wynikające </a:t>
            </a:r>
            <a:br>
              <a:rPr lang="pl-PL" dirty="0" smtClean="0"/>
            </a:br>
            <a:r>
              <a:rPr lang="pl-PL" dirty="0" smtClean="0"/>
              <a:t>z ustawy koordynuje minister właściwy do spraw zdrowia  </a:t>
            </a:r>
          </a:p>
          <a:p>
            <a:r>
              <a:rPr lang="pl-PL" dirty="0" smtClean="0"/>
              <a:t>( w tym m.in. edukację zdrowotną dostosowaną do potrzeb różnych grup społeczeństwa, w szczególności dzieci, młodzieży i osób starszych  - </a:t>
            </a:r>
            <a:r>
              <a:rPr lang="pl-PL" dirty="0" smtClean="0"/>
              <a:t>art.2 </a:t>
            </a:r>
            <a:r>
              <a:rPr lang="pl-PL" dirty="0" smtClean="0"/>
              <a:t>p.2;</a:t>
            </a:r>
          </a:p>
          <a:p>
            <a:endParaRPr lang="pl-PL" dirty="0" smtClean="0"/>
          </a:p>
          <a:p>
            <a:r>
              <a:rPr lang="pl-PL" dirty="0" smtClean="0"/>
              <a:t>Art.9 – od 1 stycznia 2016 r. powstaje Narodowy Program Zdrowia</a:t>
            </a:r>
          </a:p>
          <a:p>
            <a:endParaRPr lang="pl-PL" dirty="0" smtClean="0"/>
          </a:p>
          <a:p>
            <a:r>
              <a:rPr lang="pl-PL" dirty="0" smtClean="0"/>
              <a:t>Art. 12.1 – od 1 stycznia 2016 r. – jednostki samorządu terytorialnego  składają do wojewody  roczną informację o zrealizowanych zadaniach z zakresu zdrowia publicznego </a:t>
            </a:r>
          </a:p>
          <a:p>
            <a:endParaRPr lang="pl-PL" dirty="0" smtClean="0"/>
          </a:p>
          <a:p>
            <a:r>
              <a:rPr lang="pl-PL" dirty="0" smtClean="0"/>
              <a:t>Art.13 i dalej – nowe zasady finansowania działań na rzecz zdrowia publicznego</a:t>
            </a:r>
          </a:p>
          <a:p>
            <a:endParaRPr lang="pl-PL" dirty="0" smtClean="0"/>
          </a:p>
          <a:p>
            <a:r>
              <a:rPr lang="pl-PL" dirty="0" smtClean="0"/>
              <a:t>Art. 14. – powierzenie środków finansowych odbywa się w trybie otwartego konkursu ofert</a:t>
            </a:r>
            <a:endParaRPr lang="pl-PL" dirty="0"/>
          </a:p>
        </p:txBody>
      </p:sp>
      <p:pic>
        <p:nvPicPr>
          <p:cNvPr id="5" name="Obraz 4" descr="logo_kolor 200x200p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5301208"/>
            <a:ext cx="1408176" cy="1408176"/>
          </a:xfrm>
          <a:prstGeom prst="rect">
            <a:avLst/>
          </a:prstGeom>
        </p:spPr>
      </p:pic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logo_kolor 200x200p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5013176"/>
            <a:ext cx="1408176" cy="1408176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79512" y="1772816"/>
            <a:ext cx="8367483" cy="3096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b="1" dirty="0" smtClean="0"/>
          </a:p>
          <a:p>
            <a:endParaRPr lang="pl-PL" sz="2400" b="1" dirty="0" smtClean="0"/>
          </a:p>
          <a:p>
            <a:r>
              <a:rPr lang="pl-PL" sz="1600" b="1" smtClean="0">
                <a:cs typeface="Times New Roman" pitchFamily="18" charset="0"/>
              </a:rPr>
              <a:t>Art. 26</a:t>
            </a:r>
            <a:r>
              <a:rPr lang="pl-PL" sz="1600" b="1" dirty="0" smtClean="0">
                <a:cs typeface="Times New Roman" pitchFamily="18" charset="0"/>
              </a:rPr>
              <a:t>. 1. Szkoły oraz placówki, o których mowa w art. 2 </a:t>
            </a:r>
            <a:r>
              <a:rPr lang="pl-PL" sz="1600" b="1" dirty="0" err="1" smtClean="0">
                <a:cs typeface="Times New Roman" pitchFamily="18" charset="0"/>
              </a:rPr>
              <a:t>pkt</a:t>
            </a:r>
            <a:r>
              <a:rPr lang="pl-PL" sz="1600" b="1" dirty="0" smtClean="0">
                <a:cs typeface="Times New Roman" pitchFamily="18" charset="0"/>
              </a:rPr>
              <a:t> 3–5, 7 i 8, </a:t>
            </a:r>
          </a:p>
          <a:p>
            <a:r>
              <a:rPr lang="pl-PL" sz="1600" b="1" dirty="0" smtClean="0">
                <a:cs typeface="Times New Roman" pitchFamily="18" charset="0"/>
              </a:rPr>
              <a:t>realizują program wychowawczo </a:t>
            </a:r>
            <a:r>
              <a:rPr lang="pl-PL" sz="1600" dirty="0" smtClean="0">
                <a:cs typeface="Times New Roman" pitchFamily="18" charset="0"/>
              </a:rPr>
              <a:t>- </a:t>
            </a:r>
            <a:r>
              <a:rPr lang="pl-PL" sz="1600" b="1" dirty="0" smtClean="0">
                <a:cs typeface="Times New Roman" pitchFamily="18" charset="0"/>
              </a:rPr>
              <a:t>profilaktyczny obejmujący</a:t>
            </a:r>
            <a:r>
              <a:rPr lang="pl-PL" sz="1600" dirty="0" smtClean="0">
                <a:cs typeface="Times New Roman" pitchFamily="18" charset="0"/>
              </a:rPr>
              <a:t>:</a:t>
            </a:r>
          </a:p>
          <a:p>
            <a:endParaRPr lang="pl-PL" sz="1600" dirty="0" smtClean="0">
              <a:cs typeface="Times New Roman" pitchFamily="18" charset="0"/>
            </a:endParaRPr>
          </a:p>
          <a:p>
            <a:pPr marL="342900" indent="-342900"/>
            <a:r>
              <a:rPr lang="pl-PL" sz="1600" dirty="0" smtClean="0">
                <a:cs typeface="Times New Roman" pitchFamily="18" charset="0"/>
              </a:rPr>
              <a:t>1) treści i działania o charakterze wychowawczym skierowane do uczniów, oraz</a:t>
            </a:r>
          </a:p>
          <a:p>
            <a:pPr marL="342900" indent="-342900">
              <a:buAutoNum type="arabicParenR"/>
            </a:pPr>
            <a:endParaRPr lang="pl-PL" sz="1600" dirty="0" smtClean="0">
              <a:cs typeface="Times New Roman" pitchFamily="18" charset="0"/>
            </a:endParaRPr>
          </a:p>
          <a:p>
            <a:r>
              <a:rPr lang="pl-PL" sz="1600" dirty="0" smtClean="0">
                <a:cs typeface="Times New Roman" pitchFamily="18" charset="0"/>
              </a:rPr>
              <a:t>2) treści i działania o charakterze profilaktycznym dostosowane do potrzeb rozwojowych uczniów, </a:t>
            </a:r>
            <a:br>
              <a:rPr lang="pl-PL" sz="1600" dirty="0" smtClean="0">
                <a:cs typeface="Times New Roman" pitchFamily="18" charset="0"/>
              </a:rPr>
            </a:br>
            <a:r>
              <a:rPr lang="pl-PL" sz="1600" dirty="0" smtClean="0">
                <a:cs typeface="Times New Roman" pitchFamily="18" charset="0"/>
              </a:rPr>
              <a:t>przygotowane w oparciu o przeprowadzoną diagnozę potrzeb i problemów występujących w danej </a:t>
            </a:r>
            <a:br>
              <a:rPr lang="pl-PL" sz="1600" dirty="0" smtClean="0">
                <a:cs typeface="Times New Roman" pitchFamily="18" charset="0"/>
              </a:rPr>
            </a:br>
            <a:r>
              <a:rPr lang="pl-PL" sz="1600" dirty="0" smtClean="0">
                <a:cs typeface="Times New Roman" pitchFamily="18" charset="0"/>
              </a:rPr>
              <a:t>społeczności szkolnej, skierowane do uczniów, nauczycieli i rodziców. </a:t>
            </a:r>
          </a:p>
          <a:p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755576" y="764704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Ustawa z dnia 14 grudnia 2016 r. - Prawo Oświatowe</a:t>
            </a:r>
            <a:r>
              <a:rPr lang="pl-PL" sz="2400" dirty="0" smtClean="0"/>
              <a:t>: </a:t>
            </a: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logo_kolor 200x200p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5013176"/>
            <a:ext cx="1408176" cy="1408176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683568" y="548680"/>
            <a:ext cx="696485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Ustawa z dnia 14 grudnia 2016 r. - Prawo Oświatowe</a:t>
            </a:r>
            <a:r>
              <a:rPr lang="pl-PL" dirty="0" smtClean="0"/>
              <a:t>: 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467544" y="1720840"/>
            <a:ext cx="7848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Art.98 p.2. W przypadku szkoły dla dzieci i młodzieży statut określa także: </a:t>
            </a:r>
          </a:p>
          <a:p>
            <a:endParaRPr lang="pl-PL" dirty="0" smtClean="0"/>
          </a:p>
          <a:p>
            <a:pPr marL="342900" indent="-342900">
              <a:buAutoNum type="arabicParenR"/>
            </a:pPr>
            <a:r>
              <a:rPr lang="pl-PL" dirty="0" smtClean="0"/>
              <a:t>organizację współdziałania z poradniami psychologiczno-pedagogicznymi oraz innymi instytucjami działającymi na rzecz rodziny, dzieci i młodzieży; </a:t>
            </a:r>
          </a:p>
          <a:p>
            <a:pPr marL="342900" indent="-342900">
              <a:buAutoNum type="arabicParenR"/>
            </a:pPr>
            <a:endParaRPr lang="pl-PL" dirty="0" smtClean="0"/>
          </a:p>
          <a:p>
            <a:r>
              <a:rPr lang="pl-PL" dirty="0" smtClean="0"/>
              <a:t>2) organizację i formy współdziałania szkoły z rodzicami w zakresie nauczania, wychowania, opieki i profilaktyki; </a:t>
            </a:r>
          </a:p>
          <a:p>
            <a:endParaRPr lang="pl-PL" dirty="0" smtClean="0"/>
          </a:p>
          <a:p>
            <a:r>
              <a:rPr lang="pl-PL" dirty="0" smtClean="0"/>
              <a:t>3) organizację współdziałania ze stowarzyszeniami lub innymi organizacjami </a:t>
            </a:r>
            <a:br>
              <a:rPr lang="pl-PL" dirty="0" smtClean="0"/>
            </a:br>
            <a:r>
              <a:rPr lang="pl-PL" dirty="0" smtClean="0"/>
              <a:t>w zakresie działalności innowacyjnej.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13</a:t>
            </a:fld>
            <a:endParaRPr lang="pl-PL"/>
          </a:p>
        </p:txBody>
      </p:sp>
      <p:pic>
        <p:nvPicPr>
          <p:cNvPr id="3" name="Obraz 2" descr="logo_kolor 200x200p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5013176"/>
            <a:ext cx="1408176" cy="1408176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2771800" y="2780928"/>
            <a:ext cx="3018903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 smtClean="0"/>
              <a:t>Dziękuję za uwagę. </a:t>
            </a:r>
          </a:p>
          <a:p>
            <a:endParaRPr lang="pl-PL" sz="2800" dirty="0" smtClean="0"/>
          </a:p>
          <a:p>
            <a:endParaRPr lang="pl-PL" sz="2800" dirty="0" smtClean="0"/>
          </a:p>
          <a:p>
            <a:endParaRPr lang="pl-PL" sz="2800" dirty="0" smtClean="0"/>
          </a:p>
          <a:p>
            <a:endParaRPr lang="pl-PL" sz="2800" dirty="0" smtClean="0"/>
          </a:p>
          <a:p>
            <a:endParaRPr lang="pl-PL" sz="2800" dirty="0" smtClean="0"/>
          </a:p>
          <a:p>
            <a:endParaRPr lang="pl-PL" sz="2800" dirty="0" smtClean="0"/>
          </a:p>
          <a:p>
            <a:endParaRPr lang="pl-PL" dirty="0" smtClean="0"/>
          </a:p>
          <a:p>
            <a:r>
              <a:rPr lang="pl-PL" dirty="0" smtClean="0"/>
              <a:t>  Hanna Belke – Markiewicz 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logo_kolor 200x200p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5013176"/>
            <a:ext cx="1408176" cy="1408176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395536" y="404664"/>
            <a:ext cx="8181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Cele  Miejskiego Programu Profilaktyki i Rozwiązywania Problemów Alkoholowych:  </a:t>
            </a: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47190" y="1645920"/>
          <a:ext cx="5849620" cy="3566160"/>
        </p:xfrm>
        <a:graphic>
          <a:graphicData uri="http://schemas.openxmlformats.org/drawingml/2006/table">
            <a:tbl>
              <a:tblPr/>
              <a:tblGrid>
                <a:gridCol w="878840"/>
                <a:gridCol w="497078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l-PL" sz="1200" b="1">
                          <a:latin typeface="Calibri"/>
                          <a:ea typeface="Times New Roman"/>
                          <a:cs typeface="Times New Roman"/>
                        </a:rPr>
                        <a:t>Cel I.</a:t>
                      </a:r>
                      <a:endParaRPr lang="pl-PL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latin typeface="Calibri"/>
                          <a:ea typeface="Times New Roman"/>
                          <a:cs typeface="Times New Roman"/>
                        </a:rPr>
                        <a:t>Upowszechnienie i utrwalanie postaw abstynenckich wobec alkoholu </a:t>
                      </a:r>
                      <a:br>
                        <a:rPr lang="pl-PL" sz="120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pl-PL" sz="1200">
                          <a:latin typeface="Calibri"/>
                          <a:ea typeface="Times New Roman"/>
                          <a:cs typeface="Times New Roman"/>
                        </a:rPr>
                        <a:t>w wybranych grupach mieszkańców Łodzi, z dostosowaniem do specyfiki tych grup</a:t>
                      </a:r>
                      <a:endParaRPr lang="pl-PL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l-PL" sz="1200" b="1">
                          <a:latin typeface="Calibri"/>
                          <a:ea typeface="Times New Roman"/>
                          <a:cs typeface="Times New Roman"/>
                        </a:rPr>
                        <a:t>Cel II.</a:t>
                      </a:r>
                      <a:endParaRPr lang="pl-PL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latin typeface="Calibri"/>
                          <a:ea typeface="Times New Roman"/>
                          <a:cs typeface="Times New Roman"/>
                        </a:rPr>
                        <a:t>Minimalizacja dysfunkcji życia rodzinnego i społecznego, wywołanych szkodliwym używaniem alkoholu</a:t>
                      </a:r>
                      <a:endParaRPr lang="pl-PL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l-PL" sz="1200" b="1">
                          <a:latin typeface="Calibri"/>
                          <a:ea typeface="Times New Roman"/>
                          <a:cs typeface="Times New Roman"/>
                        </a:rPr>
                        <a:t>Cel III</a:t>
                      </a:r>
                      <a:r>
                        <a:rPr lang="pl-PL" sz="120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pl-PL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latin typeface="Calibri"/>
                          <a:ea typeface="Times New Roman"/>
                          <a:cs typeface="Times New Roman"/>
                        </a:rPr>
                        <a:t>Zmniejszanie rozmiarów naruszeń prawa na rynku alkoholowym oraz prowadzenie procedur zmierzających do uzyskania orzeczenia o obowiązku poddania się leczeniu w zakładzie lecznictwa odwykowego</a:t>
                      </a:r>
                      <a:endParaRPr lang="pl-PL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l-PL" sz="1200" b="1">
                          <a:latin typeface="Calibri"/>
                          <a:ea typeface="Times New Roman"/>
                          <a:cs typeface="Times New Roman"/>
                        </a:rPr>
                        <a:t>Cel IV.</a:t>
                      </a:r>
                      <a:endParaRPr lang="pl-PL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l-PL" sz="1200">
                          <a:latin typeface="Calibri"/>
                          <a:ea typeface="Times New Roman"/>
                          <a:cs typeface="Times New Roman"/>
                        </a:rPr>
                        <a:t>Redukcja szkód zdrowotnych spowodowanych piciem szkodliwym </a:t>
                      </a:r>
                      <a:br>
                        <a:rPr lang="pl-PL" sz="120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pl-PL" sz="1200">
                          <a:latin typeface="Calibri"/>
                          <a:ea typeface="Times New Roman"/>
                          <a:cs typeface="Times New Roman"/>
                        </a:rPr>
                        <a:t>i uzależnieniem od alkoholu</a:t>
                      </a:r>
                      <a:endParaRPr lang="pl-PL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l-PL" sz="1200" b="1">
                          <a:latin typeface="Calibri"/>
                          <a:ea typeface="Times New Roman"/>
                          <a:cs typeface="Times New Roman"/>
                        </a:rPr>
                        <a:t>Cel V.</a:t>
                      </a:r>
                      <a:endParaRPr lang="pl-PL" sz="11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pl-PL" sz="1200" dirty="0">
                          <a:latin typeface="Calibri"/>
                          <a:ea typeface="Times New Roman"/>
                          <a:cs typeface="Times New Roman"/>
                        </a:rPr>
                        <a:t>Doskonalenie Miejskiego Programu Profilaktyki i Rozwiązywania Problemów Alkoholowych i kwalifikacji jego realizatorów dla wzrostu skuteczności prowadzonych działań. </a:t>
                      </a:r>
                      <a:endParaRPr lang="pl-PL" sz="11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logo_kolor 200x200p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5013176"/>
            <a:ext cx="1408176" cy="1408176"/>
          </a:xfrm>
          <a:prstGeom prst="rect">
            <a:avLst/>
          </a:prstGeom>
        </p:spPr>
      </p:pic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47190" y="2194560"/>
          <a:ext cx="5849620" cy="2468880"/>
        </p:xfrm>
        <a:graphic>
          <a:graphicData uri="http://schemas.openxmlformats.org/drawingml/2006/table">
            <a:tbl>
              <a:tblPr/>
              <a:tblGrid>
                <a:gridCol w="878840"/>
                <a:gridCol w="497078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l-PL" sz="1200" b="1">
                          <a:latin typeface="Calibri"/>
                          <a:ea typeface="Times New Roman"/>
                          <a:cs typeface="Times New Roman"/>
                        </a:rPr>
                        <a:t>Cel I.</a:t>
                      </a:r>
                      <a:endParaRPr lang="pl-P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latin typeface="Calibri"/>
                          <a:ea typeface="Times New Roman"/>
                          <a:cs typeface="Calibri"/>
                        </a:rPr>
                        <a:t>Upowszechnienie i utrwalanie w wybranych grupach mieszkańców Łodzi postaw abstynenckich wobec używania substancji o działaniu narkotycznym, </a:t>
                      </a:r>
                      <a:br>
                        <a:rPr lang="pl-PL" sz="1200"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pl-PL" sz="1200">
                          <a:latin typeface="Calibri"/>
                          <a:ea typeface="Times New Roman"/>
                          <a:cs typeface="Calibri"/>
                        </a:rPr>
                        <a:t>z dostosowaniem do  specyfiki adresatów.</a:t>
                      </a:r>
                      <a:endParaRPr lang="pl-P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l-PL" sz="1200" b="1">
                          <a:latin typeface="Calibri"/>
                          <a:ea typeface="Times New Roman"/>
                          <a:cs typeface="Times New Roman"/>
                        </a:rPr>
                        <a:t>Cel II.</a:t>
                      </a:r>
                      <a:endParaRPr lang="pl-P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latin typeface="Calibri"/>
                          <a:ea typeface="Times New Roman"/>
                          <a:cs typeface="Calibri"/>
                        </a:rPr>
                        <a:t>Minimalizacja dysfunkcji życia rodzinnego i społecznego, wywołanych używaniem narkotyków.</a:t>
                      </a:r>
                      <a:endParaRPr lang="pl-P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l-PL" sz="1200" b="1">
                          <a:latin typeface="Calibri"/>
                          <a:ea typeface="Times New Roman"/>
                          <a:cs typeface="Times New Roman"/>
                        </a:rPr>
                        <a:t>Cel III</a:t>
                      </a:r>
                      <a:r>
                        <a:rPr lang="pl-PL" sz="120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pl-P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l-PL" sz="1200">
                          <a:latin typeface="Calibri"/>
                          <a:ea typeface="Times New Roman"/>
                          <a:cs typeface="Calibri"/>
                        </a:rPr>
                        <a:t>Redukcja szkód zdrowotnych spowodowanych używaniem narkotyków  </a:t>
                      </a:r>
                      <a:br>
                        <a:rPr lang="pl-PL" sz="1200"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pl-PL" sz="1200">
                          <a:latin typeface="Calibri"/>
                          <a:ea typeface="Times New Roman"/>
                          <a:cs typeface="Calibri"/>
                        </a:rPr>
                        <a:t>u osób uzależnionych i zagrożonych uzależnieniem.</a:t>
                      </a:r>
                      <a:endParaRPr lang="pl-P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l-PL" sz="1200" b="1">
                          <a:latin typeface="Calibri"/>
                          <a:ea typeface="Times New Roman"/>
                          <a:cs typeface="Times New Roman"/>
                        </a:rPr>
                        <a:t>Cel IV.</a:t>
                      </a:r>
                      <a:endParaRPr lang="pl-PL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latin typeface="Calibri"/>
                          <a:ea typeface="Times New Roman"/>
                          <a:cs typeface="Times New Roman"/>
                        </a:rPr>
                        <a:t>Doskonalenie Miejskiego Programu Przeciwdziałania Narkomanii i kwalifikacji jego realizatorów w celu podnoszenia skuteczności oddziaływań.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619672" y="1052736"/>
            <a:ext cx="5601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Cele  Miejskiego Programu Przeciwdziałania Narkomanii :  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logo_kolor 200x200p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5013176"/>
            <a:ext cx="1408176" cy="1408176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755576" y="1196752"/>
            <a:ext cx="74870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Realizatorzy programów:</a:t>
            </a:r>
          </a:p>
          <a:p>
            <a:endParaRPr lang="pl-PL" dirty="0" smtClean="0"/>
          </a:p>
          <a:p>
            <a:r>
              <a:rPr lang="pl-PL" dirty="0" smtClean="0"/>
              <a:t>Wydział Edukacji/placówki oświatowo - wychowawcze</a:t>
            </a:r>
          </a:p>
          <a:p>
            <a:r>
              <a:rPr lang="pl-PL" dirty="0" smtClean="0"/>
              <a:t> </a:t>
            </a:r>
          </a:p>
          <a:p>
            <a:r>
              <a:rPr lang="pl-PL" dirty="0" smtClean="0"/>
              <a:t>Wydział Zdrowia i Spraw Społecznych/ Miejskie Centrum Terapii </a:t>
            </a:r>
            <a:br>
              <a:rPr lang="pl-PL" dirty="0" smtClean="0"/>
            </a:br>
            <a:r>
              <a:rPr lang="pl-PL" dirty="0" smtClean="0"/>
              <a:t>i Profilaktyki Zdrowotnej, organizacje pozarządowe</a:t>
            </a:r>
          </a:p>
          <a:p>
            <a:r>
              <a:rPr lang="pl-PL" dirty="0" smtClean="0"/>
              <a:t> </a:t>
            </a:r>
          </a:p>
          <a:p>
            <a:r>
              <a:rPr lang="pl-PL" smtClean="0"/>
              <a:t>Wydział  </a:t>
            </a:r>
            <a:r>
              <a:rPr lang="pl-PL" dirty="0" smtClean="0"/>
              <a:t>Kultury/ ośrodki  i domy kultury, biblioteki</a:t>
            </a:r>
          </a:p>
          <a:p>
            <a:endParaRPr lang="pl-PL" dirty="0" smtClean="0"/>
          </a:p>
          <a:p>
            <a:r>
              <a:rPr lang="pl-PL" dirty="0" smtClean="0"/>
              <a:t>Wydział Sportu/ kluby sportowe</a:t>
            </a:r>
          </a:p>
          <a:p>
            <a:endParaRPr lang="pl-PL" dirty="0" smtClean="0"/>
          </a:p>
          <a:p>
            <a:r>
              <a:rPr lang="pl-PL" dirty="0" smtClean="0"/>
              <a:t>MOPS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logo_kolor 200x200p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449824"/>
            <a:ext cx="1408176" cy="1408176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827584" y="620688"/>
            <a:ext cx="28188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Zadania Wydziału Edukacji : </a:t>
            </a:r>
          </a:p>
          <a:p>
            <a:r>
              <a:rPr lang="pl-PL" dirty="0" smtClean="0"/>
              <a:t>ALKOHOL</a:t>
            </a:r>
          </a:p>
          <a:p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51520" y="1340768"/>
          <a:ext cx="8352928" cy="4392487"/>
        </p:xfrm>
        <a:graphic>
          <a:graphicData uri="http://schemas.openxmlformats.org/drawingml/2006/table">
            <a:tbl>
              <a:tblPr/>
              <a:tblGrid>
                <a:gridCol w="3720506"/>
                <a:gridCol w="2925016"/>
                <a:gridCol w="1707406"/>
              </a:tblGrid>
              <a:tr h="208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800" b="1" dirty="0">
                          <a:latin typeface="Calibri"/>
                          <a:ea typeface="Times New Roman"/>
                          <a:cs typeface="Times New Roman"/>
                        </a:rPr>
                        <a:t>Działania</a:t>
                      </a:r>
                      <a:endParaRPr lang="pl-PL" sz="7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5202" marR="4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800" b="1">
                          <a:latin typeface="Calibri"/>
                          <a:ea typeface="Times New Roman"/>
                          <a:cs typeface="Times New Roman"/>
                        </a:rPr>
                        <a:t>Ilościowe wskaźniki realizacji działań</a:t>
                      </a:r>
                      <a:endParaRPr lang="pl-PL" sz="7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5202" marR="4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800" b="1">
                          <a:latin typeface="Calibri"/>
                          <a:ea typeface="Times New Roman"/>
                          <a:cs typeface="Times New Roman"/>
                        </a:rPr>
                        <a:t>Koordynator/Realizator</a:t>
                      </a:r>
                      <a:endParaRPr lang="pl-PL" sz="7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5202" marR="4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6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50" dirty="0">
                          <a:latin typeface="Calibri"/>
                          <a:ea typeface="Times New Roman"/>
                          <a:cs typeface="Times New Roman"/>
                        </a:rPr>
                        <a:t>1. Realizacja w łódzkich szkołach oraz innych placówkach </a:t>
                      </a:r>
                      <a:r>
                        <a:rPr lang="pl-PL" sz="105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oświatowych programów profilaktyki alkoholowej, w tym nakierowanych na kształtowanie i wzmacnianie czynników chroniących przed podejmowaniem zachowań ryzykownych zgodnie z filozofią profilaktyki pozytywnej </a:t>
                      </a:r>
                      <a:r>
                        <a:rPr lang="pl-PL" sz="1050" dirty="0">
                          <a:latin typeface="Calibri"/>
                          <a:ea typeface="Times New Roman"/>
                          <a:cs typeface="Times New Roman"/>
                        </a:rPr>
                        <a:t>(m. in</a:t>
                      </a:r>
                      <a:r>
                        <a:rPr lang="pl-PL" sz="1050" dirty="0" smtClean="0">
                          <a:latin typeface="Calibri"/>
                          <a:ea typeface="Times New Roman"/>
                          <a:cs typeface="Times New Roman"/>
                        </a:rPr>
                        <a:t>. budowanie konstruktywnych interakcji społecznych, poczucia własnej wartości i skuteczności, rozwój zainteresowań, identyfikacji </a:t>
                      </a:r>
                      <a:br>
                        <a:rPr lang="pl-PL" sz="1050" dirty="0" smtClean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pl-PL" sz="1050" dirty="0" smtClean="0">
                          <a:latin typeface="Calibri"/>
                          <a:ea typeface="Times New Roman"/>
                          <a:cs typeface="Times New Roman"/>
                        </a:rPr>
                        <a:t>z pozytywnymi wzorami i grupami odniesienia) </a:t>
                      </a:r>
                      <a:endParaRPr lang="pl-PL" sz="105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5202" marR="4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50" dirty="0">
                          <a:latin typeface="Calibri"/>
                          <a:ea typeface="Times New Roman"/>
                          <a:cs typeface="Times New Roman"/>
                        </a:rPr>
                        <a:t>Liczba programów / działań realizowanych </a:t>
                      </a:r>
                      <a:br>
                        <a:rPr lang="pl-PL" sz="105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pl-PL" sz="1050" dirty="0">
                          <a:latin typeface="Calibri"/>
                          <a:ea typeface="Times New Roman"/>
                          <a:cs typeface="Times New Roman"/>
                        </a:rPr>
                        <a:t>w szkołach i innych placówkach oświatowych</a:t>
                      </a:r>
                      <a:endParaRPr lang="pl-PL" sz="105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50" dirty="0">
                          <a:latin typeface="Calibri"/>
                          <a:ea typeface="Times New Roman"/>
                          <a:cs typeface="Times New Roman"/>
                        </a:rPr>
                        <a:t>Liczba szkół i placówek oświatowych realizujących programy / działania</a:t>
                      </a:r>
                      <a:endParaRPr lang="pl-PL" sz="105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50" dirty="0">
                          <a:latin typeface="Calibri"/>
                          <a:ea typeface="Times New Roman"/>
                          <a:cs typeface="Times New Roman"/>
                        </a:rPr>
                        <a:t>Liczba (szacunkowa) odbiorców objętych oddziaływaniem programów / działań</a:t>
                      </a:r>
                      <a:endParaRPr lang="pl-PL" sz="105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5202" marR="4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Wydział Edukacji/placówki oświatowo - wychowawcze</a:t>
                      </a:r>
                      <a:endParaRPr lang="pl-PL" sz="105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50" dirty="0">
                          <a:latin typeface="Calibri"/>
                          <a:ea typeface="Times New Roman"/>
                          <a:cs typeface="Times New Roman"/>
                        </a:rPr>
                        <a:t>Wydział Zdrowia i Spraw Społecznych/ Miejskie Centrum Terapii </a:t>
                      </a:r>
                      <a:br>
                        <a:rPr lang="pl-PL" sz="105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pl-PL" sz="1050" dirty="0">
                          <a:latin typeface="Calibri"/>
                          <a:ea typeface="Times New Roman"/>
                          <a:cs typeface="Times New Roman"/>
                        </a:rPr>
                        <a:t>i Profilaktyki Zdrowotnej, organizacje pozarządowe</a:t>
                      </a:r>
                      <a:endParaRPr lang="pl-PL" sz="105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5202" marR="4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1684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50" dirty="0">
                          <a:latin typeface="Calibri"/>
                          <a:ea typeface="Times New Roman"/>
                          <a:cs typeface="Times New Roman"/>
                        </a:rPr>
                        <a:t>2. Wspieranie działań promujących styl życia wolny od alkoholu, w tym także działań profilaktycznych o charakterze sportowym </a:t>
                      </a:r>
                      <a:br>
                        <a:rPr lang="pl-PL" sz="105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pl-PL" sz="1050" dirty="0">
                          <a:latin typeface="Calibri"/>
                          <a:ea typeface="Times New Roman"/>
                          <a:cs typeface="Times New Roman"/>
                        </a:rPr>
                        <a:t>i kulturalnym kierowanych do ogółu dzieci i młodzieży w ramach organizacji czasu wolnego jako alternatywa dla podejmowania zachowań ryzykownych (profilaktyka uniwersalna realizowana przez organizacje pozarządowe)</a:t>
                      </a:r>
                      <a:endParaRPr lang="pl-PL" sz="105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5202" marR="4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50" dirty="0">
                          <a:latin typeface="Calibri"/>
                          <a:ea typeface="Times New Roman"/>
                          <a:cs typeface="Times New Roman"/>
                        </a:rPr>
                        <a:t>Liczba działań realizowanych przez organizacje pozarządowe</a:t>
                      </a:r>
                      <a:endParaRPr lang="pl-PL" sz="105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50" dirty="0">
                          <a:latin typeface="Calibri"/>
                          <a:ea typeface="Times New Roman"/>
                          <a:cs typeface="Times New Roman"/>
                        </a:rPr>
                        <a:t>Liczba organizacji pozarządowych realizujących programy / działania</a:t>
                      </a:r>
                      <a:endParaRPr lang="pl-PL" sz="105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5202" marR="4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50" dirty="0">
                          <a:latin typeface="Calibri"/>
                          <a:ea typeface="Times New Roman"/>
                          <a:cs typeface="Times New Roman"/>
                        </a:rPr>
                        <a:t>Wydział Zdrowia i Spraw Społecznych/ organizacje pozarządowe</a:t>
                      </a:r>
                      <a:endParaRPr lang="pl-PL" sz="105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50" dirty="0">
                          <a:latin typeface="Calibri"/>
                          <a:ea typeface="Times New Roman"/>
                          <a:cs typeface="Times New Roman"/>
                        </a:rPr>
                        <a:t>Wydział  Kultury/ ośrodki </a:t>
                      </a:r>
                      <a:br>
                        <a:rPr lang="pl-PL" sz="105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pl-PL" sz="1050" dirty="0">
                          <a:latin typeface="Calibri"/>
                          <a:ea typeface="Times New Roman"/>
                          <a:cs typeface="Times New Roman"/>
                        </a:rPr>
                        <a:t>i domy kultury, biblioteki</a:t>
                      </a:r>
                      <a:endParaRPr lang="pl-PL" sz="1050" dirty="0"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50" dirty="0">
                          <a:latin typeface="Calibri"/>
                          <a:ea typeface="Times New Roman"/>
                          <a:cs typeface="Times New Roman"/>
                        </a:rPr>
                        <a:t>Wydział Sportu/ kluby sportowe</a:t>
                      </a:r>
                      <a:endParaRPr lang="pl-PL" sz="105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5202" marR="4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50" dirty="0">
                          <a:latin typeface="Calibri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pl-PL" sz="105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Edukacja rodziców i opiekunów w zakresie szybkiej identyfikacji problemów alkoholowych dziecka </a:t>
                      </a:r>
                      <a:r>
                        <a:rPr lang="pl-PL" sz="1050" dirty="0">
                          <a:latin typeface="Calibri"/>
                          <a:ea typeface="Times New Roman"/>
                          <a:cs typeface="Times New Roman"/>
                        </a:rPr>
                        <a:t>oraz oferty pomocowej skierowanej do rodzin z dziećmi przejawiającymi problemy alkoholowe </a:t>
                      </a:r>
                      <a:endParaRPr lang="pl-PL" sz="105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5202" marR="4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50">
                          <a:latin typeface="Calibri"/>
                          <a:ea typeface="Times New Roman"/>
                          <a:cs typeface="Times New Roman"/>
                        </a:rPr>
                        <a:t>Liczba działań edukacyjnych (kursów szkoleń, materiałów online, materiałów drukowanych) skierowanych do przedstawicieli grup docelowych </a:t>
                      </a:r>
                      <a:endParaRPr lang="pl-PL" sz="105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5202" marR="4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05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Wydział Edukacji/ placówki oświatowo- wychowawcze</a:t>
                      </a:r>
                      <a:endParaRPr lang="pl-PL" sz="105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5202" marR="452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logo_kolor 200x200p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449824"/>
            <a:ext cx="1408176" cy="1408176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755576" y="188640"/>
            <a:ext cx="28188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Zadania Wydziału Edukacji : </a:t>
            </a:r>
          </a:p>
          <a:p>
            <a:r>
              <a:rPr lang="pl-PL" dirty="0" smtClean="0"/>
              <a:t>Narkotyki</a:t>
            </a:r>
          </a:p>
          <a:p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51520" y="1052736"/>
          <a:ext cx="8568952" cy="4722956"/>
        </p:xfrm>
        <a:graphic>
          <a:graphicData uri="http://schemas.openxmlformats.org/drawingml/2006/table">
            <a:tbl>
              <a:tblPr/>
              <a:tblGrid>
                <a:gridCol w="3784505"/>
                <a:gridCol w="2999250"/>
                <a:gridCol w="1785197"/>
              </a:tblGrid>
              <a:tr h="139497"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1400"/>
                        <a:buFont typeface="+mj-lt"/>
                        <a:buAutoNum type="romanUcPeriod" startAt="4"/>
                      </a:pPr>
                      <a:r>
                        <a:rPr lang="pl-PL" sz="800" b="1" dirty="0">
                          <a:latin typeface="Calibri"/>
                          <a:ea typeface="Times New Roman"/>
                          <a:cs typeface="Times New Roman"/>
                        </a:rPr>
                        <a:t>Działania i ilościowe wskaźniki ich realizacji</a:t>
                      </a:r>
                      <a:endParaRPr lang="pl-PL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83338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800" b="1" dirty="0">
                          <a:latin typeface="Calibri"/>
                          <a:ea typeface="Times New Roman"/>
                          <a:cs typeface="Times New Roman"/>
                        </a:rPr>
                        <a:t>Cel I. Upowszechnienie i utrwalanie w wybranych grupach mieszkańców Łodzi postaw abstynenckich wobec używania substancji o działaniu narkotycznym, z dostosowaniem do  specyfiki adresatów</a:t>
                      </a:r>
                      <a:endParaRPr lang="pl-PL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916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 b="1" dirty="0">
                          <a:latin typeface="Calibri"/>
                          <a:ea typeface="Times New Roman"/>
                          <a:cs typeface="Times New Roman"/>
                        </a:rPr>
                        <a:t>Działania</a:t>
                      </a:r>
                      <a:endParaRPr lang="pl-PL" sz="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800" b="1">
                          <a:latin typeface="Calibri"/>
                          <a:ea typeface="Times New Roman"/>
                          <a:cs typeface="Times New Roman"/>
                        </a:rPr>
                        <a:t>Ilościowe wskaźniki realizacji działań</a:t>
                      </a:r>
                      <a:endParaRPr lang="pl-PL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800" b="1">
                          <a:latin typeface="Calibri"/>
                          <a:ea typeface="Times New Roman"/>
                          <a:cs typeface="Times New Roman"/>
                        </a:rPr>
                        <a:t>Koordynator/Realizator</a:t>
                      </a:r>
                      <a:endParaRPr lang="pl-PL" sz="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 dirty="0">
                          <a:latin typeface="Calibri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pl-PL" sz="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Realizacja w łódzkich szkołach oraz innych placówkach oświatowych zajęć i programów profilaktyki narkotykowej, </a:t>
                      </a:r>
                      <a:r>
                        <a:rPr lang="pl-PL" sz="800" dirty="0" smtClean="0">
                          <a:latin typeface="Calibri"/>
                          <a:ea typeface="Times New Roman"/>
                          <a:cs typeface="Times New Roman"/>
                        </a:rPr>
                        <a:t>w </a:t>
                      </a:r>
                      <a:r>
                        <a:rPr lang="pl-PL" sz="800" dirty="0">
                          <a:latin typeface="Calibri"/>
                          <a:ea typeface="Times New Roman"/>
                          <a:cs typeface="Times New Roman"/>
                        </a:rPr>
                        <a:t>tym nakierowanych na kształtowanie i wzmacnianie czynników chroniących przed zachowaniami ryzykownymi zgodnie z filozofią profilaktyki pozytywnej (m. in. budowanie konstruktywnych interakcji społecznych, poczucia własnej wartości i skuteczności, rozwój zainteresowań, identyfikacji </a:t>
                      </a:r>
                      <a:br>
                        <a:rPr lang="pl-PL" sz="8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pl-PL" sz="800" dirty="0">
                          <a:latin typeface="Calibri"/>
                          <a:ea typeface="Times New Roman"/>
                          <a:cs typeface="Times New Roman"/>
                        </a:rPr>
                        <a:t>z pozytywnymi wzorami i grupami odniesienia) </a:t>
                      </a: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800">
                          <a:latin typeface="Calibri"/>
                          <a:ea typeface="Times New Roman"/>
                          <a:cs typeface="Times New Roman"/>
                        </a:rPr>
                        <a:t>Liczba programów i działań realizowanych </a:t>
                      </a:r>
                      <a:br>
                        <a:rPr lang="pl-PL" sz="80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pl-PL" sz="800">
                          <a:latin typeface="Calibri"/>
                          <a:ea typeface="Times New Roman"/>
                          <a:cs typeface="Times New Roman"/>
                        </a:rPr>
                        <a:t>w szkołach i innych placówkach oświatowych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800">
                          <a:latin typeface="Calibri"/>
                          <a:ea typeface="Times New Roman"/>
                          <a:cs typeface="Times New Roman"/>
                        </a:rPr>
                        <a:t>Liczba szkół i placówek oświatowych realizujących programy i działania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800">
                          <a:latin typeface="Calibri"/>
                          <a:ea typeface="Times New Roman"/>
                          <a:cs typeface="Times New Roman"/>
                        </a:rPr>
                        <a:t>Liczba (szacunkowa) odbiorców objętych oddziaływaniem programów i działań</a:t>
                      </a: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Wydział Edukacji/ placówki oświatowo- wychowawcze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800" dirty="0">
                          <a:latin typeface="Calibri"/>
                          <a:ea typeface="Times New Roman"/>
                          <a:cs typeface="Times New Roman"/>
                        </a:rPr>
                        <a:t>Wydział Zdrowia i Spraw Społecznych/ organizacje pozarządowe</a:t>
                      </a: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7081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800" dirty="0">
                          <a:latin typeface="Calibri"/>
                          <a:ea typeface="Times New Roman"/>
                          <a:cs typeface="Times New Roman"/>
                        </a:rPr>
                        <a:t>2. Wspieranie inicjatyw promujących zdrowy styl życia </a:t>
                      </a:r>
                      <a:br>
                        <a:rPr lang="pl-PL" sz="8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pl-PL" sz="800" dirty="0">
                          <a:latin typeface="Calibri"/>
                          <a:ea typeface="Times New Roman"/>
                          <a:cs typeface="Times New Roman"/>
                        </a:rPr>
                        <a:t>wolny  od narkotyków, w tym także prowadzenie  działań profilaktycznych o charakterze sportowym i kulturalnym kierowanych do ogółu dzieci i młodzieży w ramach organizacji czasu wolnego jako alternatywa dla podejmowania zachowań ryzykownych (profilaktyka uniwersalna)</a:t>
                      </a: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800" dirty="0">
                          <a:latin typeface="Calibri"/>
                          <a:ea typeface="Times New Roman"/>
                          <a:cs typeface="Times New Roman"/>
                        </a:rPr>
                        <a:t>Liczba programów i działań realizowanych przez organizacje pozarządowe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800" dirty="0">
                          <a:latin typeface="Calibri"/>
                          <a:ea typeface="Times New Roman"/>
                          <a:cs typeface="Times New Roman"/>
                        </a:rPr>
                        <a:t>Liczba organizacji pozarządowych realizujących programy i działania</a:t>
                      </a: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800">
                          <a:latin typeface="Calibri"/>
                          <a:ea typeface="Times New Roman"/>
                          <a:cs typeface="Times New Roman"/>
                        </a:rPr>
                        <a:t>Wydział Zdrowia i Spraw Społecznych/ organizacje pozarządowe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800">
                          <a:latin typeface="Calibri"/>
                          <a:ea typeface="Times New Roman"/>
                          <a:cs typeface="Times New Roman"/>
                        </a:rPr>
                        <a:t>Wydział Sportu/ kluby sportowe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800">
                          <a:latin typeface="Calibri"/>
                          <a:ea typeface="Times New Roman"/>
                          <a:cs typeface="Times New Roman"/>
                        </a:rPr>
                        <a:t>Wydział Kultury/ ośrodki </a:t>
                      </a:r>
                      <a:br>
                        <a:rPr lang="pl-PL" sz="80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pl-PL" sz="800">
                          <a:latin typeface="Calibri"/>
                          <a:ea typeface="Times New Roman"/>
                          <a:cs typeface="Times New Roman"/>
                        </a:rPr>
                        <a:t>i domy kultury, biblioteki</a:t>
                      </a: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800" dirty="0">
                          <a:latin typeface="Calibri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pl-PL" sz="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Edukacja rodziców i opiekunów w zakresie szybkiej identyfikacji problemów związanych z używaniem substancji </a:t>
                      </a:r>
                      <a:r>
                        <a:rPr lang="pl-PL" sz="800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pl-PL" sz="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działaniu narkotycznym </a:t>
                      </a:r>
                      <a:r>
                        <a:rPr lang="pl-PL" sz="800" dirty="0">
                          <a:latin typeface="Calibri"/>
                          <a:ea typeface="Times New Roman"/>
                          <a:cs typeface="Times New Roman"/>
                        </a:rPr>
                        <a:t>przez dziecko oraz na temat oferty pomocowej skierowanej do rodzin z dziećmi przejawiającymi problemy narkotykowe</a:t>
                      </a: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800" dirty="0">
                          <a:latin typeface="Calibri"/>
                          <a:ea typeface="Times New Roman"/>
                          <a:cs typeface="Times New Roman"/>
                        </a:rPr>
                        <a:t>Liczba inicjatyw edukacyjnych (kursów szkoleń, materiałów </a:t>
                      </a:r>
                      <a:r>
                        <a:rPr lang="pl-PL" sz="800" dirty="0" err="1">
                          <a:latin typeface="Calibri"/>
                          <a:ea typeface="Times New Roman"/>
                          <a:cs typeface="Times New Roman"/>
                        </a:rPr>
                        <a:t>online</a:t>
                      </a:r>
                      <a:r>
                        <a:rPr lang="pl-PL" sz="800" dirty="0">
                          <a:latin typeface="Calibri"/>
                          <a:ea typeface="Times New Roman"/>
                          <a:cs typeface="Times New Roman"/>
                        </a:rPr>
                        <a:t>, materiałów drukowanych) skierowanych do przedstawicieli grup docelowych </a:t>
                      </a: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Wydział Edukacji/ placówki oświatowo- wychowawcze</a:t>
                      </a: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766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685800" algn="l"/>
                        </a:tabLst>
                      </a:pPr>
                      <a:r>
                        <a:rPr lang="pl-PL" sz="800">
                          <a:latin typeface="Calibri"/>
                          <a:ea typeface="Times New Roman"/>
                          <a:cs typeface="Times New Roman"/>
                        </a:rPr>
                        <a:t>4. Edukacja na temat zjawisk związanych z używaniem środków zastępczych i nowych substancji psychoaktywnych, skierowana głównie do lekarzy, policjantów, strażników miejskich, pracowników socjalnych i nauczycieli </a:t>
                      </a: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800" dirty="0">
                          <a:latin typeface="Calibri"/>
                          <a:ea typeface="Times New Roman"/>
                          <a:cs typeface="Times New Roman"/>
                        </a:rPr>
                        <a:t>Liczba inicjatyw edukacyjnych (kursów szkoleń, materiałów </a:t>
                      </a:r>
                      <a:r>
                        <a:rPr lang="pl-PL" sz="800" dirty="0" err="1">
                          <a:latin typeface="Calibri"/>
                          <a:ea typeface="Times New Roman"/>
                          <a:cs typeface="Times New Roman"/>
                        </a:rPr>
                        <a:t>online</a:t>
                      </a:r>
                      <a:r>
                        <a:rPr lang="pl-PL" sz="800" dirty="0">
                          <a:latin typeface="Calibri"/>
                          <a:ea typeface="Times New Roman"/>
                          <a:cs typeface="Times New Roman"/>
                        </a:rPr>
                        <a:t>, materiałów drukowanych) skierowanych do grup docelowych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800" dirty="0">
                          <a:latin typeface="Calibri"/>
                          <a:ea typeface="Times New Roman"/>
                          <a:cs typeface="Times New Roman"/>
                        </a:rPr>
                        <a:t>Liczba (szacunkowa) przedstawicieli grup docelowych uczestniczących w różnych formach edukacyjnych dotyczących wczesnej diagnozy problemów narkotykowych oraz oferty pomocowej</a:t>
                      </a: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800">
                          <a:latin typeface="Calibri"/>
                          <a:ea typeface="Times New Roman"/>
                          <a:cs typeface="Times New Roman"/>
                        </a:rPr>
                        <a:t>Wydział Zdrowia </a:t>
                      </a:r>
                      <a:br>
                        <a:rPr lang="pl-PL" sz="80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pl-PL" sz="800">
                          <a:latin typeface="Calibri"/>
                          <a:ea typeface="Times New Roman"/>
                          <a:cs typeface="Times New Roman"/>
                        </a:rPr>
                        <a:t>i Spraw Społecznych</a:t>
                      </a: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800">
                          <a:latin typeface="Calibri"/>
                          <a:ea typeface="Times New Roman"/>
                          <a:cs typeface="Times New Roman"/>
                        </a:rPr>
                        <a:t>5. Prowadzenie działań  edukacyjnych i socjoterapeutycznych dla młodzieży eksperymentującej i problemowo używającej  narkotyki,  w tym również tzw. ”dopalacze”  w  ramach profilaktyki wskazującej </a:t>
                      </a: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800" dirty="0">
                          <a:latin typeface="Calibri"/>
                          <a:ea typeface="Times New Roman"/>
                          <a:cs typeface="Times New Roman"/>
                        </a:rPr>
                        <a:t>Liczba działań profilaktycznych skierowanych </a:t>
                      </a:r>
                      <a:br>
                        <a:rPr lang="pl-PL" sz="8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pl-PL" sz="800" dirty="0">
                          <a:latin typeface="Calibri"/>
                          <a:ea typeface="Times New Roman"/>
                          <a:cs typeface="Times New Roman"/>
                        </a:rPr>
                        <a:t>do grup docelowych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800" dirty="0">
                          <a:latin typeface="Calibri"/>
                          <a:ea typeface="Times New Roman"/>
                          <a:cs typeface="Times New Roman"/>
                        </a:rPr>
                        <a:t>Liczba (szacunkowa) przedstawicieli grup docelowych uczestniczących w działaniach profilaktycznych</a:t>
                      </a: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800" dirty="0">
                          <a:latin typeface="Calibri"/>
                          <a:ea typeface="Times New Roman"/>
                          <a:cs typeface="Times New Roman"/>
                        </a:rPr>
                        <a:t>Wydział Zdrowia i Spraw Społecznych/ organizacje pozarządowe</a:t>
                      </a: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4915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685800" algn="l"/>
                        </a:tabLst>
                      </a:pPr>
                      <a:r>
                        <a:rPr lang="pl-PL" sz="800">
                          <a:latin typeface="Calibri"/>
                          <a:ea typeface="Times New Roman"/>
                          <a:cs typeface="Times New Roman"/>
                        </a:rPr>
                        <a:t>6. Prowadzenie kampanii społecznych i edukacyjnych, szkoleń, konferencji oraz badań dotyczących problematyki substancji psychoaktywnych</a:t>
                      </a: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800" dirty="0">
                          <a:latin typeface="Calibri"/>
                          <a:ea typeface="Times New Roman"/>
                          <a:cs typeface="Times New Roman"/>
                        </a:rPr>
                        <a:t>Liczba zrealizowanych kampanii społecznych </a:t>
                      </a:r>
                      <a:br>
                        <a:rPr lang="pl-PL" sz="8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pl-PL" sz="800" dirty="0">
                          <a:latin typeface="Calibri"/>
                          <a:ea typeface="Times New Roman"/>
                          <a:cs typeface="Times New Roman"/>
                        </a:rPr>
                        <a:t>i edukacyjnych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800" dirty="0">
                          <a:latin typeface="Calibri"/>
                          <a:ea typeface="Times New Roman"/>
                          <a:cs typeface="Times New Roman"/>
                        </a:rPr>
                        <a:t>Liczba działań – szkoleń, badań, materiałów edukacyjnych drukowanych i </a:t>
                      </a:r>
                      <a:r>
                        <a:rPr lang="pl-PL" sz="800" dirty="0" err="1">
                          <a:latin typeface="Calibri"/>
                          <a:ea typeface="Times New Roman"/>
                          <a:cs typeface="Times New Roman"/>
                        </a:rPr>
                        <a:t>on-line</a:t>
                      </a:r>
                      <a:r>
                        <a:rPr lang="pl-PL" sz="800" dirty="0">
                          <a:latin typeface="Calibri"/>
                          <a:ea typeface="Times New Roman"/>
                          <a:cs typeface="Times New Roman"/>
                        </a:rPr>
                        <a:t>, konferencji, audycji, artykułów.</a:t>
                      </a: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800" dirty="0">
                          <a:latin typeface="Calibri"/>
                          <a:ea typeface="Times New Roman"/>
                          <a:cs typeface="Times New Roman"/>
                        </a:rPr>
                        <a:t>Wydział Zdrowia </a:t>
                      </a:r>
                      <a:br>
                        <a:rPr lang="pl-PL" sz="8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pl-PL" sz="800" dirty="0">
                          <a:latin typeface="Calibri"/>
                          <a:ea typeface="Times New Roman"/>
                          <a:cs typeface="Times New Roman"/>
                        </a:rPr>
                        <a:t>i Spraw Społecznych</a:t>
                      </a:r>
                    </a:p>
                  </a:txBody>
                  <a:tcPr marL="29892" marR="298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logo_kolor 200x200p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5013176"/>
            <a:ext cx="1408176" cy="1408176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251520" y="980728"/>
            <a:ext cx="849937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Plan finansowy -  </a:t>
            </a:r>
          </a:p>
          <a:p>
            <a:r>
              <a:rPr lang="pl-PL" dirty="0" smtClean="0"/>
              <a:t>( Uchwała Nr XXXIX/1029/16 Rady Miejskiej w Łodzi z dnia 28 grudnia 2016 r. w sprawie: </a:t>
            </a:r>
            <a:br>
              <a:rPr lang="pl-PL" dirty="0" smtClean="0"/>
            </a:br>
            <a:r>
              <a:rPr lang="pl-PL" dirty="0" smtClean="0"/>
              <a:t>uchwalenia budżetu miasta Łodzi na 2017 r. )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Dział: 851 –     Ochrona zdrowia</a:t>
            </a:r>
          </a:p>
          <a:p>
            <a:endParaRPr lang="pl-PL" dirty="0" smtClean="0"/>
          </a:p>
          <a:p>
            <a:r>
              <a:rPr lang="pl-PL" dirty="0" smtClean="0"/>
              <a:t>rozdział: 851 54 –  Przeciwdziałanie alkoholizmowi </a:t>
            </a:r>
          </a:p>
          <a:p>
            <a:r>
              <a:rPr lang="pl-PL" dirty="0" smtClean="0"/>
              <a:t>zadanie: 2215641 – Miejski Program Profilaktyki i Rozwiązywania </a:t>
            </a:r>
            <a:br>
              <a:rPr lang="pl-PL" dirty="0" smtClean="0"/>
            </a:br>
            <a:r>
              <a:rPr lang="pl-PL" dirty="0" smtClean="0"/>
              <a:t>                                   Problemów Alkoholowych				790 000 zł </a:t>
            </a:r>
          </a:p>
          <a:p>
            <a:endParaRPr lang="pl-PL" dirty="0" smtClean="0"/>
          </a:p>
          <a:p>
            <a:r>
              <a:rPr lang="pl-PL" dirty="0" smtClean="0"/>
              <a:t>rozdział: 851 53 –  Zwalczanie Narkomanii</a:t>
            </a:r>
          </a:p>
          <a:p>
            <a:r>
              <a:rPr lang="pl-PL" dirty="0" smtClean="0"/>
              <a:t>zadanie: 2215631 – Miejski Program Przeciwdziałania Narkomanii		425 000 zł 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8</a:t>
            </a:fld>
            <a:endParaRPr lang="pl-PL"/>
          </a:p>
        </p:txBody>
      </p:sp>
      <p:pic>
        <p:nvPicPr>
          <p:cNvPr id="3" name="Obraz 2" descr="logo_kolor 200x200p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01208"/>
            <a:ext cx="1408176" cy="1408176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539552" y="1268760"/>
            <a:ext cx="512941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Zasady finansowania szkół i placówek oświatowych </a:t>
            </a:r>
            <a:br>
              <a:rPr lang="pl-PL" b="1" dirty="0" smtClean="0"/>
            </a:br>
            <a:r>
              <a:rPr lang="pl-PL" b="1" dirty="0" smtClean="0"/>
              <a:t>w II semestrze roku szkolnego 2016 / 2017</a:t>
            </a:r>
            <a:r>
              <a:rPr lang="pl-PL" dirty="0" smtClean="0"/>
              <a:t>:</a:t>
            </a:r>
          </a:p>
          <a:p>
            <a:endParaRPr lang="pl-PL" dirty="0" smtClean="0"/>
          </a:p>
          <a:p>
            <a:r>
              <a:rPr lang="pl-PL" dirty="0" smtClean="0"/>
              <a:t>Szkoły podstawowe – 3 400 zł </a:t>
            </a:r>
          </a:p>
          <a:p>
            <a:r>
              <a:rPr lang="pl-PL" dirty="0" smtClean="0"/>
              <a:t>Gimnazja publiczne -   1 800 zł </a:t>
            </a:r>
          </a:p>
          <a:p>
            <a:r>
              <a:rPr lang="pl-PL" dirty="0" smtClean="0"/>
              <a:t>Szkoły Ponadgimnazjalne – 1 800 zł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56557" y="3140968"/>
            <a:ext cx="873553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Zasady finansowania szkół i placówek  oświatowych </a:t>
            </a:r>
          </a:p>
          <a:p>
            <a:r>
              <a:rPr lang="pl-PL" b="1" dirty="0" smtClean="0">
                <a:solidFill>
                  <a:srgbClr val="FF0000"/>
                </a:solidFill>
              </a:rPr>
              <a:t>w I semestrze roku szkolnego 2017 / 2018: - po przyjęciu uchwały Rady Miejskiej w Łodzi </a:t>
            </a:r>
          </a:p>
          <a:p>
            <a:r>
              <a:rPr lang="pl-PL" b="1" dirty="0" smtClean="0">
                <a:solidFill>
                  <a:srgbClr val="FF0000"/>
                </a:solidFill>
              </a:rPr>
              <a:t>w sprawie dostosowania sieci szkół do nowego ustroju szkolnego </a:t>
            </a:r>
          </a:p>
          <a:p>
            <a:endParaRPr lang="pl-PL" dirty="0" smtClean="0"/>
          </a:p>
          <a:p>
            <a:r>
              <a:rPr lang="pl-PL" b="1" dirty="0" smtClean="0"/>
              <a:t>gimnazja wygaszane </a:t>
            </a:r>
            <a:r>
              <a:rPr lang="pl-PL" dirty="0" smtClean="0"/>
              <a:t>–           dodatkowe środki na zajęcia dot. </a:t>
            </a:r>
            <a:r>
              <a:rPr lang="pl-PL" dirty="0" smtClean="0">
                <a:ea typeface="Times New Roman"/>
                <a:cs typeface="Times New Roman"/>
              </a:rPr>
              <a:t>budowania konstruktywnych </a:t>
            </a:r>
            <a:br>
              <a:rPr lang="pl-PL" dirty="0" smtClean="0">
                <a:ea typeface="Times New Roman"/>
                <a:cs typeface="Times New Roman"/>
              </a:rPr>
            </a:br>
            <a:r>
              <a:rPr lang="pl-PL" dirty="0" smtClean="0">
                <a:ea typeface="Times New Roman"/>
                <a:cs typeface="Times New Roman"/>
              </a:rPr>
              <a:t>interakcji społecznych, poczucia własnej wartości i skuteczności, rozwój zainteresowań, </a:t>
            </a:r>
            <a:br>
              <a:rPr lang="pl-PL" dirty="0" smtClean="0">
                <a:ea typeface="Times New Roman"/>
                <a:cs typeface="Times New Roman"/>
              </a:rPr>
            </a:br>
            <a:r>
              <a:rPr lang="pl-PL" dirty="0" smtClean="0">
                <a:ea typeface="Times New Roman"/>
                <a:cs typeface="Times New Roman"/>
              </a:rPr>
              <a:t>identyfikacji z pozytywnymi wzorami i grupami odniesienia;</a:t>
            </a:r>
          </a:p>
          <a:p>
            <a:endParaRPr lang="pl-PL" dirty="0" smtClean="0"/>
          </a:p>
          <a:p>
            <a:r>
              <a:rPr lang="pl-PL" b="1" dirty="0" smtClean="0"/>
              <a:t>gimnazja włączane –             </a:t>
            </a:r>
            <a:r>
              <a:rPr lang="pl-PL" dirty="0" smtClean="0"/>
              <a:t>dodatkowe środki na zajęcia integracyjne;</a:t>
            </a:r>
          </a:p>
          <a:p>
            <a:r>
              <a:rPr lang="pl-PL" b="1" dirty="0" smtClean="0"/>
              <a:t>gimnazja przekształcane </a:t>
            </a:r>
            <a:r>
              <a:rPr lang="pl-PL" dirty="0" smtClean="0"/>
              <a:t>–   dodatkowe środki na zajęcia integracyjne; 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467544" y="260648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zadanie: 2215641 – Miejski Program Profilaktyki i Rozwiązywania </a:t>
            </a:r>
            <a:br>
              <a:rPr lang="pl-PL" b="1" dirty="0" smtClean="0"/>
            </a:br>
            <a:r>
              <a:rPr lang="pl-PL" b="1" dirty="0" smtClean="0"/>
              <a:t>                                   Problemów Alkoholowych	- 790 000 zł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logo_kolor 200x200p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5013176"/>
            <a:ext cx="1408176" cy="1408176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251520" y="980728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95536" y="260648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zadanie: 2215631 – Miejski Program Przeciwdziałania Narkomanii - 425 000 zł </a:t>
            </a:r>
            <a:endParaRPr lang="pl-PL" b="1" dirty="0"/>
          </a:p>
        </p:txBody>
      </p:sp>
      <p:sp>
        <p:nvSpPr>
          <p:cNvPr id="8" name="pole tekstowe 7"/>
          <p:cNvSpPr txBox="1"/>
          <p:nvPr/>
        </p:nvSpPr>
        <p:spPr>
          <a:xfrm>
            <a:off x="1043608" y="1340768"/>
            <a:ext cx="568578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Realizacja programów : </a:t>
            </a:r>
          </a:p>
          <a:p>
            <a:r>
              <a:rPr lang="pl-PL" dirty="0" smtClean="0"/>
              <a:t>	Aktywny Obywatel</a:t>
            </a:r>
          </a:p>
          <a:p>
            <a:r>
              <a:rPr lang="pl-PL" dirty="0" smtClean="0"/>
              <a:t>	Dopalacze Naciągacze </a:t>
            </a:r>
          </a:p>
          <a:p>
            <a:r>
              <a:rPr lang="pl-PL" dirty="0" smtClean="0"/>
              <a:t>	Odkrywcy Łodzi </a:t>
            </a:r>
          </a:p>
          <a:p>
            <a:r>
              <a:rPr lang="pl-PL" dirty="0" smtClean="0"/>
              <a:t>	Poszukiwacze </a:t>
            </a:r>
          </a:p>
          <a:p>
            <a:r>
              <a:rPr lang="pl-PL" dirty="0" smtClean="0"/>
              <a:t>	Młodzieżowe Ochotnicze Pogotowie Rówieśnicze</a:t>
            </a:r>
          </a:p>
          <a:p>
            <a:r>
              <a:rPr lang="pl-PL" dirty="0" smtClean="0"/>
              <a:t>	Prezentacje</a:t>
            </a:r>
          </a:p>
          <a:p>
            <a:r>
              <a:rPr lang="pl-PL" dirty="0" smtClean="0"/>
              <a:t>	Soboty ze Specjalistami </a:t>
            </a:r>
          </a:p>
          <a:p>
            <a:r>
              <a:rPr lang="pl-PL" dirty="0" smtClean="0"/>
              <a:t>	Lato ze Specjalistami </a:t>
            </a:r>
          </a:p>
          <a:p>
            <a:r>
              <a:rPr lang="pl-PL" dirty="0" smtClean="0"/>
              <a:t>	Nauczyciel – Lider – Mediator </a:t>
            </a:r>
          </a:p>
          <a:p>
            <a:r>
              <a:rPr lang="pl-PL" dirty="0" smtClean="0"/>
              <a:t>	Jestem Kobietą </a:t>
            </a:r>
          </a:p>
          <a:p>
            <a:r>
              <a:rPr lang="pl-PL" dirty="0" smtClean="0"/>
              <a:t>	Profilaktyczny Hyde Park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950</Words>
  <Application>Microsoft Office PowerPoint</Application>
  <PresentationFormat>Pokaz na ekranie (4:3)</PresentationFormat>
  <Paragraphs>181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cp:lastModifiedBy>user</cp:lastModifiedBy>
  <cp:revision>61</cp:revision>
  <dcterms:modified xsi:type="dcterms:W3CDTF">2017-03-02T08:03:54Z</dcterms:modified>
</cp:coreProperties>
</file>