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2"/>
  </p:notesMasterIdLst>
  <p:sldIdLst>
    <p:sldId id="256" r:id="rId2"/>
    <p:sldId id="654" r:id="rId3"/>
    <p:sldId id="655" r:id="rId4"/>
    <p:sldId id="656" r:id="rId5"/>
    <p:sldId id="657" r:id="rId6"/>
    <p:sldId id="658" r:id="rId7"/>
    <p:sldId id="659" r:id="rId8"/>
    <p:sldId id="660" r:id="rId9"/>
    <p:sldId id="661" r:id="rId10"/>
    <p:sldId id="662" r:id="rId11"/>
    <p:sldId id="663" r:id="rId12"/>
    <p:sldId id="667" r:id="rId13"/>
    <p:sldId id="664" r:id="rId14"/>
    <p:sldId id="635" r:id="rId15"/>
    <p:sldId id="636" r:id="rId16"/>
    <p:sldId id="468" r:id="rId17"/>
    <p:sldId id="465" r:id="rId18"/>
    <p:sldId id="466" r:id="rId19"/>
    <p:sldId id="637" r:id="rId20"/>
    <p:sldId id="638" r:id="rId21"/>
    <p:sldId id="446" r:id="rId22"/>
    <p:sldId id="442" r:id="rId23"/>
    <p:sldId id="444" r:id="rId24"/>
    <p:sldId id="445" r:id="rId25"/>
    <p:sldId id="472" r:id="rId26"/>
    <p:sldId id="453" r:id="rId27"/>
    <p:sldId id="451" r:id="rId28"/>
    <p:sldId id="474" r:id="rId29"/>
    <p:sldId id="450" r:id="rId30"/>
    <p:sldId id="525" r:id="rId31"/>
    <p:sldId id="639" r:id="rId32"/>
    <p:sldId id="640" r:id="rId33"/>
    <p:sldId id="641" r:id="rId34"/>
    <p:sldId id="475" r:id="rId35"/>
    <p:sldId id="476" r:id="rId36"/>
    <p:sldId id="477" r:id="rId37"/>
    <p:sldId id="478" r:id="rId38"/>
    <p:sldId id="270" r:id="rId39"/>
    <p:sldId id="410" r:id="rId40"/>
    <p:sldId id="409" r:id="rId41"/>
    <p:sldId id="271" r:id="rId42"/>
    <p:sldId id="455" r:id="rId43"/>
    <p:sldId id="467" r:id="rId44"/>
    <p:sldId id="456" r:id="rId45"/>
    <p:sldId id="480" r:id="rId46"/>
    <p:sldId id="598" r:id="rId47"/>
    <p:sldId id="272" r:id="rId48"/>
    <p:sldId id="371" r:id="rId49"/>
    <p:sldId id="283" r:id="rId50"/>
    <p:sldId id="481" r:id="rId51"/>
    <p:sldId id="285" r:id="rId52"/>
    <p:sldId id="286" r:id="rId53"/>
    <p:sldId id="287" r:id="rId54"/>
    <p:sldId id="556" r:id="rId55"/>
    <p:sldId id="645" r:id="rId56"/>
    <p:sldId id="646" r:id="rId57"/>
    <p:sldId id="647" r:id="rId58"/>
    <p:sldId id="648" r:id="rId59"/>
    <p:sldId id="649" r:id="rId60"/>
    <p:sldId id="650" r:id="rId61"/>
    <p:sldId id="651" r:id="rId62"/>
    <p:sldId id="652" r:id="rId63"/>
    <p:sldId id="653" r:id="rId64"/>
    <p:sldId id="288" r:id="rId65"/>
    <p:sldId id="289" r:id="rId66"/>
    <p:sldId id="551" r:id="rId67"/>
    <p:sldId id="539" r:id="rId68"/>
    <p:sldId id="541" r:id="rId69"/>
    <p:sldId id="626" r:id="rId70"/>
    <p:sldId id="290" r:id="rId71"/>
    <p:sldId id="291" r:id="rId72"/>
    <p:sldId id="506" r:id="rId73"/>
    <p:sldId id="618" r:id="rId74"/>
    <p:sldId id="511" r:id="rId75"/>
    <p:sldId id="505" r:id="rId76"/>
    <p:sldId id="607" r:id="rId77"/>
    <p:sldId id="608" r:id="rId78"/>
    <p:sldId id="606" r:id="rId79"/>
    <p:sldId id="609" r:id="rId80"/>
    <p:sldId id="295" r:id="rId81"/>
    <p:sldId id="507" r:id="rId82"/>
    <p:sldId id="296" r:id="rId83"/>
    <p:sldId id="503" r:id="rId84"/>
    <p:sldId id="537" r:id="rId85"/>
    <p:sldId id="535" r:id="rId86"/>
    <p:sldId id="536" r:id="rId87"/>
    <p:sldId id="297" r:id="rId88"/>
    <p:sldId id="301" r:id="rId89"/>
    <p:sldId id="491" r:id="rId90"/>
    <p:sldId id="302" r:id="rId91"/>
    <p:sldId id="304" r:id="rId92"/>
    <p:sldId id="311" r:id="rId93"/>
    <p:sldId id="312" r:id="rId94"/>
    <p:sldId id="544" r:id="rId95"/>
    <p:sldId id="313" r:id="rId96"/>
    <p:sldId id="314" r:id="rId97"/>
    <p:sldId id="326" r:id="rId98"/>
    <p:sldId id="329" r:id="rId99"/>
    <p:sldId id="330" r:id="rId100"/>
    <p:sldId id="331" r:id="rId101"/>
    <p:sldId id="336" r:id="rId102"/>
    <p:sldId id="559" r:id="rId103"/>
    <p:sldId id="560" r:id="rId104"/>
    <p:sldId id="561" r:id="rId105"/>
    <p:sldId id="563" r:id="rId106"/>
    <p:sldId id="567" r:id="rId107"/>
    <p:sldId id="568" r:id="rId108"/>
    <p:sldId id="355" r:id="rId109"/>
    <p:sldId id="357" r:id="rId110"/>
    <p:sldId id="359" r:id="rId111"/>
    <p:sldId id="360" r:id="rId112"/>
    <p:sldId id="512" r:id="rId113"/>
    <p:sldId id="361" r:id="rId114"/>
    <p:sldId id="362" r:id="rId115"/>
    <p:sldId id="365" r:id="rId116"/>
    <p:sldId id="366" r:id="rId117"/>
    <p:sldId id="616" r:id="rId118"/>
    <p:sldId id="510" r:id="rId119"/>
    <p:sldId id="482" r:id="rId120"/>
    <p:sldId id="483" r:id="rId121"/>
    <p:sldId id="484" r:id="rId122"/>
    <p:sldId id="485" r:id="rId123"/>
    <p:sldId id="486" r:id="rId124"/>
    <p:sldId id="487" r:id="rId125"/>
    <p:sldId id="488" r:id="rId126"/>
    <p:sldId id="633" r:id="rId127"/>
    <p:sldId id="642" r:id="rId128"/>
    <p:sldId id="643" r:id="rId129"/>
    <p:sldId id="644" r:id="rId130"/>
    <p:sldId id="668" r:id="rId13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Łaska" initials="BŁ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320" autoAdjust="0"/>
    <p:restoredTop sz="94660"/>
  </p:normalViewPr>
  <p:slideViewPr>
    <p:cSldViewPr>
      <p:cViewPr varScale="1">
        <p:scale>
          <a:sx n="69" d="100"/>
          <a:sy n="69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26T09:44:58.92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A762B-91F9-43D0-9F6B-F03DF5A87E5E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8FA5477-82A2-46E8-9E1E-5A0232C45C97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To się nie uda zrobić.</a:t>
          </a:r>
        </a:p>
      </dgm:t>
    </dgm:pt>
    <dgm:pt modelId="{3557F28E-035C-48D3-8777-C22B1F5E0F8F}" type="parTrans" cxnId="{53D5EE55-21DC-497C-B0E6-F8EE58974C2D}">
      <dgm:prSet/>
      <dgm:spPr/>
      <dgm:t>
        <a:bodyPr/>
        <a:lstStyle/>
        <a:p>
          <a:endParaRPr lang="pl-PL"/>
        </a:p>
      </dgm:t>
    </dgm:pt>
    <dgm:pt modelId="{8052A94D-1AE4-42DD-9506-E83E32AD97B2}" type="sibTrans" cxnId="{53D5EE55-21DC-497C-B0E6-F8EE58974C2D}">
      <dgm:prSet/>
      <dgm:spPr/>
      <dgm:t>
        <a:bodyPr/>
        <a:lstStyle/>
        <a:p>
          <a:endParaRPr lang="pl-PL"/>
        </a:p>
      </dgm:t>
    </dgm:pt>
    <dgm:pt modelId="{275F81FA-52AE-45BB-B03F-CF44A2BB5DF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Nie jesteśmy przygotowani.</a:t>
          </a:r>
        </a:p>
      </dgm:t>
    </dgm:pt>
    <dgm:pt modelId="{BBEBCBB4-FF02-4F94-9E63-285183CEB205}" type="parTrans" cxnId="{6B8F0322-02D1-4F68-BA37-4760FEC15883}">
      <dgm:prSet/>
      <dgm:spPr/>
      <dgm:t>
        <a:bodyPr/>
        <a:lstStyle/>
        <a:p>
          <a:endParaRPr lang="pl-PL"/>
        </a:p>
      </dgm:t>
    </dgm:pt>
    <dgm:pt modelId="{6E3FC7E4-EEB9-4F12-9863-7E0F870BC920}" type="sibTrans" cxnId="{6B8F0322-02D1-4F68-BA37-4760FEC15883}">
      <dgm:prSet/>
      <dgm:spPr/>
      <dgm:t>
        <a:bodyPr/>
        <a:lstStyle/>
        <a:p>
          <a:endParaRPr lang="pl-PL"/>
        </a:p>
      </dgm:t>
    </dgm:pt>
    <dgm:pt modelId="{514CAB8E-1F64-4F69-B82F-6F925CE7CABE}" type="pres">
      <dgm:prSet presAssocID="{E89A762B-91F9-43D0-9F6B-F03DF5A87E5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E6596E6-486A-4031-B7B4-801F9C772658}" type="pres">
      <dgm:prSet presAssocID="{F8FA5477-82A2-46E8-9E1E-5A0232C45C9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6973A5-B023-4FC0-AEC4-B496FB65D8D7}" type="pres">
      <dgm:prSet presAssocID="{275F81FA-52AE-45BB-B03F-CF44A2BB5DF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299E3BC-E67D-4189-9026-E466557E4CDE}" type="presOf" srcId="{E89A762B-91F9-43D0-9F6B-F03DF5A87E5E}" destId="{514CAB8E-1F64-4F69-B82F-6F925CE7CABE}" srcOrd="0" destOrd="0" presId="urn:microsoft.com/office/officeart/2005/8/layout/arrow1"/>
    <dgm:cxn modelId="{0041D0D1-B3BA-4012-93D9-674B73048615}" type="presOf" srcId="{275F81FA-52AE-45BB-B03F-CF44A2BB5DFB}" destId="{AF6973A5-B023-4FC0-AEC4-B496FB65D8D7}" srcOrd="0" destOrd="0" presId="urn:microsoft.com/office/officeart/2005/8/layout/arrow1"/>
    <dgm:cxn modelId="{6B8F0322-02D1-4F68-BA37-4760FEC15883}" srcId="{E89A762B-91F9-43D0-9F6B-F03DF5A87E5E}" destId="{275F81FA-52AE-45BB-B03F-CF44A2BB5DFB}" srcOrd="1" destOrd="0" parTransId="{BBEBCBB4-FF02-4F94-9E63-285183CEB205}" sibTransId="{6E3FC7E4-EEB9-4F12-9863-7E0F870BC920}"/>
    <dgm:cxn modelId="{F8427C66-DDB8-4B6C-8375-408163C9A4B6}" type="presOf" srcId="{F8FA5477-82A2-46E8-9E1E-5A0232C45C97}" destId="{9E6596E6-486A-4031-B7B4-801F9C772658}" srcOrd="0" destOrd="0" presId="urn:microsoft.com/office/officeart/2005/8/layout/arrow1"/>
    <dgm:cxn modelId="{53D5EE55-21DC-497C-B0E6-F8EE58974C2D}" srcId="{E89A762B-91F9-43D0-9F6B-F03DF5A87E5E}" destId="{F8FA5477-82A2-46E8-9E1E-5A0232C45C97}" srcOrd="0" destOrd="0" parTransId="{3557F28E-035C-48D3-8777-C22B1F5E0F8F}" sibTransId="{8052A94D-1AE4-42DD-9506-E83E32AD97B2}"/>
    <dgm:cxn modelId="{1E3B8733-2731-496F-8E6F-9061C39BB4B4}" type="presParOf" srcId="{514CAB8E-1F64-4F69-B82F-6F925CE7CABE}" destId="{9E6596E6-486A-4031-B7B4-801F9C772658}" srcOrd="0" destOrd="0" presId="urn:microsoft.com/office/officeart/2005/8/layout/arrow1"/>
    <dgm:cxn modelId="{121ADC4F-5663-4473-98D8-C9436A20C44C}" type="presParOf" srcId="{514CAB8E-1F64-4F69-B82F-6F925CE7CABE}" destId="{AF6973A5-B023-4FC0-AEC4-B496FB65D8D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FC0424-FBAA-4A76-8625-C21E3515D20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5A8C684-3BED-42F7-92D0-664F6D6CA868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Stworzymy warunki</a:t>
          </a:r>
        </a:p>
      </dgm:t>
    </dgm:pt>
    <dgm:pt modelId="{FF19DA93-A363-46B5-9743-14022DEC6561}" type="parTrans" cxnId="{259BEBCD-6BE4-4BD7-99ED-38AF7BDFB85E}">
      <dgm:prSet/>
      <dgm:spPr/>
      <dgm:t>
        <a:bodyPr/>
        <a:lstStyle/>
        <a:p>
          <a:endParaRPr lang="pl-PL"/>
        </a:p>
      </dgm:t>
    </dgm:pt>
    <dgm:pt modelId="{9941F69D-7728-400C-AD1C-E1041A445C58}" type="sibTrans" cxnId="{259BEBCD-6BE4-4BD7-99ED-38AF7BDFB85E}">
      <dgm:prSet/>
      <dgm:spPr/>
      <dgm:t>
        <a:bodyPr/>
        <a:lstStyle/>
        <a:p>
          <a:endParaRPr lang="pl-PL"/>
        </a:p>
      </dgm:t>
    </dgm:pt>
    <dgm:pt modelId="{126924C8-3673-4F60-8C3A-85194D70D92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Będziemy się doskonalić</a:t>
          </a:r>
        </a:p>
      </dgm:t>
    </dgm:pt>
    <dgm:pt modelId="{02572464-07B8-4879-B6F6-0BDBF3FFF7AA}" type="parTrans" cxnId="{8A1532DD-7C93-4AAC-9D4C-36618DCC79AD}">
      <dgm:prSet/>
      <dgm:spPr/>
      <dgm:t>
        <a:bodyPr/>
        <a:lstStyle/>
        <a:p>
          <a:endParaRPr lang="pl-PL"/>
        </a:p>
      </dgm:t>
    </dgm:pt>
    <dgm:pt modelId="{922A0787-5BDA-41C4-9176-A5CDA6DA59F0}" type="sibTrans" cxnId="{8A1532DD-7C93-4AAC-9D4C-36618DCC79AD}">
      <dgm:prSet/>
      <dgm:spPr/>
      <dgm:t>
        <a:bodyPr/>
        <a:lstStyle/>
        <a:p>
          <a:endParaRPr lang="pl-PL"/>
        </a:p>
      </dgm:t>
    </dgm:pt>
    <dgm:pt modelId="{7FCA68BB-C8E5-4AF7-85B7-176FDC4B39D1}" type="pres">
      <dgm:prSet presAssocID="{A7FC0424-FBAA-4A76-8625-C21E3515D2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BE2FE29-8777-47F2-AEA8-D2A132D12E66}" type="pres">
      <dgm:prSet presAssocID="{A5A8C684-3BED-42F7-92D0-664F6D6CA86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7E94D2-69BD-4512-8B69-8819A17EE558}" type="pres">
      <dgm:prSet presAssocID="{126924C8-3673-4F60-8C3A-85194D70D92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59BEBCD-6BE4-4BD7-99ED-38AF7BDFB85E}" srcId="{A7FC0424-FBAA-4A76-8625-C21E3515D20E}" destId="{A5A8C684-3BED-42F7-92D0-664F6D6CA868}" srcOrd="0" destOrd="0" parTransId="{FF19DA93-A363-46B5-9743-14022DEC6561}" sibTransId="{9941F69D-7728-400C-AD1C-E1041A445C58}"/>
    <dgm:cxn modelId="{0B41CFCB-4DFD-40E7-82C2-FABF2BA5929D}" type="presOf" srcId="{126924C8-3673-4F60-8C3A-85194D70D922}" destId="{C17E94D2-69BD-4512-8B69-8819A17EE558}" srcOrd="0" destOrd="0" presId="urn:microsoft.com/office/officeart/2005/8/layout/arrow5"/>
    <dgm:cxn modelId="{0C0A34C7-F089-4E36-B06C-EFE32A366F32}" type="presOf" srcId="{A7FC0424-FBAA-4A76-8625-C21E3515D20E}" destId="{7FCA68BB-C8E5-4AF7-85B7-176FDC4B39D1}" srcOrd="0" destOrd="0" presId="urn:microsoft.com/office/officeart/2005/8/layout/arrow5"/>
    <dgm:cxn modelId="{E1F2FBBE-9D5C-4422-9791-3CD41088452B}" type="presOf" srcId="{A5A8C684-3BED-42F7-92D0-664F6D6CA868}" destId="{0BE2FE29-8777-47F2-AEA8-D2A132D12E66}" srcOrd="0" destOrd="0" presId="urn:microsoft.com/office/officeart/2005/8/layout/arrow5"/>
    <dgm:cxn modelId="{8A1532DD-7C93-4AAC-9D4C-36618DCC79AD}" srcId="{A7FC0424-FBAA-4A76-8625-C21E3515D20E}" destId="{126924C8-3673-4F60-8C3A-85194D70D922}" srcOrd="1" destOrd="0" parTransId="{02572464-07B8-4879-B6F6-0BDBF3FFF7AA}" sibTransId="{922A0787-5BDA-41C4-9176-A5CDA6DA59F0}"/>
    <dgm:cxn modelId="{E8A426C3-A293-47BF-BDA7-77596DD27DA3}" type="presParOf" srcId="{7FCA68BB-C8E5-4AF7-85B7-176FDC4B39D1}" destId="{0BE2FE29-8777-47F2-AEA8-D2A132D12E66}" srcOrd="0" destOrd="0" presId="urn:microsoft.com/office/officeart/2005/8/layout/arrow5"/>
    <dgm:cxn modelId="{83FC26A8-68D6-487A-B1B5-FB69E06CA915}" type="presParOf" srcId="{7FCA68BB-C8E5-4AF7-85B7-176FDC4B39D1}" destId="{C17E94D2-69BD-4512-8B69-8819A17EE55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88A0B-18BD-4FE4-95E6-334A24E640D7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9D286EF-F470-4F43-81FC-623B93EC3D04}">
      <dgm:prSet phldrT="[Tekst]"/>
      <dgm:spPr/>
      <dgm:t>
        <a:bodyPr/>
        <a:lstStyle/>
        <a:p>
          <a:r>
            <a:rPr lang="pl-PL" dirty="0"/>
            <a:t>Dziecko niepełnosprawne</a:t>
          </a:r>
        </a:p>
      </dgm:t>
    </dgm:pt>
    <dgm:pt modelId="{4FAAD6CD-5117-437E-978C-90CC6A5F8439}" type="parTrans" cxnId="{BABB6DA7-B996-4D90-80EF-D4784D5ABC1D}">
      <dgm:prSet/>
      <dgm:spPr/>
      <dgm:t>
        <a:bodyPr/>
        <a:lstStyle/>
        <a:p>
          <a:endParaRPr lang="pl-PL"/>
        </a:p>
      </dgm:t>
    </dgm:pt>
    <dgm:pt modelId="{94FB6189-83F6-4DD8-8700-DD1D67BCFC57}" type="sibTrans" cxnId="{BABB6DA7-B996-4D90-80EF-D4784D5ABC1D}">
      <dgm:prSet/>
      <dgm:spPr/>
      <dgm:t>
        <a:bodyPr/>
        <a:lstStyle/>
        <a:p>
          <a:endParaRPr lang="pl-PL"/>
        </a:p>
      </dgm:t>
    </dgm:pt>
    <dgm:pt modelId="{2D9E8A83-734A-411C-8F2F-AA2FE2882300}">
      <dgm:prSet phldrT="[Tekst]" custT="1"/>
      <dgm:spPr/>
      <dgm:t>
        <a:bodyPr/>
        <a:lstStyle/>
        <a:p>
          <a:r>
            <a:rPr lang="pl-PL" sz="2000" dirty="0"/>
            <a:t>Dyrektor</a:t>
          </a:r>
        </a:p>
      </dgm:t>
    </dgm:pt>
    <dgm:pt modelId="{228F6A19-E3B8-4F0F-A1BA-42AD8D6C590C}" type="parTrans" cxnId="{0423F7EF-63CA-462B-845D-858BC76AABCD}">
      <dgm:prSet/>
      <dgm:spPr/>
      <dgm:t>
        <a:bodyPr/>
        <a:lstStyle/>
        <a:p>
          <a:endParaRPr lang="pl-PL"/>
        </a:p>
      </dgm:t>
    </dgm:pt>
    <dgm:pt modelId="{F848C5EF-9F66-4E30-B9DA-231FB0037B37}" type="sibTrans" cxnId="{0423F7EF-63CA-462B-845D-858BC76AABCD}">
      <dgm:prSet/>
      <dgm:spPr/>
      <dgm:t>
        <a:bodyPr/>
        <a:lstStyle/>
        <a:p>
          <a:endParaRPr lang="pl-PL"/>
        </a:p>
      </dgm:t>
    </dgm:pt>
    <dgm:pt modelId="{7082A706-CC39-4DC1-BF1C-8349EBC0BB2D}">
      <dgm:prSet phldrT="[Tekst]"/>
      <dgm:spPr/>
      <dgm:t>
        <a:bodyPr/>
        <a:lstStyle/>
        <a:p>
          <a:r>
            <a:rPr lang="pl-PL" b="1" dirty="0"/>
            <a:t>Wychowawca,</a:t>
          </a:r>
        </a:p>
        <a:p>
          <a:r>
            <a:rPr lang="pl-PL" b="1" dirty="0"/>
            <a:t> Nauczyciel</a:t>
          </a:r>
        </a:p>
      </dgm:t>
    </dgm:pt>
    <dgm:pt modelId="{5C6AA67B-087B-4419-A6D2-FD8221C32D45}" type="parTrans" cxnId="{E392B5BE-3EFA-4870-A768-48D033195859}">
      <dgm:prSet/>
      <dgm:spPr/>
      <dgm:t>
        <a:bodyPr/>
        <a:lstStyle/>
        <a:p>
          <a:endParaRPr lang="pl-PL"/>
        </a:p>
      </dgm:t>
    </dgm:pt>
    <dgm:pt modelId="{87F3A23A-F1B5-47E0-8B82-EDCFCA18982A}" type="sibTrans" cxnId="{E392B5BE-3EFA-4870-A768-48D033195859}">
      <dgm:prSet/>
      <dgm:spPr/>
      <dgm:t>
        <a:bodyPr/>
        <a:lstStyle/>
        <a:p>
          <a:endParaRPr lang="pl-PL"/>
        </a:p>
      </dgm:t>
    </dgm:pt>
    <dgm:pt modelId="{9CCAD719-83FE-413F-AB96-F6216C199D3D}">
      <dgm:prSet phldrT="[Tekst]" custT="1"/>
      <dgm:spPr/>
      <dgm:t>
        <a:bodyPr/>
        <a:lstStyle/>
        <a:p>
          <a:r>
            <a:rPr lang="pl-PL" sz="1600" b="1" dirty="0"/>
            <a:t>Rodzice,</a:t>
          </a:r>
        </a:p>
        <a:p>
          <a:r>
            <a:rPr lang="pl-PL" sz="1600" b="1" dirty="0"/>
            <a:t>Rodzice</a:t>
          </a:r>
        </a:p>
      </dgm:t>
    </dgm:pt>
    <dgm:pt modelId="{6B7DCBAD-9449-4C26-A587-421455FC8359}" type="parTrans" cxnId="{679F03F7-22CB-45FE-9980-76B74209F5FF}">
      <dgm:prSet/>
      <dgm:spPr/>
      <dgm:t>
        <a:bodyPr/>
        <a:lstStyle/>
        <a:p>
          <a:endParaRPr lang="pl-PL"/>
        </a:p>
      </dgm:t>
    </dgm:pt>
    <dgm:pt modelId="{417E9E21-2CA0-4A84-BAFD-A50009B31DFC}" type="sibTrans" cxnId="{679F03F7-22CB-45FE-9980-76B74209F5FF}">
      <dgm:prSet/>
      <dgm:spPr/>
      <dgm:t>
        <a:bodyPr/>
        <a:lstStyle/>
        <a:p>
          <a:endParaRPr lang="pl-PL"/>
        </a:p>
      </dgm:t>
    </dgm:pt>
    <dgm:pt modelId="{8340343C-ADF1-4D59-A247-071483739757}">
      <dgm:prSet phldrT="[Tekst]" custT="1"/>
      <dgm:spPr/>
      <dgm:t>
        <a:bodyPr/>
        <a:lstStyle/>
        <a:p>
          <a:r>
            <a:rPr lang="pl-PL" sz="1400" b="1" dirty="0"/>
            <a:t>Rówieśnicy</a:t>
          </a:r>
        </a:p>
      </dgm:t>
    </dgm:pt>
    <dgm:pt modelId="{2C5DBDFA-B904-4954-B55B-F57AE12B77A8}" type="parTrans" cxnId="{BC62684A-DFAD-4ECF-A8F4-55A9F9FB68FB}">
      <dgm:prSet/>
      <dgm:spPr/>
      <dgm:t>
        <a:bodyPr/>
        <a:lstStyle/>
        <a:p>
          <a:endParaRPr lang="pl-PL"/>
        </a:p>
      </dgm:t>
    </dgm:pt>
    <dgm:pt modelId="{320DD10E-06DF-4A4C-AF12-A5F2F89CC49C}" type="sibTrans" cxnId="{BC62684A-DFAD-4ECF-A8F4-55A9F9FB68FB}">
      <dgm:prSet/>
      <dgm:spPr/>
      <dgm:t>
        <a:bodyPr/>
        <a:lstStyle/>
        <a:p>
          <a:endParaRPr lang="pl-PL"/>
        </a:p>
      </dgm:t>
    </dgm:pt>
    <dgm:pt modelId="{D79EFC67-3C14-4A8C-A525-BADF01FCEB4C}" type="pres">
      <dgm:prSet presAssocID="{79F88A0B-18BD-4FE4-95E6-334A24E640D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3641DAD-35E3-44EE-9811-8D07FA7EE509}" type="pres">
      <dgm:prSet presAssocID="{79F88A0B-18BD-4FE4-95E6-334A24E640D7}" presName="radial" presStyleCnt="0">
        <dgm:presLayoutVars>
          <dgm:animLvl val="ctr"/>
        </dgm:presLayoutVars>
      </dgm:prSet>
      <dgm:spPr/>
    </dgm:pt>
    <dgm:pt modelId="{985EB724-F904-4CB0-9B8A-4BDCED25DD18}" type="pres">
      <dgm:prSet presAssocID="{99D286EF-F470-4F43-81FC-623B93EC3D04}" presName="centerShape" presStyleLbl="vennNode1" presStyleIdx="0" presStyleCnt="5"/>
      <dgm:spPr/>
      <dgm:t>
        <a:bodyPr/>
        <a:lstStyle/>
        <a:p>
          <a:endParaRPr lang="pl-PL"/>
        </a:p>
      </dgm:t>
    </dgm:pt>
    <dgm:pt modelId="{5D5D5BA7-7AE9-4263-A4F5-5A71B17BAC37}" type="pres">
      <dgm:prSet presAssocID="{2D9E8A83-734A-411C-8F2F-AA2FE2882300}" presName="node" presStyleLbl="vennNode1" presStyleIdx="1" presStyleCnt="5" custRadScaleRad="100312" custRadScaleInc="20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FE85E5-7E23-4D2E-810D-DD0AA413A615}" type="pres">
      <dgm:prSet presAssocID="{7082A706-CC39-4DC1-BF1C-8349EBC0BB2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1C71F6-F7E3-489B-818A-48943EF18E6F}" type="pres">
      <dgm:prSet presAssocID="{9CCAD719-83FE-413F-AB96-F6216C199D3D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60C64A-4251-4E03-B83F-7FFF648AA1E6}" type="pres">
      <dgm:prSet presAssocID="{8340343C-ADF1-4D59-A247-071483739757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C62684A-DFAD-4ECF-A8F4-55A9F9FB68FB}" srcId="{99D286EF-F470-4F43-81FC-623B93EC3D04}" destId="{8340343C-ADF1-4D59-A247-071483739757}" srcOrd="3" destOrd="0" parTransId="{2C5DBDFA-B904-4954-B55B-F57AE12B77A8}" sibTransId="{320DD10E-06DF-4A4C-AF12-A5F2F89CC49C}"/>
    <dgm:cxn modelId="{EFC599BC-5104-4BE6-90D4-319AB642FE4F}" type="presOf" srcId="{7082A706-CC39-4DC1-BF1C-8349EBC0BB2D}" destId="{C3FE85E5-7E23-4D2E-810D-DD0AA413A615}" srcOrd="0" destOrd="0" presId="urn:microsoft.com/office/officeart/2005/8/layout/radial3"/>
    <dgm:cxn modelId="{679F03F7-22CB-45FE-9980-76B74209F5FF}" srcId="{99D286EF-F470-4F43-81FC-623B93EC3D04}" destId="{9CCAD719-83FE-413F-AB96-F6216C199D3D}" srcOrd="2" destOrd="0" parTransId="{6B7DCBAD-9449-4C26-A587-421455FC8359}" sibTransId="{417E9E21-2CA0-4A84-BAFD-A50009B31DFC}"/>
    <dgm:cxn modelId="{E392B5BE-3EFA-4870-A768-48D033195859}" srcId="{99D286EF-F470-4F43-81FC-623B93EC3D04}" destId="{7082A706-CC39-4DC1-BF1C-8349EBC0BB2D}" srcOrd="1" destOrd="0" parTransId="{5C6AA67B-087B-4419-A6D2-FD8221C32D45}" sibTransId="{87F3A23A-F1B5-47E0-8B82-EDCFCA18982A}"/>
    <dgm:cxn modelId="{0423F7EF-63CA-462B-845D-858BC76AABCD}" srcId="{99D286EF-F470-4F43-81FC-623B93EC3D04}" destId="{2D9E8A83-734A-411C-8F2F-AA2FE2882300}" srcOrd="0" destOrd="0" parTransId="{228F6A19-E3B8-4F0F-A1BA-42AD8D6C590C}" sibTransId="{F848C5EF-9F66-4E30-B9DA-231FB0037B37}"/>
    <dgm:cxn modelId="{BABB6DA7-B996-4D90-80EF-D4784D5ABC1D}" srcId="{79F88A0B-18BD-4FE4-95E6-334A24E640D7}" destId="{99D286EF-F470-4F43-81FC-623B93EC3D04}" srcOrd="0" destOrd="0" parTransId="{4FAAD6CD-5117-437E-978C-90CC6A5F8439}" sibTransId="{94FB6189-83F6-4DD8-8700-DD1D67BCFC57}"/>
    <dgm:cxn modelId="{13D00833-280E-450F-9AD8-2947686F665C}" type="presOf" srcId="{2D9E8A83-734A-411C-8F2F-AA2FE2882300}" destId="{5D5D5BA7-7AE9-4263-A4F5-5A71B17BAC37}" srcOrd="0" destOrd="0" presId="urn:microsoft.com/office/officeart/2005/8/layout/radial3"/>
    <dgm:cxn modelId="{553C5802-A854-49F1-B7FB-43594F924F67}" type="presOf" srcId="{99D286EF-F470-4F43-81FC-623B93EC3D04}" destId="{985EB724-F904-4CB0-9B8A-4BDCED25DD18}" srcOrd="0" destOrd="0" presId="urn:microsoft.com/office/officeart/2005/8/layout/radial3"/>
    <dgm:cxn modelId="{C44C1284-7F30-4E3E-AA62-26FC5D964F96}" type="presOf" srcId="{9CCAD719-83FE-413F-AB96-F6216C199D3D}" destId="{E31C71F6-F7E3-489B-818A-48943EF18E6F}" srcOrd="0" destOrd="0" presId="urn:microsoft.com/office/officeart/2005/8/layout/radial3"/>
    <dgm:cxn modelId="{7FA1F7D6-F9D5-4B99-848C-EE0305BA4E2F}" type="presOf" srcId="{8340343C-ADF1-4D59-A247-071483739757}" destId="{A760C64A-4251-4E03-B83F-7FFF648AA1E6}" srcOrd="0" destOrd="0" presId="urn:microsoft.com/office/officeart/2005/8/layout/radial3"/>
    <dgm:cxn modelId="{78F3B830-CC08-45E4-9ABF-653E749F6E87}" type="presOf" srcId="{79F88A0B-18BD-4FE4-95E6-334A24E640D7}" destId="{D79EFC67-3C14-4A8C-A525-BADF01FCEB4C}" srcOrd="0" destOrd="0" presId="urn:microsoft.com/office/officeart/2005/8/layout/radial3"/>
    <dgm:cxn modelId="{D7A9787F-FD72-4B48-9B41-90CEC887B310}" type="presParOf" srcId="{D79EFC67-3C14-4A8C-A525-BADF01FCEB4C}" destId="{43641DAD-35E3-44EE-9811-8D07FA7EE509}" srcOrd="0" destOrd="0" presId="urn:microsoft.com/office/officeart/2005/8/layout/radial3"/>
    <dgm:cxn modelId="{BD2C3132-DEBA-4437-AF7A-E449F7007604}" type="presParOf" srcId="{43641DAD-35E3-44EE-9811-8D07FA7EE509}" destId="{985EB724-F904-4CB0-9B8A-4BDCED25DD18}" srcOrd="0" destOrd="0" presId="urn:microsoft.com/office/officeart/2005/8/layout/radial3"/>
    <dgm:cxn modelId="{CE0AF937-FC27-44AE-8791-28E156B70D6E}" type="presParOf" srcId="{43641DAD-35E3-44EE-9811-8D07FA7EE509}" destId="{5D5D5BA7-7AE9-4263-A4F5-5A71B17BAC37}" srcOrd="1" destOrd="0" presId="urn:microsoft.com/office/officeart/2005/8/layout/radial3"/>
    <dgm:cxn modelId="{3D1D4C3E-43B8-4B33-804D-FF4741C43922}" type="presParOf" srcId="{43641DAD-35E3-44EE-9811-8D07FA7EE509}" destId="{C3FE85E5-7E23-4D2E-810D-DD0AA413A615}" srcOrd="2" destOrd="0" presId="urn:microsoft.com/office/officeart/2005/8/layout/radial3"/>
    <dgm:cxn modelId="{DAB95301-79AF-4567-A2C4-4EFE0B3FB248}" type="presParOf" srcId="{43641DAD-35E3-44EE-9811-8D07FA7EE509}" destId="{E31C71F6-F7E3-489B-818A-48943EF18E6F}" srcOrd="3" destOrd="0" presId="urn:microsoft.com/office/officeart/2005/8/layout/radial3"/>
    <dgm:cxn modelId="{1149CF52-AD42-471B-B39A-51EE1972899A}" type="presParOf" srcId="{43641DAD-35E3-44EE-9811-8D07FA7EE509}" destId="{A760C64A-4251-4E03-B83F-7FFF648AA1E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F88A0B-18BD-4FE4-95E6-334A24E640D7}" type="doc">
      <dgm:prSet loTypeId="urn:microsoft.com/office/officeart/2005/8/layout/radial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9D286EF-F470-4F43-81FC-623B93EC3D04}">
      <dgm:prSet phldrT="[Tekst]"/>
      <dgm:spPr/>
      <dgm:t>
        <a:bodyPr/>
        <a:lstStyle/>
        <a:p>
          <a:r>
            <a:rPr lang="pl-PL" dirty="0"/>
            <a:t>Dziecko niepełnosprawne</a:t>
          </a:r>
        </a:p>
      </dgm:t>
    </dgm:pt>
    <dgm:pt modelId="{4FAAD6CD-5117-437E-978C-90CC6A5F8439}" type="parTrans" cxnId="{BABB6DA7-B996-4D90-80EF-D4784D5ABC1D}">
      <dgm:prSet/>
      <dgm:spPr/>
      <dgm:t>
        <a:bodyPr/>
        <a:lstStyle/>
        <a:p>
          <a:endParaRPr lang="pl-PL"/>
        </a:p>
      </dgm:t>
    </dgm:pt>
    <dgm:pt modelId="{94FB6189-83F6-4DD8-8700-DD1D67BCFC57}" type="sibTrans" cxnId="{BABB6DA7-B996-4D90-80EF-D4784D5ABC1D}">
      <dgm:prSet/>
      <dgm:spPr/>
      <dgm:t>
        <a:bodyPr/>
        <a:lstStyle/>
        <a:p>
          <a:endParaRPr lang="pl-PL"/>
        </a:p>
      </dgm:t>
    </dgm:pt>
    <dgm:pt modelId="{2D9E8A83-734A-411C-8F2F-AA2FE2882300}">
      <dgm:prSet phldrT="[Tekst]" custT="1"/>
      <dgm:spPr/>
      <dgm:t>
        <a:bodyPr/>
        <a:lstStyle/>
        <a:p>
          <a:r>
            <a:rPr lang="pl-PL" sz="2000" dirty="0"/>
            <a:t>Dyrektor</a:t>
          </a:r>
        </a:p>
      </dgm:t>
    </dgm:pt>
    <dgm:pt modelId="{228F6A19-E3B8-4F0F-A1BA-42AD8D6C590C}" type="parTrans" cxnId="{0423F7EF-63CA-462B-845D-858BC76AABCD}">
      <dgm:prSet/>
      <dgm:spPr/>
      <dgm:t>
        <a:bodyPr/>
        <a:lstStyle/>
        <a:p>
          <a:endParaRPr lang="pl-PL"/>
        </a:p>
      </dgm:t>
    </dgm:pt>
    <dgm:pt modelId="{F848C5EF-9F66-4E30-B9DA-231FB0037B37}" type="sibTrans" cxnId="{0423F7EF-63CA-462B-845D-858BC76AABCD}">
      <dgm:prSet/>
      <dgm:spPr/>
      <dgm:t>
        <a:bodyPr/>
        <a:lstStyle/>
        <a:p>
          <a:endParaRPr lang="pl-PL"/>
        </a:p>
      </dgm:t>
    </dgm:pt>
    <dgm:pt modelId="{7082A706-CC39-4DC1-BF1C-8349EBC0BB2D}">
      <dgm:prSet phldrT="[Tekst]"/>
      <dgm:spPr/>
      <dgm:t>
        <a:bodyPr/>
        <a:lstStyle/>
        <a:p>
          <a:endParaRPr lang="pl-PL" b="1" dirty="0"/>
        </a:p>
        <a:p>
          <a:r>
            <a:rPr lang="pl-PL" b="1" dirty="0"/>
            <a:t> </a:t>
          </a:r>
        </a:p>
      </dgm:t>
    </dgm:pt>
    <dgm:pt modelId="{5C6AA67B-087B-4419-A6D2-FD8221C32D45}" type="parTrans" cxnId="{E392B5BE-3EFA-4870-A768-48D033195859}">
      <dgm:prSet/>
      <dgm:spPr/>
      <dgm:t>
        <a:bodyPr/>
        <a:lstStyle/>
        <a:p>
          <a:endParaRPr lang="pl-PL"/>
        </a:p>
      </dgm:t>
    </dgm:pt>
    <dgm:pt modelId="{87F3A23A-F1B5-47E0-8B82-EDCFCA18982A}" type="sibTrans" cxnId="{E392B5BE-3EFA-4870-A768-48D033195859}">
      <dgm:prSet/>
      <dgm:spPr/>
      <dgm:t>
        <a:bodyPr/>
        <a:lstStyle/>
        <a:p>
          <a:endParaRPr lang="pl-PL"/>
        </a:p>
      </dgm:t>
    </dgm:pt>
    <dgm:pt modelId="{9CCAD719-83FE-413F-AB96-F6216C199D3D}">
      <dgm:prSet phldrT="[Tekst]" custT="1"/>
      <dgm:spPr/>
      <dgm:t>
        <a:bodyPr/>
        <a:lstStyle/>
        <a:p>
          <a:r>
            <a:rPr lang="pl-PL" sz="1600" b="1" dirty="0"/>
            <a:t>Rodzice,</a:t>
          </a:r>
        </a:p>
        <a:p>
          <a:r>
            <a:rPr lang="pl-PL" sz="1600" b="1" dirty="0"/>
            <a:t>Rodzice</a:t>
          </a:r>
        </a:p>
      </dgm:t>
    </dgm:pt>
    <dgm:pt modelId="{6B7DCBAD-9449-4C26-A587-421455FC8359}" type="parTrans" cxnId="{679F03F7-22CB-45FE-9980-76B74209F5FF}">
      <dgm:prSet/>
      <dgm:spPr/>
      <dgm:t>
        <a:bodyPr/>
        <a:lstStyle/>
        <a:p>
          <a:endParaRPr lang="pl-PL"/>
        </a:p>
      </dgm:t>
    </dgm:pt>
    <dgm:pt modelId="{417E9E21-2CA0-4A84-BAFD-A50009B31DFC}" type="sibTrans" cxnId="{679F03F7-22CB-45FE-9980-76B74209F5FF}">
      <dgm:prSet/>
      <dgm:spPr/>
      <dgm:t>
        <a:bodyPr/>
        <a:lstStyle/>
        <a:p>
          <a:endParaRPr lang="pl-PL"/>
        </a:p>
      </dgm:t>
    </dgm:pt>
    <dgm:pt modelId="{8340343C-ADF1-4D59-A247-071483739757}">
      <dgm:prSet phldrT="[Tekst]" custT="1"/>
      <dgm:spPr/>
      <dgm:t>
        <a:bodyPr/>
        <a:lstStyle/>
        <a:p>
          <a:r>
            <a:rPr lang="pl-PL" sz="1400" b="1" dirty="0"/>
            <a:t>Rówieśnicy</a:t>
          </a:r>
        </a:p>
      </dgm:t>
    </dgm:pt>
    <dgm:pt modelId="{2C5DBDFA-B904-4954-B55B-F57AE12B77A8}" type="parTrans" cxnId="{BC62684A-DFAD-4ECF-A8F4-55A9F9FB68FB}">
      <dgm:prSet/>
      <dgm:spPr/>
      <dgm:t>
        <a:bodyPr/>
        <a:lstStyle/>
        <a:p>
          <a:endParaRPr lang="pl-PL"/>
        </a:p>
      </dgm:t>
    </dgm:pt>
    <dgm:pt modelId="{320DD10E-06DF-4A4C-AF12-A5F2F89CC49C}" type="sibTrans" cxnId="{BC62684A-DFAD-4ECF-A8F4-55A9F9FB68FB}">
      <dgm:prSet/>
      <dgm:spPr/>
      <dgm:t>
        <a:bodyPr/>
        <a:lstStyle/>
        <a:p>
          <a:endParaRPr lang="pl-PL"/>
        </a:p>
      </dgm:t>
    </dgm:pt>
    <dgm:pt modelId="{D79EFC67-3C14-4A8C-A525-BADF01FCEB4C}" type="pres">
      <dgm:prSet presAssocID="{79F88A0B-18BD-4FE4-95E6-334A24E640D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3641DAD-35E3-44EE-9811-8D07FA7EE509}" type="pres">
      <dgm:prSet presAssocID="{79F88A0B-18BD-4FE4-95E6-334A24E640D7}" presName="radial" presStyleCnt="0">
        <dgm:presLayoutVars>
          <dgm:animLvl val="ctr"/>
        </dgm:presLayoutVars>
      </dgm:prSet>
      <dgm:spPr/>
    </dgm:pt>
    <dgm:pt modelId="{985EB724-F904-4CB0-9B8A-4BDCED25DD18}" type="pres">
      <dgm:prSet presAssocID="{99D286EF-F470-4F43-81FC-623B93EC3D04}" presName="centerShape" presStyleLbl="vennNode1" presStyleIdx="0" presStyleCnt="5"/>
      <dgm:spPr/>
      <dgm:t>
        <a:bodyPr/>
        <a:lstStyle/>
        <a:p>
          <a:endParaRPr lang="pl-PL"/>
        </a:p>
      </dgm:t>
    </dgm:pt>
    <dgm:pt modelId="{5D5D5BA7-7AE9-4263-A4F5-5A71B17BAC37}" type="pres">
      <dgm:prSet presAssocID="{2D9E8A83-734A-411C-8F2F-AA2FE2882300}" presName="node" presStyleLbl="vennNode1" presStyleIdx="1" presStyleCnt="5" custRadScaleRad="100312" custRadScaleInc="20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FE85E5-7E23-4D2E-810D-DD0AA413A615}" type="pres">
      <dgm:prSet presAssocID="{7082A706-CC39-4DC1-BF1C-8349EBC0BB2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1C71F6-F7E3-489B-818A-48943EF18E6F}" type="pres">
      <dgm:prSet presAssocID="{9CCAD719-83FE-413F-AB96-F6216C199D3D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60C64A-4251-4E03-B83F-7FFF648AA1E6}" type="pres">
      <dgm:prSet presAssocID="{8340343C-ADF1-4D59-A247-071483739757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C62684A-DFAD-4ECF-A8F4-55A9F9FB68FB}" srcId="{99D286EF-F470-4F43-81FC-623B93EC3D04}" destId="{8340343C-ADF1-4D59-A247-071483739757}" srcOrd="3" destOrd="0" parTransId="{2C5DBDFA-B904-4954-B55B-F57AE12B77A8}" sibTransId="{320DD10E-06DF-4A4C-AF12-A5F2F89CC49C}"/>
    <dgm:cxn modelId="{EFC599BC-5104-4BE6-90D4-319AB642FE4F}" type="presOf" srcId="{7082A706-CC39-4DC1-BF1C-8349EBC0BB2D}" destId="{C3FE85E5-7E23-4D2E-810D-DD0AA413A615}" srcOrd="0" destOrd="0" presId="urn:microsoft.com/office/officeart/2005/8/layout/radial3"/>
    <dgm:cxn modelId="{679F03F7-22CB-45FE-9980-76B74209F5FF}" srcId="{99D286EF-F470-4F43-81FC-623B93EC3D04}" destId="{9CCAD719-83FE-413F-AB96-F6216C199D3D}" srcOrd="2" destOrd="0" parTransId="{6B7DCBAD-9449-4C26-A587-421455FC8359}" sibTransId="{417E9E21-2CA0-4A84-BAFD-A50009B31DFC}"/>
    <dgm:cxn modelId="{E392B5BE-3EFA-4870-A768-48D033195859}" srcId="{99D286EF-F470-4F43-81FC-623B93EC3D04}" destId="{7082A706-CC39-4DC1-BF1C-8349EBC0BB2D}" srcOrd="1" destOrd="0" parTransId="{5C6AA67B-087B-4419-A6D2-FD8221C32D45}" sibTransId="{87F3A23A-F1B5-47E0-8B82-EDCFCA18982A}"/>
    <dgm:cxn modelId="{0423F7EF-63CA-462B-845D-858BC76AABCD}" srcId="{99D286EF-F470-4F43-81FC-623B93EC3D04}" destId="{2D9E8A83-734A-411C-8F2F-AA2FE2882300}" srcOrd="0" destOrd="0" parTransId="{228F6A19-E3B8-4F0F-A1BA-42AD8D6C590C}" sibTransId="{F848C5EF-9F66-4E30-B9DA-231FB0037B37}"/>
    <dgm:cxn modelId="{BABB6DA7-B996-4D90-80EF-D4784D5ABC1D}" srcId="{79F88A0B-18BD-4FE4-95E6-334A24E640D7}" destId="{99D286EF-F470-4F43-81FC-623B93EC3D04}" srcOrd="0" destOrd="0" parTransId="{4FAAD6CD-5117-437E-978C-90CC6A5F8439}" sibTransId="{94FB6189-83F6-4DD8-8700-DD1D67BCFC57}"/>
    <dgm:cxn modelId="{13D00833-280E-450F-9AD8-2947686F665C}" type="presOf" srcId="{2D9E8A83-734A-411C-8F2F-AA2FE2882300}" destId="{5D5D5BA7-7AE9-4263-A4F5-5A71B17BAC37}" srcOrd="0" destOrd="0" presId="urn:microsoft.com/office/officeart/2005/8/layout/radial3"/>
    <dgm:cxn modelId="{553C5802-A854-49F1-B7FB-43594F924F67}" type="presOf" srcId="{99D286EF-F470-4F43-81FC-623B93EC3D04}" destId="{985EB724-F904-4CB0-9B8A-4BDCED25DD18}" srcOrd="0" destOrd="0" presId="urn:microsoft.com/office/officeart/2005/8/layout/radial3"/>
    <dgm:cxn modelId="{C44C1284-7F30-4E3E-AA62-26FC5D964F96}" type="presOf" srcId="{9CCAD719-83FE-413F-AB96-F6216C199D3D}" destId="{E31C71F6-F7E3-489B-818A-48943EF18E6F}" srcOrd="0" destOrd="0" presId="urn:microsoft.com/office/officeart/2005/8/layout/radial3"/>
    <dgm:cxn modelId="{7FA1F7D6-F9D5-4B99-848C-EE0305BA4E2F}" type="presOf" srcId="{8340343C-ADF1-4D59-A247-071483739757}" destId="{A760C64A-4251-4E03-B83F-7FFF648AA1E6}" srcOrd="0" destOrd="0" presId="urn:microsoft.com/office/officeart/2005/8/layout/radial3"/>
    <dgm:cxn modelId="{78F3B830-CC08-45E4-9ABF-653E749F6E87}" type="presOf" srcId="{79F88A0B-18BD-4FE4-95E6-334A24E640D7}" destId="{D79EFC67-3C14-4A8C-A525-BADF01FCEB4C}" srcOrd="0" destOrd="0" presId="urn:microsoft.com/office/officeart/2005/8/layout/radial3"/>
    <dgm:cxn modelId="{D7A9787F-FD72-4B48-9B41-90CEC887B310}" type="presParOf" srcId="{D79EFC67-3C14-4A8C-A525-BADF01FCEB4C}" destId="{43641DAD-35E3-44EE-9811-8D07FA7EE509}" srcOrd="0" destOrd="0" presId="urn:microsoft.com/office/officeart/2005/8/layout/radial3"/>
    <dgm:cxn modelId="{BD2C3132-DEBA-4437-AF7A-E449F7007604}" type="presParOf" srcId="{43641DAD-35E3-44EE-9811-8D07FA7EE509}" destId="{985EB724-F904-4CB0-9B8A-4BDCED25DD18}" srcOrd="0" destOrd="0" presId="urn:microsoft.com/office/officeart/2005/8/layout/radial3"/>
    <dgm:cxn modelId="{CE0AF937-FC27-44AE-8791-28E156B70D6E}" type="presParOf" srcId="{43641DAD-35E3-44EE-9811-8D07FA7EE509}" destId="{5D5D5BA7-7AE9-4263-A4F5-5A71B17BAC37}" srcOrd="1" destOrd="0" presId="urn:microsoft.com/office/officeart/2005/8/layout/radial3"/>
    <dgm:cxn modelId="{3D1D4C3E-43B8-4B33-804D-FF4741C43922}" type="presParOf" srcId="{43641DAD-35E3-44EE-9811-8D07FA7EE509}" destId="{C3FE85E5-7E23-4D2E-810D-DD0AA413A615}" srcOrd="2" destOrd="0" presId="urn:microsoft.com/office/officeart/2005/8/layout/radial3"/>
    <dgm:cxn modelId="{DAB95301-79AF-4567-A2C4-4EFE0B3FB248}" type="presParOf" srcId="{43641DAD-35E3-44EE-9811-8D07FA7EE509}" destId="{E31C71F6-F7E3-489B-818A-48943EF18E6F}" srcOrd="3" destOrd="0" presId="urn:microsoft.com/office/officeart/2005/8/layout/radial3"/>
    <dgm:cxn modelId="{1149CF52-AD42-471B-B39A-51EE1972899A}" type="presParOf" srcId="{43641DAD-35E3-44EE-9811-8D07FA7EE509}" destId="{A760C64A-4251-4E03-B83F-7FFF648AA1E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173108-6D96-4C85-977F-8430367BB7CD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DF12FAAD-7164-423C-8B6A-14700DC19A61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Ośrodek Doskonalenia Nauczycieli</a:t>
          </a:r>
        </a:p>
      </dgm:t>
    </dgm:pt>
    <dgm:pt modelId="{00C12D34-7065-4990-ADAF-238E08E63FB7}" type="parTrans" cxnId="{2F533E6C-43BB-49EF-933A-4A0CAC990C6C}">
      <dgm:prSet/>
      <dgm:spPr/>
      <dgm:t>
        <a:bodyPr/>
        <a:lstStyle/>
        <a:p>
          <a:endParaRPr lang="pl-PL"/>
        </a:p>
      </dgm:t>
    </dgm:pt>
    <dgm:pt modelId="{1396F512-6780-4F3A-967A-C97455FAFA65}" type="sibTrans" cxnId="{2F533E6C-43BB-49EF-933A-4A0CAC990C6C}">
      <dgm:prSet/>
      <dgm:spPr/>
      <dgm:t>
        <a:bodyPr/>
        <a:lstStyle/>
        <a:p>
          <a:endParaRPr lang="pl-PL"/>
        </a:p>
      </dgm:t>
    </dgm:pt>
    <dgm:pt modelId="{7DBD6B56-689C-43C0-83BD-EC4DAEA734CC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Poradnia Psychologiczno-Pedagogiczna</a:t>
          </a:r>
        </a:p>
      </dgm:t>
    </dgm:pt>
    <dgm:pt modelId="{309B6DB6-E972-459E-BFB4-E1A0766A04E8}" type="parTrans" cxnId="{9FF51CD2-C4FA-47DC-977E-BDD398C83F2C}">
      <dgm:prSet/>
      <dgm:spPr/>
      <dgm:t>
        <a:bodyPr/>
        <a:lstStyle/>
        <a:p>
          <a:endParaRPr lang="pl-PL"/>
        </a:p>
      </dgm:t>
    </dgm:pt>
    <dgm:pt modelId="{7F0BAA22-0A78-4ACF-B227-B183D1F43D35}" type="sibTrans" cxnId="{9FF51CD2-C4FA-47DC-977E-BDD398C83F2C}">
      <dgm:prSet/>
      <dgm:spPr/>
      <dgm:t>
        <a:bodyPr/>
        <a:lstStyle/>
        <a:p>
          <a:endParaRPr lang="pl-PL"/>
        </a:p>
      </dgm:t>
    </dgm:pt>
    <dgm:pt modelId="{9F8A0014-C0A2-4FC0-ADA3-321F68C8CAD6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Biblioteka Pedagogiczna</a:t>
          </a:r>
        </a:p>
      </dgm:t>
    </dgm:pt>
    <dgm:pt modelId="{A2365C16-6F30-4F36-8B7E-FA79243E1C65}" type="parTrans" cxnId="{758BF377-DEA6-420E-A618-F18D89FDC106}">
      <dgm:prSet/>
      <dgm:spPr/>
      <dgm:t>
        <a:bodyPr/>
        <a:lstStyle/>
        <a:p>
          <a:endParaRPr lang="pl-PL"/>
        </a:p>
      </dgm:t>
    </dgm:pt>
    <dgm:pt modelId="{61D36FFF-E374-4503-BCEE-F3812DC790B6}" type="sibTrans" cxnId="{758BF377-DEA6-420E-A618-F18D89FDC106}">
      <dgm:prSet/>
      <dgm:spPr/>
      <dgm:t>
        <a:bodyPr/>
        <a:lstStyle/>
        <a:p>
          <a:endParaRPr lang="pl-PL"/>
        </a:p>
      </dgm:t>
    </dgm:pt>
    <dgm:pt modelId="{A0C89FAD-F71E-4FE9-B9C8-F18747A19105}" type="pres">
      <dgm:prSet presAssocID="{99173108-6D96-4C85-977F-8430367BB7CD}" presName="Name0" presStyleCnt="0">
        <dgm:presLayoutVars>
          <dgm:dir/>
          <dgm:resizeHandles val="exact"/>
        </dgm:presLayoutVars>
      </dgm:prSet>
      <dgm:spPr/>
    </dgm:pt>
    <dgm:pt modelId="{EA2796E4-92C5-4D0B-A3F6-A48E0FF2A00E}" type="pres">
      <dgm:prSet presAssocID="{99173108-6D96-4C85-977F-8430367BB7CD}" presName="fgShape" presStyleLbl="fgShp" presStyleIdx="0" presStyleCnt="1"/>
      <dgm:spPr/>
    </dgm:pt>
    <dgm:pt modelId="{5116535F-68C2-4E5C-869C-A198A234DA92}" type="pres">
      <dgm:prSet presAssocID="{99173108-6D96-4C85-977F-8430367BB7CD}" presName="linComp" presStyleCnt="0"/>
      <dgm:spPr/>
    </dgm:pt>
    <dgm:pt modelId="{526F6E27-871A-45F7-8910-1ED03FD7911F}" type="pres">
      <dgm:prSet presAssocID="{DF12FAAD-7164-423C-8B6A-14700DC19A61}" presName="compNode" presStyleCnt="0"/>
      <dgm:spPr/>
    </dgm:pt>
    <dgm:pt modelId="{A45B2987-1655-4CAA-BBDD-4DDFB0F17A9D}" type="pres">
      <dgm:prSet presAssocID="{DF12FAAD-7164-423C-8B6A-14700DC19A61}" presName="bkgdShape" presStyleLbl="node1" presStyleIdx="0" presStyleCnt="3" custLinFactNeighborX="706" custLinFactNeighborY="-176"/>
      <dgm:spPr/>
      <dgm:t>
        <a:bodyPr/>
        <a:lstStyle/>
        <a:p>
          <a:endParaRPr lang="pl-PL"/>
        </a:p>
      </dgm:t>
    </dgm:pt>
    <dgm:pt modelId="{C4B4FD0B-F707-48CB-BB22-D2EDD4B938C8}" type="pres">
      <dgm:prSet presAssocID="{DF12FAAD-7164-423C-8B6A-14700DC19A6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E8CFC9-3116-4588-9CD7-3F94A7CC7546}" type="pres">
      <dgm:prSet presAssocID="{DF12FAAD-7164-423C-8B6A-14700DC19A61}" presName="invisiNode" presStyleLbl="node1" presStyleIdx="0" presStyleCnt="3"/>
      <dgm:spPr/>
    </dgm:pt>
    <dgm:pt modelId="{329BA560-26BC-42D4-94AD-14B086FD3061}" type="pres">
      <dgm:prSet presAssocID="{DF12FAAD-7164-423C-8B6A-14700DC19A61}" presName="imagNode" presStyleLbl="fgImgPlace1" presStyleIdx="0" presStyleCnt="3" custScaleX="128552" custScaleY="1257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E5EFA9D-68F0-4616-A6A6-03575998B50A}" type="pres">
      <dgm:prSet presAssocID="{1396F512-6780-4F3A-967A-C97455FAFA65}" presName="sibTrans" presStyleLbl="sibTrans2D1" presStyleIdx="0" presStyleCnt="0"/>
      <dgm:spPr/>
      <dgm:t>
        <a:bodyPr/>
        <a:lstStyle/>
        <a:p>
          <a:endParaRPr lang="pl-PL"/>
        </a:p>
      </dgm:t>
    </dgm:pt>
    <dgm:pt modelId="{D9631C14-6926-4697-B9FC-4962A4BB8F21}" type="pres">
      <dgm:prSet presAssocID="{7DBD6B56-689C-43C0-83BD-EC4DAEA734CC}" presName="compNode" presStyleCnt="0"/>
      <dgm:spPr/>
    </dgm:pt>
    <dgm:pt modelId="{482B08C4-A04C-4F55-BA31-BF36E8CE215D}" type="pres">
      <dgm:prSet presAssocID="{7DBD6B56-689C-43C0-83BD-EC4DAEA734CC}" presName="bkgdShape" presStyleLbl="node1" presStyleIdx="1" presStyleCnt="3"/>
      <dgm:spPr/>
      <dgm:t>
        <a:bodyPr/>
        <a:lstStyle/>
        <a:p>
          <a:endParaRPr lang="pl-PL"/>
        </a:p>
      </dgm:t>
    </dgm:pt>
    <dgm:pt modelId="{61628E55-FB11-42E6-A7FF-C56C4772BD3C}" type="pres">
      <dgm:prSet presAssocID="{7DBD6B56-689C-43C0-83BD-EC4DAEA734C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AEFF8E-33E6-4DAF-8A05-D9AF69197186}" type="pres">
      <dgm:prSet presAssocID="{7DBD6B56-689C-43C0-83BD-EC4DAEA734CC}" presName="invisiNode" presStyleLbl="node1" presStyleIdx="1" presStyleCnt="3"/>
      <dgm:spPr/>
    </dgm:pt>
    <dgm:pt modelId="{43B89A2A-A974-4961-BA62-EDA73CAB7643}" type="pres">
      <dgm:prSet presAssocID="{7DBD6B56-689C-43C0-83BD-EC4DAEA734CC}" presName="imagNode" presStyleLbl="fgImgPlace1" presStyleIdx="1" presStyleCnt="3" custScaleX="133778" custScaleY="12575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3E317EF-7CD4-42CA-803E-91F047DCC4ED}" type="pres">
      <dgm:prSet presAssocID="{7F0BAA22-0A78-4ACF-B227-B183D1F43D35}" presName="sibTrans" presStyleLbl="sibTrans2D1" presStyleIdx="0" presStyleCnt="0"/>
      <dgm:spPr/>
      <dgm:t>
        <a:bodyPr/>
        <a:lstStyle/>
        <a:p>
          <a:endParaRPr lang="pl-PL"/>
        </a:p>
      </dgm:t>
    </dgm:pt>
    <dgm:pt modelId="{6ACAB441-300D-449A-A6DC-158DD831EE6A}" type="pres">
      <dgm:prSet presAssocID="{9F8A0014-C0A2-4FC0-ADA3-321F68C8CAD6}" presName="compNode" presStyleCnt="0"/>
      <dgm:spPr/>
    </dgm:pt>
    <dgm:pt modelId="{44670790-407F-4389-B151-6059DF377443}" type="pres">
      <dgm:prSet presAssocID="{9F8A0014-C0A2-4FC0-ADA3-321F68C8CAD6}" presName="bkgdShape" presStyleLbl="node1" presStyleIdx="2" presStyleCnt="3"/>
      <dgm:spPr/>
      <dgm:t>
        <a:bodyPr/>
        <a:lstStyle/>
        <a:p>
          <a:endParaRPr lang="pl-PL"/>
        </a:p>
      </dgm:t>
    </dgm:pt>
    <dgm:pt modelId="{452CAF41-1893-4C28-95BF-E4904631890C}" type="pres">
      <dgm:prSet presAssocID="{9F8A0014-C0A2-4FC0-ADA3-321F68C8CAD6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0E1966-1F1D-4A70-943A-6963D78D89C1}" type="pres">
      <dgm:prSet presAssocID="{9F8A0014-C0A2-4FC0-ADA3-321F68C8CAD6}" presName="invisiNode" presStyleLbl="node1" presStyleIdx="2" presStyleCnt="3"/>
      <dgm:spPr/>
    </dgm:pt>
    <dgm:pt modelId="{8E5B970B-A428-431B-A244-E0070CAC3CA9}" type="pres">
      <dgm:prSet presAssocID="{9F8A0014-C0A2-4FC0-ADA3-321F68C8CAD6}" presName="imagNode" presStyleLbl="fgImgPlace1" presStyleIdx="2" presStyleCnt="3" custScaleX="129514" custScaleY="12575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859C1D00-B86D-4ABD-B2C0-8CE981C48084}" type="presOf" srcId="{1396F512-6780-4F3A-967A-C97455FAFA65}" destId="{4E5EFA9D-68F0-4616-A6A6-03575998B50A}" srcOrd="0" destOrd="0" presId="urn:microsoft.com/office/officeart/2005/8/layout/hList7#1"/>
    <dgm:cxn modelId="{758BF377-DEA6-420E-A618-F18D89FDC106}" srcId="{99173108-6D96-4C85-977F-8430367BB7CD}" destId="{9F8A0014-C0A2-4FC0-ADA3-321F68C8CAD6}" srcOrd="2" destOrd="0" parTransId="{A2365C16-6F30-4F36-8B7E-FA79243E1C65}" sibTransId="{61D36FFF-E374-4503-BCEE-F3812DC790B6}"/>
    <dgm:cxn modelId="{B86ECDC4-4848-42AF-90A9-3F709E7FAEEF}" type="presOf" srcId="{9F8A0014-C0A2-4FC0-ADA3-321F68C8CAD6}" destId="{452CAF41-1893-4C28-95BF-E4904631890C}" srcOrd="1" destOrd="0" presId="urn:microsoft.com/office/officeart/2005/8/layout/hList7#1"/>
    <dgm:cxn modelId="{C5339964-36CD-4739-AD1F-5AC078451D3B}" type="presOf" srcId="{7F0BAA22-0A78-4ACF-B227-B183D1F43D35}" destId="{73E317EF-7CD4-42CA-803E-91F047DCC4ED}" srcOrd="0" destOrd="0" presId="urn:microsoft.com/office/officeart/2005/8/layout/hList7#1"/>
    <dgm:cxn modelId="{2FF0D504-504E-4093-A779-16B754135E7A}" type="presOf" srcId="{DF12FAAD-7164-423C-8B6A-14700DC19A61}" destId="{A45B2987-1655-4CAA-BBDD-4DDFB0F17A9D}" srcOrd="0" destOrd="0" presId="urn:microsoft.com/office/officeart/2005/8/layout/hList7#1"/>
    <dgm:cxn modelId="{DDBA260F-129F-466F-804C-DA411311362E}" type="presOf" srcId="{99173108-6D96-4C85-977F-8430367BB7CD}" destId="{A0C89FAD-F71E-4FE9-B9C8-F18747A19105}" srcOrd="0" destOrd="0" presId="urn:microsoft.com/office/officeart/2005/8/layout/hList7#1"/>
    <dgm:cxn modelId="{532E4913-59C2-4A6C-9FCE-EB204E1C8BDA}" type="presOf" srcId="{7DBD6B56-689C-43C0-83BD-EC4DAEA734CC}" destId="{482B08C4-A04C-4F55-BA31-BF36E8CE215D}" srcOrd="0" destOrd="0" presId="urn:microsoft.com/office/officeart/2005/8/layout/hList7#1"/>
    <dgm:cxn modelId="{BD68548A-9FBE-42B3-AC75-EC9E54C25287}" type="presOf" srcId="{7DBD6B56-689C-43C0-83BD-EC4DAEA734CC}" destId="{61628E55-FB11-42E6-A7FF-C56C4772BD3C}" srcOrd="1" destOrd="0" presId="urn:microsoft.com/office/officeart/2005/8/layout/hList7#1"/>
    <dgm:cxn modelId="{9FF51CD2-C4FA-47DC-977E-BDD398C83F2C}" srcId="{99173108-6D96-4C85-977F-8430367BB7CD}" destId="{7DBD6B56-689C-43C0-83BD-EC4DAEA734CC}" srcOrd="1" destOrd="0" parTransId="{309B6DB6-E972-459E-BFB4-E1A0766A04E8}" sibTransId="{7F0BAA22-0A78-4ACF-B227-B183D1F43D35}"/>
    <dgm:cxn modelId="{2F533E6C-43BB-49EF-933A-4A0CAC990C6C}" srcId="{99173108-6D96-4C85-977F-8430367BB7CD}" destId="{DF12FAAD-7164-423C-8B6A-14700DC19A61}" srcOrd="0" destOrd="0" parTransId="{00C12D34-7065-4990-ADAF-238E08E63FB7}" sibTransId="{1396F512-6780-4F3A-967A-C97455FAFA65}"/>
    <dgm:cxn modelId="{D699C148-2E11-4190-B741-4A1DFAF46171}" type="presOf" srcId="{DF12FAAD-7164-423C-8B6A-14700DC19A61}" destId="{C4B4FD0B-F707-48CB-BB22-D2EDD4B938C8}" srcOrd="1" destOrd="0" presId="urn:microsoft.com/office/officeart/2005/8/layout/hList7#1"/>
    <dgm:cxn modelId="{AE72E06F-31D9-4557-8115-502A72D50918}" type="presOf" srcId="{9F8A0014-C0A2-4FC0-ADA3-321F68C8CAD6}" destId="{44670790-407F-4389-B151-6059DF377443}" srcOrd="0" destOrd="0" presId="urn:microsoft.com/office/officeart/2005/8/layout/hList7#1"/>
    <dgm:cxn modelId="{49BEB1CE-57C3-4256-BD06-F012D0876D69}" type="presParOf" srcId="{A0C89FAD-F71E-4FE9-B9C8-F18747A19105}" destId="{EA2796E4-92C5-4D0B-A3F6-A48E0FF2A00E}" srcOrd="0" destOrd="0" presId="urn:microsoft.com/office/officeart/2005/8/layout/hList7#1"/>
    <dgm:cxn modelId="{D28CC7B6-1C04-4D24-9C5C-046ADE9CDD1F}" type="presParOf" srcId="{A0C89FAD-F71E-4FE9-B9C8-F18747A19105}" destId="{5116535F-68C2-4E5C-869C-A198A234DA92}" srcOrd="1" destOrd="0" presId="urn:microsoft.com/office/officeart/2005/8/layout/hList7#1"/>
    <dgm:cxn modelId="{9E3F531F-3A76-4258-BA75-AFA45D72C9B4}" type="presParOf" srcId="{5116535F-68C2-4E5C-869C-A198A234DA92}" destId="{526F6E27-871A-45F7-8910-1ED03FD7911F}" srcOrd="0" destOrd="0" presId="urn:microsoft.com/office/officeart/2005/8/layout/hList7#1"/>
    <dgm:cxn modelId="{8DE3FEBA-1BEA-4F07-A4AC-6E50749D78DD}" type="presParOf" srcId="{526F6E27-871A-45F7-8910-1ED03FD7911F}" destId="{A45B2987-1655-4CAA-BBDD-4DDFB0F17A9D}" srcOrd="0" destOrd="0" presId="urn:microsoft.com/office/officeart/2005/8/layout/hList7#1"/>
    <dgm:cxn modelId="{87B99474-3C4C-431E-B897-442D5DD69A97}" type="presParOf" srcId="{526F6E27-871A-45F7-8910-1ED03FD7911F}" destId="{C4B4FD0B-F707-48CB-BB22-D2EDD4B938C8}" srcOrd="1" destOrd="0" presId="urn:microsoft.com/office/officeart/2005/8/layout/hList7#1"/>
    <dgm:cxn modelId="{61AA7576-AD89-4EE0-B112-5A9BA2347F66}" type="presParOf" srcId="{526F6E27-871A-45F7-8910-1ED03FD7911F}" destId="{0AE8CFC9-3116-4588-9CD7-3F94A7CC7546}" srcOrd="2" destOrd="0" presId="urn:microsoft.com/office/officeart/2005/8/layout/hList7#1"/>
    <dgm:cxn modelId="{4DAF6D31-C1FE-47E6-A069-958985DAFA24}" type="presParOf" srcId="{526F6E27-871A-45F7-8910-1ED03FD7911F}" destId="{329BA560-26BC-42D4-94AD-14B086FD3061}" srcOrd="3" destOrd="0" presId="urn:microsoft.com/office/officeart/2005/8/layout/hList7#1"/>
    <dgm:cxn modelId="{B2304C4F-EB1C-46F8-B702-5A355E13DAF5}" type="presParOf" srcId="{5116535F-68C2-4E5C-869C-A198A234DA92}" destId="{4E5EFA9D-68F0-4616-A6A6-03575998B50A}" srcOrd="1" destOrd="0" presId="urn:microsoft.com/office/officeart/2005/8/layout/hList7#1"/>
    <dgm:cxn modelId="{207A4A51-1F94-476D-AE4C-570DAFE34BEA}" type="presParOf" srcId="{5116535F-68C2-4E5C-869C-A198A234DA92}" destId="{D9631C14-6926-4697-B9FC-4962A4BB8F21}" srcOrd="2" destOrd="0" presId="urn:microsoft.com/office/officeart/2005/8/layout/hList7#1"/>
    <dgm:cxn modelId="{C8BF25F1-B92A-4723-880F-F8C6EBF1DFF7}" type="presParOf" srcId="{D9631C14-6926-4697-B9FC-4962A4BB8F21}" destId="{482B08C4-A04C-4F55-BA31-BF36E8CE215D}" srcOrd="0" destOrd="0" presId="urn:microsoft.com/office/officeart/2005/8/layout/hList7#1"/>
    <dgm:cxn modelId="{D84BA0B7-2C2C-4DB3-9060-4F4D50D60D03}" type="presParOf" srcId="{D9631C14-6926-4697-B9FC-4962A4BB8F21}" destId="{61628E55-FB11-42E6-A7FF-C56C4772BD3C}" srcOrd="1" destOrd="0" presId="urn:microsoft.com/office/officeart/2005/8/layout/hList7#1"/>
    <dgm:cxn modelId="{FCBE4A10-B638-4CE1-AC22-0C45AAA6F58F}" type="presParOf" srcId="{D9631C14-6926-4697-B9FC-4962A4BB8F21}" destId="{70AEFF8E-33E6-4DAF-8A05-D9AF69197186}" srcOrd="2" destOrd="0" presId="urn:microsoft.com/office/officeart/2005/8/layout/hList7#1"/>
    <dgm:cxn modelId="{6926D6DD-5C12-44BB-BB7B-42354C9CEC5D}" type="presParOf" srcId="{D9631C14-6926-4697-B9FC-4962A4BB8F21}" destId="{43B89A2A-A974-4961-BA62-EDA73CAB7643}" srcOrd="3" destOrd="0" presId="urn:microsoft.com/office/officeart/2005/8/layout/hList7#1"/>
    <dgm:cxn modelId="{A9276280-CD5E-4FCC-A038-34E863930984}" type="presParOf" srcId="{5116535F-68C2-4E5C-869C-A198A234DA92}" destId="{73E317EF-7CD4-42CA-803E-91F047DCC4ED}" srcOrd="3" destOrd="0" presId="urn:microsoft.com/office/officeart/2005/8/layout/hList7#1"/>
    <dgm:cxn modelId="{46533702-E8D0-4338-8D51-A7FDC3C17D37}" type="presParOf" srcId="{5116535F-68C2-4E5C-869C-A198A234DA92}" destId="{6ACAB441-300D-449A-A6DC-158DD831EE6A}" srcOrd="4" destOrd="0" presId="urn:microsoft.com/office/officeart/2005/8/layout/hList7#1"/>
    <dgm:cxn modelId="{104C690F-85C7-47E2-B353-EE1817EE638F}" type="presParOf" srcId="{6ACAB441-300D-449A-A6DC-158DD831EE6A}" destId="{44670790-407F-4389-B151-6059DF377443}" srcOrd="0" destOrd="0" presId="urn:microsoft.com/office/officeart/2005/8/layout/hList7#1"/>
    <dgm:cxn modelId="{20C14204-7F1F-4194-95DB-314978B8095E}" type="presParOf" srcId="{6ACAB441-300D-449A-A6DC-158DD831EE6A}" destId="{452CAF41-1893-4C28-95BF-E4904631890C}" srcOrd="1" destOrd="0" presId="urn:microsoft.com/office/officeart/2005/8/layout/hList7#1"/>
    <dgm:cxn modelId="{C8423B79-8B93-4391-A2D2-CD164B8F41C7}" type="presParOf" srcId="{6ACAB441-300D-449A-A6DC-158DD831EE6A}" destId="{680E1966-1F1D-4A70-943A-6963D78D89C1}" srcOrd="2" destOrd="0" presId="urn:microsoft.com/office/officeart/2005/8/layout/hList7#1"/>
    <dgm:cxn modelId="{2C69D311-330D-4CF2-B73F-382E41D5D8CB}" type="presParOf" srcId="{6ACAB441-300D-449A-A6DC-158DD831EE6A}" destId="{8E5B970B-A428-431B-A244-E0070CAC3CA9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922FCC-1A31-40EC-9A51-735548515D7A}" type="doc">
      <dgm:prSet loTypeId="urn:microsoft.com/office/officeart/2005/8/layout/radial6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17B04D4-5830-4547-9326-D395E968A312}">
      <dgm:prSet phldrT="[Tekst]"/>
      <dgm:spPr/>
      <dgm:t>
        <a:bodyPr/>
        <a:lstStyle/>
        <a:p>
          <a:r>
            <a:rPr lang="pl-PL" dirty="0"/>
            <a:t>Szkoła</a:t>
          </a:r>
        </a:p>
        <a:p>
          <a:r>
            <a:rPr lang="pl-PL" b="1" u="sng" dirty="0"/>
            <a:t>Nauczyciele i rodzice</a:t>
          </a:r>
        </a:p>
      </dgm:t>
    </dgm:pt>
    <dgm:pt modelId="{D570917A-D379-4BE4-B843-21E2E877B38E}" type="parTrans" cxnId="{C0087CDF-AB98-4E13-AC2A-629B0F6E5BD9}">
      <dgm:prSet/>
      <dgm:spPr/>
      <dgm:t>
        <a:bodyPr/>
        <a:lstStyle/>
        <a:p>
          <a:endParaRPr lang="pl-PL"/>
        </a:p>
      </dgm:t>
    </dgm:pt>
    <dgm:pt modelId="{3245BB4E-21DD-42D6-80EF-A22D1B1602DB}" type="sibTrans" cxnId="{C0087CDF-AB98-4E13-AC2A-629B0F6E5BD9}">
      <dgm:prSet/>
      <dgm:spPr/>
      <dgm:t>
        <a:bodyPr/>
        <a:lstStyle/>
        <a:p>
          <a:endParaRPr lang="pl-PL"/>
        </a:p>
      </dgm:t>
    </dgm:pt>
    <dgm:pt modelId="{3E6FE843-2C37-4920-AC44-EB0794B7877A}">
      <dgm:prSet phldrT="[Tekst]"/>
      <dgm:spPr/>
      <dgm:t>
        <a:bodyPr/>
        <a:lstStyle/>
        <a:p>
          <a:r>
            <a:rPr lang="pl-PL" b="1" dirty="0"/>
            <a:t>Biblioteka pedagog.</a:t>
          </a:r>
        </a:p>
      </dgm:t>
    </dgm:pt>
    <dgm:pt modelId="{0A2160F1-B752-491F-9FBC-F70D568CB54B}" type="parTrans" cxnId="{2D82BBA0-674B-4F88-8B73-C62EC4133DA3}">
      <dgm:prSet/>
      <dgm:spPr/>
      <dgm:t>
        <a:bodyPr/>
        <a:lstStyle/>
        <a:p>
          <a:endParaRPr lang="pl-PL"/>
        </a:p>
      </dgm:t>
    </dgm:pt>
    <dgm:pt modelId="{6B9E0C04-6E51-4465-91FB-69963B931255}" type="sibTrans" cxnId="{2D82BBA0-674B-4F88-8B73-C62EC4133DA3}">
      <dgm:prSet/>
      <dgm:spPr/>
      <dgm:t>
        <a:bodyPr/>
        <a:lstStyle/>
        <a:p>
          <a:endParaRPr lang="pl-PL"/>
        </a:p>
      </dgm:t>
    </dgm:pt>
    <dgm:pt modelId="{090E0FA0-93D0-4EAA-9722-4B270A307EF5}">
      <dgm:prSet phldrT="[Tekst]"/>
      <dgm:spPr/>
      <dgm:t>
        <a:bodyPr/>
        <a:lstStyle/>
        <a:p>
          <a:r>
            <a:rPr lang="pl-PL" b="1" dirty="0"/>
            <a:t>Poradnia P-P</a:t>
          </a:r>
        </a:p>
      </dgm:t>
    </dgm:pt>
    <dgm:pt modelId="{B618E287-46D6-4D56-A82F-FA6C1BFEDB4E}" type="parTrans" cxnId="{1F791FB6-0BA5-4A6F-8CD8-07C90F6A5BF5}">
      <dgm:prSet/>
      <dgm:spPr/>
      <dgm:t>
        <a:bodyPr/>
        <a:lstStyle/>
        <a:p>
          <a:endParaRPr lang="pl-PL"/>
        </a:p>
      </dgm:t>
    </dgm:pt>
    <dgm:pt modelId="{4CF8713D-533A-44FC-A790-B4AA5AC98017}" type="sibTrans" cxnId="{1F791FB6-0BA5-4A6F-8CD8-07C90F6A5BF5}">
      <dgm:prSet/>
      <dgm:spPr/>
      <dgm:t>
        <a:bodyPr/>
        <a:lstStyle/>
        <a:p>
          <a:endParaRPr lang="pl-PL"/>
        </a:p>
      </dgm:t>
    </dgm:pt>
    <dgm:pt modelId="{C140FC5E-63F9-40FA-9251-3C416A35448E}">
      <dgm:prSet phldrT="[Tekst]"/>
      <dgm:spPr/>
      <dgm:t>
        <a:bodyPr/>
        <a:lstStyle/>
        <a:p>
          <a:r>
            <a:rPr lang="pl-PL" b="1" dirty="0"/>
            <a:t>Wizytator, Lider oświaty</a:t>
          </a:r>
        </a:p>
      </dgm:t>
    </dgm:pt>
    <dgm:pt modelId="{30300A23-2CBF-48FF-A97A-AEEA2F22E5F4}" type="parTrans" cxnId="{75249A41-9D73-436A-8273-10FF01D947F4}">
      <dgm:prSet/>
      <dgm:spPr/>
      <dgm:t>
        <a:bodyPr/>
        <a:lstStyle/>
        <a:p>
          <a:endParaRPr lang="pl-PL"/>
        </a:p>
      </dgm:t>
    </dgm:pt>
    <dgm:pt modelId="{C4768D6E-B819-46A2-BFFC-892877E74920}" type="sibTrans" cxnId="{75249A41-9D73-436A-8273-10FF01D947F4}">
      <dgm:prSet/>
      <dgm:spPr/>
      <dgm:t>
        <a:bodyPr/>
        <a:lstStyle/>
        <a:p>
          <a:endParaRPr lang="pl-PL"/>
        </a:p>
      </dgm:t>
    </dgm:pt>
    <dgm:pt modelId="{23A02F2E-765D-46DA-9BD4-D7AC2DD2F797}">
      <dgm:prSet phldrT="[Tekst]"/>
      <dgm:spPr/>
      <dgm:t>
        <a:bodyPr/>
        <a:lstStyle/>
        <a:p>
          <a:r>
            <a:rPr lang="pl-PL" b="1" dirty="0"/>
            <a:t>PDN,</a:t>
          </a:r>
        </a:p>
        <a:p>
          <a:r>
            <a:rPr lang="pl-PL" b="1" dirty="0"/>
            <a:t>Wyższa Uczelnia</a:t>
          </a:r>
        </a:p>
      </dgm:t>
    </dgm:pt>
    <dgm:pt modelId="{E5BF5A7F-BF09-4025-A458-CD261627C5FD}" type="parTrans" cxnId="{EFA84DD7-C155-470E-ACCA-332DAF4FC0B0}">
      <dgm:prSet/>
      <dgm:spPr/>
      <dgm:t>
        <a:bodyPr/>
        <a:lstStyle/>
        <a:p>
          <a:endParaRPr lang="pl-PL"/>
        </a:p>
      </dgm:t>
    </dgm:pt>
    <dgm:pt modelId="{334505F8-AE25-4294-AEDA-FF4FD8E1E31D}" type="sibTrans" cxnId="{EFA84DD7-C155-470E-ACCA-332DAF4FC0B0}">
      <dgm:prSet/>
      <dgm:spPr/>
      <dgm:t>
        <a:bodyPr/>
        <a:lstStyle/>
        <a:p>
          <a:endParaRPr lang="pl-PL"/>
        </a:p>
      </dgm:t>
    </dgm:pt>
    <dgm:pt modelId="{FC056311-F3CE-411C-B7DD-18E237D70C92}" type="pres">
      <dgm:prSet presAssocID="{F6922FCC-1A31-40EC-9A51-735548515D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FA4E41F-472F-4EE4-9CF6-EE74CB1378FF}" type="pres">
      <dgm:prSet presAssocID="{617B04D4-5830-4547-9326-D395E968A312}" presName="centerShape" presStyleLbl="node0" presStyleIdx="0" presStyleCnt="1"/>
      <dgm:spPr/>
      <dgm:t>
        <a:bodyPr/>
        <a:lstStyle/>
        <a:p>
          <a:endParaRPr lang="pl-PL"/>
        </a:p>
      </dgm:t>
    </dgm:pt>
    <dgm:pt modelId="{C719A723-F4AF-4AC0-8122-4B29189B37F2}" type="pres">
      <dgm:prSet presAssocID="{3E6FE843-2C37-4920-AC44-EB0794B7877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379BE5-419A-4AA5-8471-F32EA8175B6B}" type="pres">
      <dgm:prSet presAssocID="{3E6FE843-2C37-4920-AC44-EB0794B7877A}" presName="dummy" presStyleCnt="0"/>
      <dgm:spPr/>
    </dgm:pt>
    <dgm:pt modelId="{6D40C2A9-A124-4E04-817A-EA57D167E8C9}" type="pres">
      <dgm:prSet presAssocID="{6B9E0C04-6E51-4465-91FB-69963B931255}" presName="sibTrans" presStyleLbl="sibTrans2D1" presStyleIdx="0" presStyleCnt="4"/>
      <dgm:spPr/>
      <dgm:t>
        <a:bodyPr/>
        <a:lstStyle/>
        <a:p>
          <a:endParaRPr lang="pl-PL"/>
        </a:p>
      </dgm:t>
    </dgm:pt>
    <dgm:pt modelId="{F399F9C6-FB58-4494-BE53-E521A7614729}" type="pres">
      <dgm:prSet presAssocID="{090E0FA0-93D0-4EAA-9722-4B270A307EF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0440D2-B160-4929-AF27-2A91DDB45227}" type="pres">
      <dgm:prSet presAssocID="{090E0FA0-93D0-4EAA-9722-4B270A307EF5}" presName="dummy" presStyleCnt="0"/>
      <dgm:spPr/>
    </dgm:pt>
    <dgm:pt modelId="{E47000E3-68EA-47AA-AA81-7136DD01BB83}" type="pres">
      <dgm:prSet presAssocID="{4CF8713D-533A-44FC-A790-B4AA5AC98017}" presName="sibTrans" presStyleLbl="sibTrans2D1" presStyleIdx="1" presStyleCnt="4"/>
      <dgm:spPr/>
      <dgm:t>
        <a:bodyPr/>
        <a:lstStyle/>
        <a:p>
          <a:endParaRPr lang="pl-PL"/>
        </a:p>
      </dgm:t>
    </dgm:pt>
    <dgm:pt modelId="{7E7EF5A1-5CB5-42E3-B114-E770684CCB2C}" type="pres">
      <dgm:prSet presAssocID="{C140FC5E-63F9-40FA-9251-3C416A35448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476E8F-B901-4A1D-9DE1-A96BC82A97C7}" type="pres">
      <dgm:prSet presAssocID="{C140FC5E-63F9-40FA-9251-3C416A35448E}" presName="dummy" presStyleCnt="0"/>
      <dgm:spPr/>
    </dgm:pt>
    <dgm:pt modelId="{237B612A-1D10-4097-81A3-EAF1D01933F5}" type="pres">
      <dgm:prSet presAssocID="{C4768D6E-B819-46A2-BFFC-892877E74920}" presName="sibTrans" presStyleLbl="sibTrans2D1" presStyleIdx="2" presStyleCnt="4"/>
      <dgm:spPr/>
      <dgm:t>
        <a:bodyPr/>
        <a:lstStyle/>
        <a:p>
          <a:endParaRPr lang="pl-PL"/>
        </a:p>
      </dgm:t>
    </dgm:pt>
    <dgm:pt modelId="{787AFD49-2DCF-44C4-AA8E-0276255E99D8}" type="pres">
      <dgm:prSet presAssocID="{23A02F2E-765D-46DA-9BD4-D7AC2DD2F79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FD4E0D-3246-42C7-A216-26C8B8E32AD3}" type="pres">
      <dgm:prSet presAssocID="{23A02F2E-765D-46DA-9BD4-D7AC2DD2F797}" presName="dummy" presStyleCnt="0"/>
      <dgm:spPr/>
    </dgm:pt>
    <dgm:pt modelId="{E1977D80-84D1-4258-9577-230C7E2801EE}" type="pres">
      <dgm:prSet presAssocID="{334505F8-AE25-4294-AEDA-FF4FD8E1E31D}" presName="sibTrans" presStyleLbl="sibTrans2D1" presStyleIdx="3" presStyleCnt="4"/>
      <dgm:spPr/>
      <dgm:t>
        <a:bodyPr/>
        <a:lstStyle/>
        <a:p>
          <a:endParaRPr lang="pl-PL"/>
        </a:p>
      </dgm:t>
    </dgm:pt>
  </dgm:ptLst>
  <dgm:cxnLst>
    <dgm:cxn modelId="{6B3EDD12-49D3-4960-8E22-0999BA806849}" type="presOf" srcId="{23A02F2E-765D-46DA-9BD4-D7AC2DD2F797}" destId="{787AFD49-2DCF-44C4-AA8E-0276255E99D8}" srcOrd="0" destOrd="0" presId="urn:microsoft.com/office/officeart/2005/8/layout/radial6"/>
    <dgm:cxn modelId="{342BF78E-0523-4ACF-95DA-06674CE8B368}" type="presOf" srcId="{C4768D6E-B819-46A2-BFFC-892877E74920}" destId="{237B612A-1D10-4097-81A3-EAF1D01933F5}" srcOrd="0" destOrd="0" presId="urn:microsoft.com/office/officeart/2005/8/layout/radial6"/>
    <dgm:cxn modelId="{5C735268-C32C-4517-81F8-F7493C4CB7A3}" type="presOf" srcId="{090E0FA0-93D0-4EAA-9722-4B270A307EF5}" destId="{F399F9C6-FB58-4494-BE53-E521A7614729}" srcOrd="0" destOrd="0" presId="urn:microsoft.com/office/officeart/2005/8/layout/radial6"/>
    <dgm:cxn modelId="{1F791FB6-0BA5-4A6F-8CD8-07C90F6A5BF5}" srcId="{617B04D4-5830-4547-9326-D395E968A312}" destId="{090E0FA0-93D0-4EAA-9722-4B270A307EF5}" srcOrd="1" destOrd="0" parTransId="{B618E287-46D6-4D56-A82F-FA6C1BFEDB4E}" sibTransId="{4CF8713D-533A-44FC-A790-B4AA5AC98017}"/>
    <dgm:cxn modelId="{C0087CDF-AB98-4E13-AC2A-629B0F6E5BD9}" srcId="{F6922FCC-1A31-40EC-9A51-735548515D7A}" destId="{617B04D4-5830-4547-9326-D395E968A312}" srcOrd="0" destOrd="0" parTransId="{D570917A-D379-4BE4-B843-21E2E877B38E}" sibTransId="{3245BB4E-21DD-42D6-80EF-A22D1B1602DB}"/>
    <dgm:cxn modelId="{73066C0E-BB51-45CA-BFD4-B502D26B8BE6}" type="presOf" srcId="{4CF8713D-533A-44FC-A790-B4AA5AC98017}" destId="{E47000E3-68EA-47AA-AA81-7136DD01BB83}" srcOrd="0" destOrd="0" presId="urn:microsoft.com/office/officeart/2005/8/layout/radial6"/>
    <dgm:cxn modelId="{EFA84DD7-C155-470E-ACCA-332DAF4FC0B0}" srcId="{617B04D4-5830-4547-9326-D395E968A312}" destId="{23A02F2E-765D-46DA-9BD4-D7AC2DD2F797}" srcOrd="3" destOrd="0" parTransId="{E5BF5A7F-BF09-4025-A458-CD261627C5FD}" sibTransId="{334505F8-AE25-4294-AEDA-FF4FD8E1E31D}"/>
    <dgm:cxn modelId="{05A4E5AA-CA3E-48C2-B349-B18FA94109EA}" type="presOf" srcId="{617B04D4-5830-4547-9326-D395E968A312}" destId="{8FA4E41F-472F-4EE4-9CF6-EE74CB1378FF}" srcOrd="0" destOrd="0" presId="urn:microsoft.com/office/officeart/2005/8/layout/radial6"/>
    <dgm:cxn modelId="{06FC4E02-B70D-4196-98ED-F19E48768E6E}" type="presOf" srcId="{3E6FE843-2C37-4920-AC44-EB0794B7877A}" destId="{C719A723-F4AF-4AC0-8122-4B29189B37F2}" srcOrd="0" destOrd="0" presId="urn:microsoft.com/office/officeart/2005/8/layout/radial6"/>
    <dgm:cxn modelId="{2D82BBA0-674B-4F88-8B73-C62EC4133DA3}" srcId="{617B04D4-5830-4547-9326-D395E968A312}" destId="{3E6FE843-2C37-4920-AC44-EB0794B7877A}" srcOrd="0" destOrd="0" parTransId="{0A2160F1-B752-491F-9FBC-F70D568CB54B}" sibTransId="{6B9E0C04-6E51-4465-91FB-69963B931255}"/>
    <dgm:cxn modelId="{F22D73D6-4D82-43A3-913B-2ECBBA018AAB}" type="presOf" srcId="{C140FC5E-63F9-40FA-9251-3C416A35448E}" destId="{7E7EF5A1-5CB5-42E3-B114-E770684CCB2C}" srcOrd="0" destOrd="0" presId="urn:microsoft.com/office/officeart/2005/8/layout/radial6"/>
    <dgm:cxn modelId="{2F9B1C41-F2B4-4939-B6BF-603AFDB50185}" type="presOf" srcId="{334505F8-AE25-4294-AEDA-FF4FD8E1E31D}" destId="{E1977D80-84D1-4258-9577-230C7E2801EE}" srcOrd="0" destOrd="0" presId="urn:microsoft.com/office/officeart/2005/8/layout/radial6"/>
    <dgm:cxn modelId="{75249A41-9D73-436A-8273-10FF01D947F4}" srcId="{617B04D4-5830-4547-9326-D395E968A312}" destId="{C140FC5E-63F9-40FA-9251-3C416A35448E}" srcOrd="2" destOrd="0" parTransId="{30300A23-2CBF-48FF-A97A-AEEA2F22E5F4}" sibTransId="{C4768D6E-B819-46A2-BFFC-892877E74920}"/>
    <dgm:cxn modelId="{F9693250-697D-49B3-A817-B7DF7F9FEAFA}" type="presOf" srcId="{F6922FCC-1A31-40EC-9A51-735548515D7A}" destId="{FC056311-F3CE-411C-B7DD-18E237D70C92}" srcOrd="0" destOrd="0" presId="urn:microsoft.com/office/officeart/2005/8/layout/radial6"/>
    <dgm:cxn modelId="{2077B710-B838-4FFC-8B4F-C4C4E7C0E279}" type="presOf" srcId="{6B9E0C04-6E51-4465-91FB-69963B931255}" destId="{6D40C2A9-A124-4E04-817A-EA57D167E8C9}" srcOrd="0" destOrd="0" presId="urn:microsoft.com/office/officeart/2005/8/layout/radial6"/>
    <dgm:cxn modelId="{C10DA20E-10D3-4A85-970F-4440852F3312}" type="presParOf" srcId="{FC056311-F3CE-411C-B7DD-18E237D70C92}" destId="{8FA4E41F-472F-4EE4-9CF6-EE74CB1378FF}" srcOrd="0" destOrd="0" presId="urn:microsoft.com/office/officeart/2005/8/layout/radial6"/>
    <dgm:cxn modelId="{BAFA46E9-D2AE-4427-806D-3F046DA374B1}" type="presParOf" srcId="{FC056311-F3CE-411C-B7DD-18E237D70C92}" destId="{C719A723-F4AF-4AC0-8122-4B29189B37F2}" srcOrd="1" destOrd="0" presId="urn:microsoft.com/office/officeart/2005/8/layout/radial6"/>
    <dgm:cxn modelId="{05E766E5-4C8B-4137-AA52-B43F1B65F2BD}" type="presParOf" srcId="{FC056311-F3CE-411C-B7DD-18E237D70C92}" destId="{BF379BE5-419A-4AA5-8471-F32EA8175B6B}" srcOrd="2" destOrd="0" presId="urn:microsoft.com/office/officeart/2005/8/layout/radial6"/>
    <dgm:cxn modelId="{1262E288-4263-473B-86D3-140ABA6E97C3}" type="presParOf" srcId="{FC056311-F3CE-411C-B7DD-18E237D70C92}" destId="{6D40C2A9-A124-4E04-817A-EA57D167E8C9}" srcOrd="3" destOrd="0" presId="urn:microsoft.com/office/officeart/2005/8/layout/radial6"/>
    <dgm:cxn modelId="{6BC60146-B119-4645-AEF7-A174D4F2B3A1}" type="presParOf" srcId="{FC056311-F3CE-411C-B7DD-18E237D70C92}" destId="{F399F9C6-FB58-4494-BE53-E521A7614729}" srcOrd="4" destOrd="0" presId="urn:microsoft.com/office/officeart/2005/8/layout/radial6"/>
    <dgm:cxn modelId="{2350F329-C921-4942-A066-160D731F0D11}" type="presParOf" srcId="{FC056311-F3CE-411C-B7DD-18E237D70C92}" destId="{550440D2-B160-4929-AF27-2A91DDB45227}" srcOrd="5" destOrd="0" presId="urn:microsoft.com/office/officeart/2005/8/layout/radial6"/>
    <dgm:cxn modelId="{8A9DD3FE-539B-408C-A8DB-C417362038CC}" type="presParOf" srcId="{FC056311-F3CE-411C-B7DD-18E237D70C92}" destId="{E47000E3-68EA-47AA-AA81-7136DD01BB83}" srcOrd="6" destOrd="0" presId="urn:microsoft.com/office/officeart/2005/8/layout/radial6"/>
    <dgm:cxn modelId="{2A39E32B-2E52-4454-A6DC-A819299E9C3E}" type="presParOf" srcId="{FC056311-F3CE-411C-B7DD-18E237D70C92}" destId="{7E7EF5A1-5CB5-42E3-B114-E770684CCB2C}" srcOrd="7" destOrd="0" presId="urn:microsoft.com/office/officeart/2005/8/layout/radial6"/>
    <dgm:cxn modelId="{1652AAAC-2E29-4BA7-9FB9-B2A609FF8A53}" type="presParOf" srcId="{FC056311-F3CE-411C-B7DD-18E237D70C92}" destId="{A1476E8F-B901-4A1D-9DE1-A96BC82A97C7}" srcOrd="8" destOrd="0" presId="urn:microsoft.com/office/officeart/2005/8/layout/radial6"/>
    <dgm:cxn modelId="{292D94B3-D9BF-4986-9EDC-4B4A1375E4EC}" type="presParOf" srcId="{FC056311-F3CE-411C-B7DD-18E237D70C92}" destId="{237B612A-1D10-4097-81A3-EAF1D01933F5}" srcOrd="9" destOrd="0" presId="urn:microsoft.com/office/officeart/2005/8/layout/radial6"/>
    <dgm:cxn modelId="{7C63B732-02BA-484C-A641-D1194247C724}" type="presParOf" srcId="{FC056311-F3CE-411C-B7DD-18E237D70C92}" destId="{787AFD49-2DCF-44C4-AA8E-0276255E99D8}" srcOrd="10" destOrd="0" presId="urn:microsoft.com/office/officeart/2005/8/layout/radial6"/>
    <dgm:cxn modelId="{A5FED9D8-6454-4B01-871B-04F263FA80AA}" type="presParOf" srcId="{FC056311-F3CE-411C-B7DD-18E237D70C92}" destId="{E2FD4E0D-3246-42C7-A216-26C8B8E32AD3}" srcOrd="11" destOrd="0" presId="urn:microsoft.com/office/officeart/2005/8/layout/radial6"/>
    <dgm:cxn modelId="{B34CF286-6CE4-4F60-980C-39196C3CA665}" type="presParOf" srcId="{FC056311-F3CE-411C-B7DD-18E237D70C92}" destId="{E1977D80-84D1-4258-9577-230C7E2801E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61B5ED-2C87-4A70-AFE6-77A1AEFE4B8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345BB88-ADD2-440D-96F5-6CBC7A2C914A}">
      <dgm:prSet phldrT="[Tekst]" custT="1"/>
      <dgm:spPr>
        <a:solidFill>
          <a:schemeClr val="accent5">
            <a:lumMod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>
              <a:solidFill>
                <a:schemeClr val="tx1"/>
              </a:solidFill>
            </a:rPr>
            <a:t>Wielospecjalistyczna ocena poziomu funkcjonowania ucznia</a:t>
          </a:r>
        </a:p>
      </dgm:t>
    </dgm:pt>
    <dgm:pt modelId="{32289CE6-17D5-46DB-9C09-FD2B55421D56}" type="parTrans" cxnId="{C2E30B7E-1407-444A-A558-2E470853AC44}">
      <dgm:prSet/>
      <dgm:spPr/>
      <dgm:t>
        <a:bodyPr/>
        <a:lstStyle/>
        <a:p>
          <a:endParaRPr lang="pl-PL"/>
        </a:p>
      </dgm:t>
    </dgm:pt>
    <dgm:pt modelId="{A2BB232C-FEA8-438E-9C8D-A7CB5C839EF6}" type="sibTrans" cxnId="{C2E30B7E-1407-444A-A558-2E470853AC44}">
      <dgm:prSet/>
      <dgm:spPr/>
      <dgm:t>
        <a:bodyPr/>
        <a:lstStyle/>
        <a:p>
          <a:endParaRPr lang="pl-PL"/>
        </a:p>
      </dgm:t>
    </dgm:pt>
    <dgm:pt modelId="{57C216ED-703C-4D51-BE78-97C18EC6D68F}">
      <dgm:prSet phldrT="[Tekst]"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Indywidulany program edukacyjno-terapeutyczny – zintegrowane działania nauczycieli i specjalistów</a:t>
          </a:r>
        </a:p>
      </dgm:t>
    </dgm:pt>
    <dgm:pt modelId="{477737E2-3E56-4C5D-A578-36FA8C20178C}" type="parTrans" cxnId="{61887741-2F68-4BAA-9F79-338D16E0737B}">
      <dgm:prSet/>
      <dgm:spPr/>
      <dgm:t>
        <a:bodyPr/>
        <a:lstStyle/>
        <a:p>
          <a:endParaRPr lang="pl-PL"/>
        </a:p>
      </dgm:t>
    </dgm:pt>
    <dgm:pt modelId="{77A509E5-CC3F-4004-83FF-76AC99B41BD0}" type="sibTrans" cxnId="{61887741-2F68-4BAA-9F79-338D16E0737B}">
      <dgm:prSet/>
      <dgm:spPr/>
      <dgm:t>
        <a:bodyPr/>
        <a:lstStyle/>
        <a:p>
          <a:endParaRPr lang="pl-PL"/>
        </a:p>
      </dgm:t>
    </dgm:pt>
    <dgm:pt modelId="{61FDD516-0A3D-4B54-95A8-320ADC79C2E8}">
      <dgm:prSet phldrT="[Tekst]" custT="1"/>
      <dgm:spPr/>
      <dgm:t>
        <a:bodyPr/>
        <a:lstStyle/>
        <a:p>
          <a:r>
            <a:rPr lang="pl-PL" sz="20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Program nauczania</a:t>
          </a:r>
        </a:p>
        <a:p>
          <a:r>
            <a:rPr lang="pl-PL" sz="20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(dostosowany)</a:t>
          </a:r>
        </a:p>
      </dgm:t>
    </dgm:pt>
    <dgm:pt modelId="{01B23096-A26C-455F-8397-EF65F62E4184}" type="parTrans" cxnId="{E8EB234D-1577-44D6-A2CA-7B105243CB93}">
      <dgm:prSet/>
      <dgm:spPr/>
      <dgm:t>
        <a:bodyPr/>
        <a:lstStyle/>
        <a:p>
          <a:endParaRPr lang="pl-PL"/>
        </a:p>
      </dgm:t>
    </dgm:pt>
    <dgm:pt modelId="{1AD74313-B84E-4F36-9C20-3111CADDA177}" type="sibTrans" cxnId="{E8EB234D-1577-44D6-A2CA-7B105243CB93}">
      <dgm:prSet/>
      <dgm:spPr/>
      <dgm:t>
        <a:bodyPr/>
        <a:lstStyle/>
        <a:p>
          <a:endParaRPr lang="pl-PL"/>
        </a:p>
      </dgm:t>
    </dgm:pt>
    <dgm:pt modelId="{31AC54EB-BB4E-4EC1-A545-ED26DEA16FA3}">
      <dgm:prSet phldrT="[Tekst]" custT="1"/>
      <dgm:spPr/>
      <dgm:t>
        <a:bodyPr/>
        <a:lstStyle/>
        <a:p>
          <a:r>
            <a:rPr lang="pl-PL" sz="20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Program zajęć rewalidacyjnych, program zajęć z zakresu pomocy p-p</a:t>
          </a:r>
        </a:p>
        <a:p>
          <a:endParaRPr lang="pl-PL" sz="2000" b="1" kern="1200" dirty="0">
            <a:solidFill>
              <a:srgbClr val="000000"/>
            </a:solidFill>
            <a:latin typeface="Arial"/>
            <a:ea typeface="+mn-ea"/>
            <a:cs typeface="Arial"/>
          </a:endParaRPr>
        </a:p>
      </dgm:t>
    </dgm:pt>
    <dgm:pt modelId="{D1687714-F8CD-420D-B69C-00198399047B}" type="parTrans" cxnId="{B11693D6-0F77-4B81-99B5-2C31023B19F2}">
      <dgm:prSet/>
      <dgm:spPr/>
      <dgm:t>
        <a:bodyPr/>
        <a:lstStyle/>
        <a:p>
          <a:endParaRPr lang="pl-PL"/>
        </a:p>
      </dgm:t>
    </dgm:pt>
    <dgm:pt modelId="{73A9BF99-1AB9-479F-8216-FE99D4755FB8}" type="sibTrans" cxnId="{B11693D6-0F77-4B81-99B5-2C31023B19F2}">
      <dgm:prSet/>
      <dgm:spPr/>
      <dgm:t>
        <a:bodyPr/>
        <a:lstStyle/>
        <a:p>
          <a:endParaRPr lang="pl-PL"/>
        </a:p>
      </dgm:t>
    </dgm:pt>
    <dgm:pt modelId="{185D19C8-040D-4796-BCC5-F9995D56C44D}" type="pres">
      <dgm:prSet presAssocID="{1D61B5ED-2C87-4A70-AFE6-77A1AEFE4B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734729-0816-4DD7-9244-EA5BECAAA095}" type="pres">
      <dgm:prSet presAssocID="{D345BB88-ADD2-440D-96F5-6CBC7A2C914A}" presName="node" presStyleLbl="node1" presStyleIdx="0" presStyleCnt="4" custScaleX="60938" custScaleY="49308" custLinFactNeighborX="-4278" custLinFactNeighborY="-102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565D34-081B-41F3-B3F3-61151140F2A3}" type="pres">
      <dgm:prSet presAssocID="{A2BB232C-FEA8-438E-9C8D-A7CB5C839EF6}" presName="sibTrans" presStyleCnt="0"/>
      <dgm:spPr/>
    </dgm:pt>
    <dgm:pt modelId="{B196A175-D29E-4BA4-9756-C7DCDD6A0CDB}" type="pres">
      <dgm:prSet presAssocID="{57C216ED-703C-4D51-BE78-97C18EC6D68F}" presName="node" presStyleLbl="node1" presStyleIdx="1" presStyleCnt="4" custScaleX="59564" custScaleY="57975" custLinFactNeighborX="11313" custLinFactNeighborY="-62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249CF5-9407-488E-BC4A-FA7886A29975}" type="pres">
      <dgm:prSet presAssocID="{77A509E5-CC3F-4004-83FF-76AC99B41BD0}" presName="sibTrans" presStyleCnt="0"/>
      <dgm:spPr/>
    </dgm:pt>
    <dgm:pt modelId="{6AC7CBFA-0FF0-4F11-B6B6-9BEFDDF47A60}" type="pres">
      <dgm:prSet presAssocID="{61FDD516-0A3D-4B54-95A8-320ADC79C2E8}" presName="node" presStyleLbl="node1" presStyleIdx="2" presStyleCnt="4" custScaleX="68190" custScaleY="55545" custLinFactNeighborX="94539" custLinFactNeighborY="132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34190A-003D-48F9-9566-51DA00FC7588}" type="pres">
      <dgm:prSet presAssocID="{1AD74313-B84E-4F36-9C20-3111CADDA177}" presName="sibTrans" presStyleCnt="0"/>
      <dgm:spPr/>
    </dgm:pt>
    <dgm:pt modelId="{7D1E249F-D46E-47F6-A2C0-152BF4A28249}" type="pres">
      <dgm:prSet presAssocID="{31AC54EB-BB4E-4EC1-A545-ED26DEA16FA3}" presName="node" presStyleLbl="node1" presStyleIdx="3" presStyleCnt="4" custScaleX="48575" custScaleY="55798" custLinFactNeighborX="-89636" custLinFactNeighborY="133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C9E97EE-F8A9-49BA-A7E0-36F08E5025E1}" type="presOf" srcId="{1D61B5ED-2C87-4A70-AFE6-77A1AEFE4B8E}" destId="{185D19C8-040D-4796-BCC5-F9995D56C44D}" srcOrd="0" destOrd="0" presId="urn:microsoft.com/office/officeart/2005/8/layout/default#1"/>
    <dgm:cxn modelId="{121E81E8-985E-4C24-8762-8AFC66EC7073}" type="presOf" srcId="{57C216ED-703C-4D51-BE78-97C18EC6D68F}" destId="{B196A175-D29E-4BA4-9756-C7DCDD6A0CDB}" srcOrd="0" destOrd="0" presId="urn:microsoft.com/office/officeart/2005/8/layout/default#1"/>
    <dgm:cxn modelId="{49A469BB-76CF-489B-8BCC-82597A8381A9}" type="presOf" srcId="{31AC54EB-BB4E-4EC1-A545-ED26DEA16FA3}" destId="{7D1E249F-D46E-47F6-A2C0-152BF4A28249}" srcOrd="0" destOrd="0" presId="urn:microsoft.com/office/officeart/2005/8/layout/default#1"/>
    <dgm:cxn modelId="{B11693D6-0F77-4B81-99B5-2C31023B19F2}" srcId="{1D61B5ED-2C87-4A70-AFE6-77A1AEFE4B8E}" destId="{31AC54EB-BB4E-4EC1-A545-ED26DEA16FA3}" srcOrd="3" destOrd="0" parTransId="{D1687714-F8CD-420D-B69C-00198399047B}" sibTransId="{73A9BF99-1AB9-479F-8216-FE99D4755FB8}"/>
    <dgm:cxn modelId="{E8EB234D-1577-44D6-A2CA-7B105243CB93}" srcId="{1D61B5ED-2C87-4A70-AFE6-77A1AEFE4B8E}" destId="{61FDD516-0A3D-4B54-95A8-320ADC79C2E8}" srcOrd="2" destOrd="0" parTransId="{01B23096-A26C-455F-8397-EF65F62E4184}" sibTransId="{1AD74313-B84E-4F36-9C20-3111CADDA177}"/>
    <dgm:cxn modelId="{8A9A014B-1C04-4202-BC99-09B4043683DA}" type="presOf" srcId="{D345BB88-ADD2-440D-96F5-6CBC7A2C914A}" destId="{84734729-0816-4DD7-9244-EA5BECAAA095}" srcOrd="0" destOrd="0" presId="urn:microsoft.com/office/officeart/2005/8/layout/default#1"/>
    <dgm:cxn modelId="{64F139A5-E09D-4394-B5CA-411C9B9731C3}" type="presOf" srcId="{61FDD516-0A3D-4B54-95A8-320ADC79C2E8}" destId="{6AC7CBFA-0FF0-4F11-B6B6-9BEFDDF47A60}" srcOrd="0" destOrd="0" presId="urn:microsoft.com/office/officeart/2005/8/layout/default#1"/>
    <dgm:cxn modelId="{61887741-2F68-4BAA-9F79-338D16E0737B}" srcId="{1D61B5ED-2C87-4A70-AFE6-77A1AEFE4B8E}" destId="{57C216ED-703C-4D51-BE78-97C18EC6D68F}" srcOrd="1" destOrd="0" parTransId="{477737E2-3E56-4C5D-A578-36FA8C20178C}" sibTransId="{77A509E5-CC3F-4004-83FF-76AC99B41BD0}"/>
    <dgm:cxn modelId="{C2E30B7E-1407-444A-A558-2E470853AC44}" srcId="{1D61B5ED-2C87-4A70-AFE6-77A1AEFE4B8E}" destId="{D345BB88-ADD2-440D-96F5-6CBC7A2C914A}" srcOrd="0" destOrd="0" parTransId="{32289CE6-17D5-46DB-9C09-FD2B55421D56}" sibTransId="{A2BB232C-FEA8-438E-9C8D-A7CB5C839EF6}"/>
    <dgm:cxn modelId="{B43FB320-176E-46A6-B4B3-F44B10D337DB}" type="presParOf" srcId="{185D19C8-040D-4796-BCC5-F9995D56C44D}" destId="{84734729-0816-4DD7-9244-EA5BECAAA095}" srcOrd="0" destOrd="0" presId="urn:microsoft.com/office/officeart/2005/8/layout/default#1"/>
    <dgm:cxn modelId="{CDF2586F-E3FA-447D-B302-3BC7FC5DCDD4}" type="presParOf" srcId="{185D19C8-040D-4796-BCC5-F9995D56C44D}" destId="{1B565D34-081B-41F3-B3F3-61151140F2A3}" srcOrd="1" destOrd="0" presId="urn:microsoft.com/office/officeart/2005/8/layout/default#1"/>
    <dgm:cxn modelId="{043FDA79-9D5D-4FD8-87F3-A1DB6352B600}" type="presParOf" srcId="{185D19C8-040D-4796-BCC5-F9995D56C44D}" destId="{B196A175-D29E-4BA4-9756-C7DCDD6A0CDB}" srcOrd="2" destOrd="0" presId="urn:microsoft.com/office/officeart/2005/8/layout/default#1"/>
    <dgm:cxn modelId="{A1301007-DB7D-4F27-8575-5452236969EA}" type="presParOf" srcId="{185D19C8-040D-4796-BCC5-F9995D56C44D}" destId="{3D249CF5-9407-488E-BC4A-FA7886A29975}" srcOrd="3" destOrd="0" presId="urn:microsoft.com/office/officeart/2005/8/layout/default#1"/>
    <dgm:cxn modelId="{DC0EC771-93B6-46A8-B01E-2BA01963B73D}" type="presParOf" srcId="{185D19C8-040D-4796-BCC5-F9995D56C44D}" destId="{6AC7CBFA-0FF0-4F11-B6B6-9BEFDDF47A60}" srcOrd="4" destOrd="0" presId="urn:microsoft.com/office/officeart/2005/8/layout/default#1"/>
    <dgm:cxn modelId="{B3E7D05B-B1C9-4A57-861D-2FAEEBBEB028}" type="presParOf" srcId="{185D19C8-040D-4796-BCC5-F9995D56C44D}" destId="{C434190A-003D-48F9-9566-51DA00FC7588}" srcOrd="5" destOrd="0" presId="urn:microsoft.com/office/officeart/2005/8/layout/default#1"/>
    <dgm:cxn modelId="{A25B5172-DC1F-4002-A066-D804545EE4A1}" type="presParOf" srcId="{185D19C8-040D-4796-BCC5-F9995D56C44D}" destId="{7D1E249F-D46E-47F6-A2C0-152BF4A28249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596E6-486A-4031-B7B4-801F9C772658}">
      <dsp:nvSpPr>
        <dsp:cNvPr id="0" name=""/>
        <dsp:cNvSpPr/>
      </dsp:nvSpPr>
      <dsp:spPr>
        <a:xfrm rot="16200000">
          <a:off x="2281" y="384"/>
          <a:ext cx="2519511" cy="251951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To się nie uda zrobić.</a:t>
          </a:r>
        </a:p>
      </dsp:txBody>
      <dsp:txXfrm rot="5400000">
        <a:off x="443195" y="630262"/>
        <a:ext cx="2078597" cy="1259755"/>
      </dsp:txXfrm>
    </dsp:sp>
    <dsp:sp modelId="{AF6973A5-B023-4FC0-AEC4-B496FB65D8D7}">
      <dsp:nvSpPr>
        <dsp:cNvPr id="0" name=""/>
        <dsp:cNvSpPr/>
      </dsp:nvSpPr>
      <dsp:spPr>
        <a:xfrm rot="5400000">
          <a:off x="5707806" y="384"/>
          <a:ext cx="2519511" cy="251951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Nie jesteśmy przygotowani.</a:t>
          </a:r>
        </a:p>
      </dsp:txBody>
      <dsp:txXfrm rot="-5400000">
        <a:off x="5707806" y="630262"/>
        <a:ext cx="2078597" cy="1259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2FE29-8777-47F2-AEA8-D2A132D12E66}">
      <dsp:nvSpPr>
        <dsp:cNvPr id="0" name=""/>
        <dsp:cNvSpPr/>
      </dsp:nvSpPr>
      <dsp:spPr>
        <a:xfrm rot="16200000">
          <a:off x="4159" y="431"/>
          <a:ext cx="2231384" cy="223138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Stworzymy warunki</a:t>
          </a:r>
        </a:p>
      </dsp:txBody>
      <dsp:txXfrm rot="5400000">
        <a:off x="4159" y="558277"/>
        <a:ext cx="1840892" cy="1115692"/>
      </dsp:txXfrm>
    </dsp:sp>
    <dsp:sp modelId="{C17E94D2-69BD-4512-8B69-8819A17EE558}">
      <dsp:nvSpPr>
        <dsp:cNvPr id="0" name=""/>
        <dsp:cNvSpPr/>
      </dsp:nvSpPr>
      <dsp:spPr>
        <a:xfrm rot="5400000">
          <a:off x="6922523" y="431"/>
          <a:ext cx="2231384" cy="223138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Będziemy się doskonalić</a:t>
          </a:r>
        </a:p>
      </dsp:txBody>
      <dsp:txXfrm rot="-5400000">
        <a:off x="7313015" y="558277"/>
        <a:ext cx="1840892" cy="1115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EB724-F904-4CB0-9B8A-4BDCED25DD18}">
      <dsp:nvSpPr>
        <dsp:cNvPr id="0" name=""/>
        <dsp:cNvSpPr/>
      </dsp:nvSpPr>
      <dsp:spPr>
        <a:xfrm>
          <a:off x="3039752" y="1230114"/>
          <a:ext cx="3064494" cy="30644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Dziecko niepełnosprawne</a:t>
          </a:r>
        </a:p>
      </dsp:txBody>
      <dsp:txXfrm>
        <a:off x="3488537" y="1678899"/>
        <a:ext cx="2166924" cy="2166924"/>
      </dsp:txXfrm>
    </dsp:sp>
    <dsp:sp modelId="{5D5D5BA7-7AE9-4263-A4F5-5A71B17BAC37}">
      <dsp:nvSpPr>
        <dsp:cNvPr id="0" name=""/>
        <dsp:cNvSpPr/>
      </dsp:nvSpPr>
      <dsp:spPr>
        <a:xfrm>
          <a:off x="3870895" y="0"/>
          <a:ext cx="1532247" cy="1532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Dyrektor</a:t>
          </a:r>
        </a:p>
      </dsp:txBody>
      <dsp:txXfrm>
        <a:off x="4095287" y="224392"/>
        <a:ext cx="1083463" cy="1083463"/>
      </dsp:txXfrm>
    </dsp:sp>
    <dsp:sp modelId="{C3FE85E5-7E23-4D2E-810D-DD0AA413A615}">
      <dsp:nvSpPr>
        <dsp:cNvPr id="0" name=""/>
        <dsp:cNvSpPr/>
      </dsp:nvSpPr>
      <dsp:spPr>
        <a:xfrm>
          <a:off x="5801567" y="1996237"/>
          <a:ext cx="1532247" cy="1532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/>
            <a:t>Wychowawca,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/>
            <a:t> Nauczyciel</a:t>
          </a:r>
        </a:p>
      </dsp:txBody>
      <dsp:txXfrm>
        <a:off x="6025959" y="2220629"/>
        <a:ext cx="1083463" cy="1083463"/>
      </dsp:txXfrm>
    </dsp:sp>
    <dsp:sp modelId="{E31C71F6-F7E3-489B-818A-48943EF18E6F}">
      <dsp:nvSpPr>
        <dsp:cNvPr id="0" name=""/>
        <dsp:cNvSpPr/>
      </dsp:nvSpPr>
      <dsp:spPr>
        <a:xfrm>
          <a:off x="3805876" y="3991928"/>
          <a:ext cx="1532247" cy="1532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Rodzice,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Rodzice</a:t>
          </a:r>
        </a:p>
      </dsp:txBody>
      <dsp:txXfrm>
        <a:off x="4030268" y="4216320"/>
        <a:ext cx="1083463" cy="1083463"/>
      </dsp:txXfrm>
    </dsp:sp>
    <dsp:sp modelId="{A760C64A-4251-4E03-B83F-7FFF648AA1E6}">
      <dsp:nvSpPr>
        <dsp:cNvPr id="0" name=""/>
        <dsp:cNvSpPr/>
      </dsp:nvSpPr>
      <dsp:spPr>
        <a:xfrm>
          <a:off x="1810185" y="1996237"/>
          <a:ext cx="1532247" cy="1532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Rówieśnicy</a:t>
          </a:r>
        </a:p>
      </dsp:txBody>
      <dsp:txXfrm>
        <a:off x="2034577" y="2220629"/>
        <a:ext cx="1083463" cy="10834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EB724-F904-4CB0-9B8A-4BDCED25DD18}">
      <dsp:nvSpPr>
        <dsp:cNvPr id="0" name=""/>
        <dsp:cNvSpPr/>
      </dsp:nvSpPr>
      <dsp:spPr>
        <a:xfrm>
          <a:off x="3039752" y="1230114"/>
          <a:ext cx="3064494" cy="30644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Dziecko niepełnosprawne</a:t>
          </a:r>
        </a:p>
      </dsp:txBody>
      <dsp:txXfrm>
        <a:off x="3488537" y="1678899"/>
        <a:ext cx="2166924" cy="2166924"/>
      </dsp:txXfrm>
    </dsp:sp>
    <dsp:sp modelId="{5D5D5BA7-7AE9-4263-A4F5-5A71B17BAC37}">
      <dsp:nvSpPr>
        <dsp:cNvPr id="0" name=""/>
        <dsp:cNvSpPr/>
      </dsp:nvSpPr>
      <dsp:spPr>
        <a:xfrm>
          <a:off x="3870895" y="0"/>
          <a:ext cx="1532247" cy="1532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Dyrektor</a:t>
          </a:r>
        </a:p>
      </dsp:txBody>
      <dsp:txXfrm>
        <a:off x="4095287" y="224392"/>
        <a:ext cx="1083463" cy="1083463"/>
      </dsp:txXfrm>
    </dsp:sp>
    <dsp:sp modelId="{C3FE85E5-7E23-4D2E-810D-DD0AA413A615}">
      <dsp:nvSpPr>
        <dsp:cNvPr id="0" name=""/>
        <dsp:cNvSpPr/>
      </dsp:nvSpPr>
      <dsp:spPr>
        <a:xfrm>
          <a:off x="5801567" y="1996237"/>
          <a:ext cx="1532247" cy="1532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100" b="1" kern="1200" dirty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b="1" kern="1200" dirty="0"/>
            <a:t> </a:t>
          </a:r>
        </a:p>
      </dsp:txBody>
      <dsp:txXfrm>
        <a:off x="6025959" y="2220629"/>
        <a:ext cx="1083463" cy="1083463"/>
      </dsp:txXfrm>
    </dsp:sp>
    <dsp:sp modelId="{E31C71F6-F7E3-489B-818A-48943EF18E6F}">
      <dsp:nvSpPr>
        <dsp:cNvPr id="0" name=""/>
        <dsp:cNvSpPr/>
      </dsp:nvSpPr>
      <dsp:spPr>
        <a:xfrm>
          <a:off x="3805876" y="3991928"/>
          <a:ext cx="1532247" cy="1532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Rodzice,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/>
            <a:t>Rodzice</a:t>
          </a:r>
        </a:p>
      </dsp:txBody>
      <dsp:txXfrm>
        <a:off x="4030268" y="4216320"/>
        <a:ext cx="1083463" cy="1083463"/>
      </dsp:txXfrm>
    </dsp:sp>
    <dsp:sp modelId="{A760C64A-4251-4E03-B83F-7FFF648AA1E6}">
      <dsp:nvSpPr>
        <dsp:cNvPr id="0" name=""/>
        <dsp:cNvSpPr/>
      </dsp:nvSpPr>
      <dsp:spPr>
        <a:xfrm>
          <a:off x="1810185" y="1996237"/>
          <a:ext cx="1532247" cy="1532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Rówieśnicy</a:t>
          </a:r>
        </a:p>
      </dsp:txBody>
      <dsp:txXfrm>
        <a:off x="2034577" y="2220629"/>
        <a:ext cx="1083463" cy="1083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B2987-1655-4CAA-BBDD-4DDFB0F17A9D}">
      <dsp:nvSpPr>
        <dsp:cNvPr id="0" name=""/>
        <dsp:cNvSpPr/>
      </dsp:nvSpPr>
      <dsp:spPr>
        <a:xfrm>
          <a:off x="2070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Ośrodek Doskonalenia Nauczycieli</a:t>
          </a:r>
        </a:p>
      </dsp:txBody>
      <dsp:txXfrm>
        <a:off x="20707" y="1810385"/>
        <a:ext cx="2688282" cy="1810385"/>
      </dsp:txXfrm>
    </dsp:sp>
    <dsp:sp modelId="{329BA560-26BC-42D4-94AD-14B086FD3061}">
      <dsp:nvSpPr>
        <dsp:cNvPr id="0" name=""/>
        <dsp:cNvSpPr/>
      </dsp:nvSpPr>
      <dsp:spPr>
        <a:xfrm>
          <a:off x="377136" y="77444"/>
          <a:ext cx="1937465" cy="189537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B08C4-A04C-4F55-BA31-BF36E8CE215D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Poradnia Psychologiczno-Pedagogiczna</a:t>
          </a:r>
        </a:p>
      </dsp:txBody>
      <dsp:txXfrm>
        <a:off x="2770658" y="1810385"/>
        <a:ext cx="2688282" cy="1810385"/>
      </dsp:txXfrm>
    </dsp:sp>
    <dsp:sp modelId="{43B89A2A-A974-4961-BA62-EDA73CAB7643}">
      <dsp:nvSpPr>
        <dsp:cNvPr id="0" name=""/>
        <dsp:cNvSpPr/>
      </dsp:nvSpPr>
      <dsp:spPr>
        <a:xfrm>
          <a:off x="3106685" y="77444"/>
          <a:ext cx="2016229" cy="18953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70790-407F-4389-B151-6059DF377443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Biblioteka Pedagogiczna</a:t>
          </a:r>
        </a:p>
      </dsp:txBody>
      <dsp:txXfrm>
        <a:off x="5539589" y="1810385"/>
        <a:ext cx="2688282" cy="1810385"/>
      </dsp:txXfrm>
    </dsp:sp>
    <dsp:sp modelId="{8E5B970B-A428-431B-A244-E0070CAC3CA9}">
      <dsp:nvSpPr>
        <dsp:cNvPr id="0" name=""/>
        <dsp:cNvSpPr/>
      </dsp:nvSpPr>
      <dsp:spPr>
        <a:xfrm>
          <a:off x="5907748" y="77444"/>
          <a:ext cx="1951964" cy="189537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796E4-92C5-4D0B-A3F6-A48E0FF2A00E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77D80-84D1-4258-9577-230C7E2801EE}">
      <dsp:nvSpPr>
        <dsp:cNvPr id="0" name=""/>
        <dsp:cNvSpPr/>
      </dsp:nvSpPr>
      <dsp:spPr>
        <a:xfrm>
          <a:off x="2009674" y="619687"/>
          <a:ext cx="4141331" cy="4141331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7B612A-1D10-4097-81A3-EAF1D01933F5}">
      <dsp:nvSpPr>
        <dsp:cNvPr id="0" name=""/>
        <dsp:cNvSpPr/>
      </dsp:nvSpPr>
      <dsp:spPr>
        <a:xfrm>
          <a:off x="2009674" y="619687"/>
          <a:ext cx="4141331" cy="4141331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7000E3-68EA-47AA-AA81-7136DD01BB83}">
      <dsp:nvSpPr>
        <dsp:cNvPr id="0" name=""/>
        <dsp:cNvSpPr/>
      </dsp:nvSpPr>
      <dsp:spPr>
        <a:xfrm>
          <a:off x="2009674" y="619687"/>
          <a:ext cx="4141331" cy="4141331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40C2A9-A124-4E04-817A-EA57D167E8C9}">
      <dsp:nvSpPr>
        <dsp:cNvPr id="0" name=""/>
        <dsp:cNvSpPr/>
      </dsp:nvSpPr>
      <dsp:spPr>
        <a:xfrm>
          <a:off x="2009674" y="619687"/>
          <a:ext cx="4141331" cy="4141331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A4E41F-472F-4EE4-9CF6-EE74CB1378FF}">
      <dsp:nvSpPr>
        <dsp:cNvPr id="0" name=""/>
        <dsp:cNvSpPr/>
      </dsp:nvSpPr>
      <dsp:spPr>
        <a:xfrm>
          <a:off x="3127995" y="1738008"/>
          <a:ext cx="1904689" cy="1904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/>
            <a:t>Szkoła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u="sng" kern="1200" dirty="0"/>
            <a:t>Nauczyciele i rodzice</a:t>
          </a:r>
        </a:p>
      </dsp:txBody>
      <dsp:txXfrm>
        <a:off x="3406930" y="2016943"/>
        <a:ext cx="1346819" cy="1346819"/>
      </dsp:txXfrm>
    </dsp:sp>
    <dsp:sp modelId="{C719A723-F4AF-4AC0-8122-4B29189B37F2}">
      <dsp:nvSpPr>
        <dsp:cNvPr id="0" name=""/>
        <dsp:cNvSpPr/>
      </dsp:nvSpPr>
      <dsp:spPr>
        <a:xfrm>
          <a:off x="3413698" y="1044"/>
          <a:ext cx="1333282" cy="1333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Biblioteka pedagog.</a:t>
          </a:r>
        </a:p>
      </dsp:txBody>
      <dsp:txXfrm>
        <a:off x="3608953" y="196299"/>
        <a:ext cx="942772" cy="942772"/>
      </dsp:txXfrm>
    </dsp:sp>
    <dsp:sp modelId="{F399F9C6-FB58-4494-BE53-E521A7614729}">
      <dsp:nvSpPr>
        <dsp:cNvPr id="0" name=""/>
        <dsp:cNvSpPr/>
      </dsp:nvSpPr>
      <dsp:spPr>
        <a:xfrm>
          <a:off x="5436366" y="2023712"/>
          <a:ext cx="1333282" cy="1333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Poradnia P-P</a:t>
          </a:r>
        </a:p>
      </dsp:txBody>
      <dsp:txXfrm>
        <a:off x="5631621" y="2218967"/>
        <a:ext cx="942772" cy="942772"/>
      </dsp:txXfrm>
    </dsp:sp>
    <dsp:sp modelId="{7E7EF5A1-5CB5-42E3-B114-E770684CCB2C}">
      <dsp:nvSpPr>
        <dsp:cNvPr id="0" name=""/>
        <dsp:cNvSpPr/>
      </dsp:nvSpPr>
      <dsp:spPr>
        <a:xfrm>
          <a:off x="3413698" y="4046379"/>
          <a:ext cx="1333282" cy="1333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Wizytator, Lider oświaty</a:t>
          </a:r>
        </a:p>
      </dsp:txBody>
      <dsp:txXfrm>
        <a:off x="3608953" y="4241634"/>
        <a:ext cx="942772" cy="942772"/>
      </dsp:txXfrm>
    </dsp:sp>
    <dsp:sp modelId="{787AFD49-2DCF-44C4-AA8E-0276255E99D8}">
      <dsp:nvSpPr>
        <dsp:cNvPr id="0" name=""/>
        <dsp:cNvSpPr/>
      </dsp:nvSpPr>
      <dsp:spPr>
        <a:xfrm>
          <a:off x="1391030" y="2023712"/>
          <a:ext cx="1333282" cy="1333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PDN,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Wyższa Uczelnia</a:t>
          </a:r>
        </a:p>
      </dsp:txBody>
      <dsp:txXfrm>
        <a:off x="1586285" y="2218967"/>
        <a:ext cx="942772" cy="9427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34729-0816-4DD7-9244-EA5BECAAA095}">
      <dsp:nvSpPr>
        <dsp:cNvPr id="0" name=""/>
        <dsp:cNvSpPr/>
      </dsp:nvSpPr>
      <dsp:spPr>
        <a:xfrm>
          <a:off x="0" y="0"/>
          <a:ext cx="3888698" cy="1887924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>
              <a:solidFill>
                <a:schemeClr val="tx1"/>
              </a:solidFill>
            </a:rPr>
            <a:t>Wielospecjalistyczna ocena poziomu funkcjonowania ucznia</a:t>
          </a:r>
        </a:p>
      </dsp:txBody>
      <dsp:txXfrm>
        <a:off x="0" y="0"/>
        <a:ext cx="3888698" cy="1887924"/>
      </dsp:txXfrm>
    </dsp:sp>
    <dsp:sp modelId="{B196A175-D29E-4BA4-9756-C7DCDD6A0CDB}">
      <dsp:nvSpPr>
        <dsp:cNvPr id="0" name=""/>
        <dsp:cNvSpPr/>
      </dsp:nvSpPr>
      <dsp:spPr>
        <a:xfrm>
          <a:off x="5017544" y="0"/>
          <a:ext cx="3801018" cy="2219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chemeClr val="tx1"/>
              </a:solidFill>
            </a:rPr>
            <a:t>Indywidulany program edukacyjno-terapeutyczny – zintegrowane działania nauczycieli i specjalistów</a:t>
          </a:r>
        </a:p>
      </dsp:txBody>
      <dsp:txXfrm>
        <a:off x="5017544" y="0"/>
        <a:ext cx="3801018" cy="2219770"/>
      </dsp:txXfrm>
    </dsp:sp>
    <dsp:sp modelId="{6AC7CBFA-0FF0-4F11-B6B6-9BEFDDF47A60}">
      <dsp:nvSpPr>
        <dsp:cNvPr id="0" name=""/>
        <dsp:cNvSpPr/>
      </dsp:nvSpPr>
      <dsp:spPr>
        <a:xfrm>
          <a:off x="4467085" y="2873895"/>
          <a:ext cx="4351477" cy="21267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Program nauczania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(dostosowany)</a:t>
          </a:r>
        </a:p>
      </dsp:txBody>
      <dsp:txXfrm>
        <a:off x="4467085" y="2873895"/>
        <a:ext cx="4351477" cy="2126729"/>
      </dsp:txXfrm>
    </dsp:sp>
    <dsp:sp modelId="{7D1E249F-D46E-47F6-A2C0-152BF4A28249}">
      <dsp:nvSpPr>
        <dsp:cNvPr id="0" name=""/>
        <dsp:cNvSpPr/>
      </dsp:nvSpPr>
      <dsp:spPr>
        <a:xfrm>
          <a:off x="0" y="2864208"/>
          <a:ext cx="3099765" cy="2136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solidFill>
                <a:srgbClr val="000000"/>
              </a:solidFill>
              <a:latin typeface="Arial"/>
              <a:ea typeface="+mn-ea"/>
              <a:cs typeface="Arial"/>
            </a:rPr>
            <a:t>Program zajęć rewalidacyjnych, program zajęć z zakresu pomocy p-p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b="1" kern="1200" dirty="0">
            <a:solidFill>
              <a:srgbClr val="000000"/>
            </a:solidFill>
            <a:latin typeface="Arial"/>
            <a:ea typeface="+mn-ea"/>
            <a:cs typeface="Arial"/>
          </a:endParaRPr>
        </a:p>
      </dsp:txBody>
      <dsp:txXfrm>
        <a:off x="0" y="2864208"/>
        <a:ext cx="3099765" cy="2136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448A6FDD-BCE9-4241-A970-B029F43979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53AFFABA-FAF3-426B-BBBA-8C7111ACE5B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EA3539-49F5-44B6-8ABF-034F75F29684}" type="datetimeFigureOut">
              <a:rPr lang="pl-PL"/>
              <a:pPr>
                <a:defRPr/>
              </a:pPr>
              <a:t>2017-12-14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xmlns="" id="{8615AA4C-7261-46F6-958E-009D319802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xmlns="" id="{F6EA385C-B40C-47CF-9853-E57C5A7FD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2FCE87B-7585-44F4-85FD-0829237076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38C89BA-4CAA-48E4-897C-00477F10A0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ACB12A-E019-4EFE-BDF0-DDBF3CFA79A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411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ymbol zastępczy obrazu slajdu 1">
            <a:extLst>
              <a:ext uri="{FF2B5EF4-FFF2-40B4-BE49-F238E27FC236}">
                <a16:creationId xmlns:a16="http://schemas.microsoft.com/office/drawing/2014/main" xmlns="" id="{D645E1F1-76F2-4622-AAFC-2883BA638A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Symbol zastępczy notatek 2">
            <a:extLst>
              <a:ext uri="{FF2B5EF4-FFF2-40B4-BE49-F238E27FC236}">
                <a16:creationId xmlns:a16="http://schemas.microsoft.com/office/drawing/2014/main" xmlns="" id="{2A49AE36-805D-4A81-9031-3A0C2AE85F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90116" name="Symbol zastępczy numeru slajdu 3">
            <a:extLst>
              <a:ext uri="{FF2B5EF4-FFF2-40B4-BE49-F238E27FC236}">
                <a16:creationId xmlns:a16="http://schemas.microsoft.com/office/drawing/2014/main" xmlns="" id="{078A91D8-8BEA-4338-84F4-9FBB51C9BC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068A7C-62A2-4194-A682-A022B77EF4A5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998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ymbol zastępczy obrazu slajdu 1">
            <a:extLst>
              <a:ext uri="{FF2B5EF4-FFF2-40B4-BE49-F238E27FC236}">
                <a16:creationId xmlns:a16="http://schemas.microsoft.com/office/drawing/2014/main" xmlns="" id="{4C5200D5-7ACC-4184-8EB4-EF5922F29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Symbol zastępczy notatek 2">
            <a:extLst>
              <a:ext uri="{FF2B5EF4-FFF2-40B4-BE49-F238E27FC236}">
                <a16:creationId xmlns:a16="http://schemas.microsoft.com/office/drawing/2014/main" xmlns="" id="{CDFDEFC6-8348-4DD1-A8F3-1953B4D84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120836" name="Symbol zastępczy numeru slajdu 3">
            <a:extLst>
              <a:ext uri="{FF2B5EF4-FFF2-40B4-BE49-F238E27FC236}">
                <a16:creationId xmlns:a16="http://schemas.microsoft.com/office/drawing/2014/main" xmlns="" id="{E4B30B4A-A220-45E1-B61D-66537E505C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3B8BE4-B8E3-4745-8760-962F45143061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3764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>
            <a:extLst>
              <a:ext uri="{FF2B5EF4-FFF2-40B4-BE49-F238E27FC236}">
                <a16:creationId xmlns:a16="http://schemas.microsoft.com/office/drawing/2014/main" xmlns="" id="{B5467E43-C4AC-46B4-8526-CEEB55528E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ymbol zastępczy notatek 2">
            <a:extLst>
              <a:ext uri="{FF2B5EF4-FFF2-40B4-BE49-F238E27FC236}">
                <a16:creationId xmlns:a16="http://schemas.microsoft.com/office/drawing/2014/main" xmlns="" id="{90CEC0A9-7BCB-4590-BD95-4F1F515918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124" name="Symbol zastępczy numeru slajdu 3">
            <a:extLst>
              <a:ext uri="{FF2B5EF4-FFF2-40B4-BE49-F238E27FC236}">
                <a16:creationId xmlns:a16="http://schemas.microsoft.com/office/drawing/2014/main" xmlns="" id="{3B319A98-0958-43AB-9417-5611D82D3B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BB014A-9D0D-43F4-AD0C-2BA6CC39F2C0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>
            <a:extLst>
              <a:ext uri="{FF2B5EF4-FFF2-40B4-BE49-F238E27FC236}">
                <a16:creationId xmlns:a16="http://schemas.microsoft.com/office/drawing/2014/main" xmlns="" id="{F84DD0B1-FCCE-4B35-A3DD-1C8C19FCCC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>
            <a:extLst>
              <a:ext uri="{FF2B5EF4-FFF2-40B4-BE49-F238E27FC236}">
                <a16:creationId xmlns:a16="http://schemas.microsoft.com/office/drawing/2014/main" xmlns="" id="{42F8626D-690C-4858-B0CE-2B36761F4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9220" name="Symbol zastępczy numeru slajdu 3">
            <a:extLst>
              <a:ext uri="{FF2B5EF4-FFF2-40B4-BE49-F238E27FC236}">
                <a16:creationId xmlns:a16="http://schemas.microsoft.com/office/drawing/2014/main" xmlns="" id="{7E2D34C1-D698-4B30-95E7-5DEE1469EF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D947A6-DE4E-4DEA-B806-71A17D357000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obrazu slajdu 1">
            <a:extLst>
              <a:ext uri="{FF2B5EF4-FFF2-40B4-BE49-F238E27FC236}">
                <a16:creationId xmlns:a16="http://schemas.microsoft.com/office/drawing/2014/main" xmlns="" id="{C979F9FD-D430-4F23-A846-F5CA50C8B7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Symbol zastępczy notatek 2">
            <a:extLst>
              <a:ext uri="{FF2B5EF4-FFF2-40B4-BE49-F238E27FC236}">
                <a16:creationId xmlns:a16="http://schemas.microsoft.com/office/drawing/2014/main" xmlns="" id="{F6D300C1-FD88-4E7F-88DD-13DA9144EC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2708" name="Symbol zastępczy numeru slajdu 3">
            <a:extLst>
              <a:ext uri="{FF2B5EF4-FFF2-40B4-BE49-F238E27FC236}">
                <a16:creationId xmlns:a16="http://schemas.microsoft.com/office/drawing/2014/main" xmlns="" id="{7D095BA7-0754-4184-BCE8-46EC58F76A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31C87A-23F8-41E1-BA92-37C2021804AB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98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>
            <a:extLst>
              <a:ext uri="{FF2B5EF4-FFF2-40B4-BE49-F238E27FC236}">
                <a16:creationId xmlns:a16="http://schemas.microsoft.com/office/drawing/2014/main" xmlns="" id="{E895B79F-886F-4A75-BA9F-73A0F5F67A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Symbol zastępczy notatek 2">
            <a:extLst>
              <a:ext uri="{FF2B5EF4-FFF2-40B4-BE49-F238E27FC236}">
                <a16:creationId xmlns:a16="http://schemas.microsoft.com/office/drawing/2014/main" xmlns="" id="{EC625D8C-DCCD-465A-9C52-80215BEBCC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4756" name="Symbol zastępczy numeru slajdu 3">
            <a:extLst>
              <a:ext uri="{FF2B5EF4-FFF2-40B4-BE49-F238E27FC236}">
                <a16:creationId xmlns:a16="http://schemas.microsoft.com/office/drawing/2014/main" xmlns="" id="{9F9A7072-24B6-4EB2-B47C-6A9FCA33B0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BC50E3-31F0-4669-9CCF-1EE569607F83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99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ymbol zastępczy obrazu slajdu 1">
            <a:extLst>
              <a:ext uri="{FF2B5EF4-FFF2-40B4-BE49-F238E27FC236}">
                <a16:creationId xmlns:a16="http://schemas.microsoft.com/office/drawing/2014/main" xmlns="" id="{0DFD1557-0204-403E-BEB9-DE7123B426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Symbol zastępczy notatek 2">
            <a:extLst>
              <a:ext uri="{FF2B5EF4-FFF2-40B4-BE49-F238E27FC236}">
                <a16:creationId xmlns:a16="http://schemas.microsoft.com/office/drawing/2014/main" xmlns="" id="{B9D9442C-5B9D-460E-A7E3-6BA3F2C4A9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6804" name="Symbol zastępczy numeru slajdu 3">
            <a:extLst>
              <a:ext uri="{FF2B5EF4-FFF2-40B4-BE49-F238E27FC236}">
                <a16:creationId xmlns:a16="http://schemas.microsoft.com/office/drawing/2014/main" xmlns="" id="{881B059D-EC3E-4D7C-9A99-03F61F221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7CBBEF-BA0D-4F26-9E8A-DE16AF462B47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100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41519-775A-469A-A8F4-ACA0050CECD9}" type="slidenum">
              <a:rPr lang="pl-PL" smtClean="0"/>
              <a:pPr/>
              <a:t>102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41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ymbol zastępczy obrazu slajdu 1">
            <a:extLst>
              <a:ext uri="{FF2B5EF4-FFF2-40B4-BE49-F238E27FC236}">
                <a16:creationId xmlns:a16="http://schemas.microsoft.com/office/drawing/2014/main" xmlns="" id="{6A8A6406-9363-4AE7-8222-D6BEF90D81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Symbol zastępczy notatek 2">
            <a:extLst>
              <a:ext uri="{FF2B5EF4-FFF2-40B4-BE49-F238E27FC236}">
                <a16:creationId xmlns:a16="http://schemas.microsoft.com/office/drawing/2014/main" xmlns="" id="{C48DD20A-BE83-493D-B766-70D1BE69B1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17764" name="Symbol zastępczy numeru slajdu 3">
            <a:extLst>
              <a:ext uri="{FF2B5EF4-FFF2-40B4-BE49-F238E27FC236}">
                <a16:creationId xmlns:a16="http://schemas.microsoft.com/office/drawing/2014/main" xmlns="" id="{D831A6DE-CB23-4323-9EFE-C971EA1655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93219A-E058-4DDB-AE7D-E5FAA64D092F}" type="slidenum">
              <a:rPr lang="pl-PL" altLang="pl-PL" smtClean="0"/>
              <a:pPr>
                <a:spcBef>
                  <a:spcPct val="0"/>
                </a:spcBef>
              </a:pPr>
              <a:t>115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0035EBC-F227-45F7-8F8E-9F1793964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5410D6-CDAE-4F59-A0D6-85F9B1127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1FCE26E-CF2F-4149-983F-2551BFA80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1B6F-28F5-4F04-9D45-C8BCF89AF79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1117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58D9067-6BEF-4ACA-A8E0-41F4407B4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1355D1D-7BC2-400B-A1AA-5D361048EF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339F89E-5FD0-4CFF-96C3-81899F7BEE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3D885-538F-4155-80A3-F9B4529798A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18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0EC2CD-B494-4526-8470-D1451C1E7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7AD7A8F-68AD-4EB4-8B34-418B4DD5B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0630942-33C6-46A2-83EB-2EEAEA59D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6F36A-2DD2-4400-8973-74EF0191E7A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823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6F750-3D01-46F9-A8B5-0B7CE1AF637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39913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47FC912-62F4-492E-94A5-5641F1845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F1DB393-17FD-4CB1-8F9E-8325D8FA52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E88F172-5D2E-4620-A0A0-16E128AE0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32E8-2A3B-4DAB-B99E-8C477084CC8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99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F83CFB8-894A-4975-8EF8-5E843406B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B5A4F3F-B6C2-4C84-9F79-A8897AC8A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8CB649-46DD-4EB6-83F8-A1C3AA39F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01FF1-42F6-4A68-B1C6-8D773E20116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3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34D572-8C86-4913-8EF4-C93E897FB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72B974-7796-4415-9102-11ED5AB3E4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C1ACD73-0815-4517-A06A-D7424F9197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194B6-FAD5-4B50-8B8D-51566285DD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824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1076EAA-CD16-45D8-9E71-946C57B38E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16689D1-1016-4A60-8366-EAD4DCEDE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855C6AB-43CB-42C5-9B31-7F70E268B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D30B8-A3E9-42FF-A7B8-83D8B362079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137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450B12C-D1E0-4474-B3FC-41B9B5775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375BCE7-8BEA-4E18-9F14-6B8EEAC2C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735A624-6E9D-430B-8A70-1AA2BACD0E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07174-D6DA-470D-B4D4-B8F7CB8233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827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3D659BF-E5E0-458F-B0C8-B70AEFA22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0CE3693-009F-44FF-AE0D-68E563302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F9C649D-BC7E-4724-B189-222BDD2F8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234D-51FB-4EAE-A5CC-BF2C035E39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423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3BCC241-192D-4F88-8ECB-05E46846E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29C7262-3A8D-4A98-A2EF-FF6D818494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CB7B463-2331-4CD9-BFE7-BF4CC9F17E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85708-F9A9-43F5-944A-B7813C661E9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441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A8B32C1-A84A-4D3B-AF0F-114E31B259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10A9A5A-E4AF-42EC-BEDD-BA3EB841CE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D604FF-2CF5-450D-8690-3C82E908B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DACA6-EBB5-47B0-BBE2-CE61CDED3A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8690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451A2A9C-9031-47EA-886A-71B5193B1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9DE528E1-76FA-4002-8EFF-B57ACC321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04B5B8FB-E861-4F1F-A216-F24D855C23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FA88E6D-AF71-4BA2-83A0-178081ABCF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4C4097DA-2D2D-4D06-A9CD-162CC975F2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06E08C-A011-4296-880F-CC451B5D1F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wo.vulcan.edu.pl/przegdok.asp?qdatprz=01-09-2017&amp;qplikid=4186" TargetMode="Externa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>
            <a:extLst>
              <a:ext uri="{FF2B5EF4-FFF2-40B4-BE49-F238E27FC236}">
                <a16:creationId xmlns:a16="http://schemas.microsoft.com/office/drawing/2014/main" xmlns="" id="{9CA02BA1-9903-4A2D-A5CF-08D18B9C7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633538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3600"/>
              <a:t>  </a:t>
            </a:r>
            <a:endParaRPr lang="pl-PL" altLang="pl-PL" sz="1400"/>
          </a:p>
        </p:txBody>
      </p:sp>
      <p:sp>
        <p:nvSpPr>
          <p:cNvPr id="3075" name="Prostokąt 2">
            <a:extLst>
              <a:ext uri="{FF2B5EF4-FFF2-40B4-BE49-F238E27FC236}">
                <a16:creationId xmlns:a16="http://schemas.microsoft.com/office/drawing/2014/main" xmlns="" id="{0A09F5ED-0D30-4B02-A679-8BFBFFC66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111" y="253652"/>
            <a:ext cx="600959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b="1" i="1" dirty="0">
                <a:solidFill>
                  <a:srgbClr val="C00000"/>
                </a:solidFill>
              </a:rPr>
              <a:t>Bez pełnego, pogodnego dzieciństwa całe życie jest kalekie.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400" b="1" i="1" dirty="0">
                <a:solidFill>
                  <a:srgbClr val="C00000"/>
                </a:solidFill>
              </a:rPr>
              <a:t>Janusz Korc</a:t>
            </a:r>
            <a:r>
              <a:rPr lang="pl-PL" altLang="pl-PL" sz="2400" b="1" dirty="0">
                <a:solidFill>
                  <a:srgbClr val="C00000"/>
                </a:solidFill>
              </a:rPr>
              <a:t>zak</a:t>
            </a:r>
          </a:p>
        </p:txBody>
      </p:sp>
      <p:sp>
        <p:nvSpPr>
          <p:cNvPr id="3076" name="pole tekstowe 3">
            <a:extLst>
              <a:ext uri="{FF2B5EF4-FFF2-40B4-BE49-F238E27FC236}">
                <a16:creationId xmlns:a16="http://schemas.microsoft.com/office/drawing/2014/main" xmlns="" id="{78C00430-530B-4173-9234-461E1BF8B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132856"/>
            <a:ext cx="78120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b="1" dirty="0" smtClean="0"/>
              <a:t>Pedagodzy i psycholodzy szkolni</a:t>
            </a:r>
            <a:endParaRPr lang="pl-PL" altLang="pl-PL" sz="2400" b="1" dirty="0"/>
          </a:p>
        </p:txBody>
      </p:sp>
      <p:sp>
        <p:nvSpPr>
          <p:cNvPr id="3077" name="pole tekstowe 2">
            <a:extLst>
              <a:ext uri="{FF2B5EF4-FFF2-40B4-BE49-F238E27FC236}">
                <a16:creationId xmlns:a16="http://schemas.microsoft.com/office/drawing/2014/main" xmlns="" id="{3D6174BA-B3D2-4961-BB27-8965C513D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3573016"/>
            <a:ext cx="40370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/>
              <a:t>Barbara </a:t>
            </a:r>
            <a:r>
              <a:rPr lang="pl-PL" altLang="pl-PL" sz="2800" b="1" dirty="0" smtClean="0"/>
              <a:t>Łaska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sz="2800" b="1" dirty="0" smtClean="0">
                <a:latin typeface="Arial" charset="0"/>
                <a:cs typeface="Arial" charset="0"/>
              </a:rPr>
              <a:t>tel. 42 637 70 59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sz="2800" b="1" dirty="0" smtClean="0">
                <a:latin typeface="Arial" charset="0"/>
                <a:cs typeface="Arial" charset="0"/>
              </a:rPr>
              <a:t>tel. 604 618 627</a:t>
            </a:r>
            <a:endParaRPr lang="pl-PL" altLang="pl-PL" sz="2800" b="1" dirty="0"/>
          </a:p>
        </p:txBody>
      </p:sp>
      <p:sp>
        <p:nvSpPr>
          <p:cNvPr id="3078" name="pole tekstowe 5">
            <a:extLst>
              <a:ext uri="{FF2B5EF4-FFF2-40B4-BE49-F238E27FC236}">
                <a16:creationId xmlns:a16="http://schemas.microsoft.com/office/drawing/2014/main" xmlns="" id="{F8FB5594-E503-473D-8F28-64501B877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49" y="5922626"/>
            <a:ext cx="597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/>
              <a:t>14 </a:t>
            </a:r>
            <a:r>
              <a:rPr lang="pl-PL" altLang="pl-PL" sz="2400" b="1" dirty="0"/>
              <a:t>grudnia 2017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3E868E4-9981-43AF-8625-CC7EAC102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892480" cy="5184576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400" dirty="0"/>
              <a:t>§ 19. Szkoła gromadzi, </a:t>
            </a:r>
            <a:r>
              <a:rPr lang="pl-PL" sz="2400" b="1" dirty="0"/>
              <a:t>w indywidualnej teczce</a:t>
            </a:r>
            <a:r>
              <a:rPr lang="pl-PL" sz="2400" dirty="0"/>
              <a:t>, dla każdego ucznia, objętego odpowiednio kształceniem specjalnym lub pomocą psychologiczno-pedagogiczną </a:t>
            </a:r>
            <a:r>
              <a:rPr lang="pl-PL" sz="2400" b="1" dirty="0"/>
              <a:t>dokumentację badań</a:t>
            </a:r>
            <a:br>
              <a:rPr lang="pl-PL" sz="2400" b="1" dirty="0"/>
            </a:br>
            <a:r>
              <a:rPr lang="pl-PL" sz="2400" b="1" dirty="0"/>
              <a:t> i czynności uzupełniających</a:t>
            </a:r>
            <a:r>
              <a:rPr lang="pl-PL" sz="2400" dirty="0"/>
              <a:t> prowadzonych w szczególności przez pedagoga, psychologa, logopedę, doradcę zawodowego, terapeutę pedagogicznego, lekarza oraz innego specjalistę, </a:t>
            </a:r>
            <a:br>
              <a:rPr lang="pl-PL" sz="2400" dirty="0"/>
            </a:br>
            <a:r>
              <a:rPr lang="pl-PL" sz="2400" dirty="0"/>
              <a:t>a także </a:t>
            </a:r>
            <a:r>
              <a:rPr lang="pl-PL" sz="2400" b="1" dirty="0"/>
              <a:t>indywidualne programy edukacyjno-terapeutyczne.</a:t>
            </a:r>
          </a:p>
          <a:p>
            <a:pPr marL="0" indent="0">
              <a:buFontTx/>
              <a:buNone/>
              <a:defRPr/>
            </a:pPr>
            <a:r>
              <a:rPr lang="pl-PL" sz="2400" b="1" dirty="0">
                <a:highlight>
                  <a:srgbClr val="FFFF00"/>
                </a:highlight>
              </a:rPr>
              <a:t>Uwaga:</a:t>
            </a:r>
          </a:p>
          <a:p>
            <a:pPr marL="0" indent="0">
              <a:buFontTx/>
              <a:buNone/>
              <a:defRPr/>
            </a:pPr>
            <a:r>
              <a:rPr lang="pl-PL" sz="2400" b="1" dirty="0"/>
              <a:t>Zajęcia </a:t>
            </a:r>
            <a:r>
              <a:rPr lang="pl-PL" sz="2400" b="1" u="sng" dirty="0"/>
              <a:t>rewalidacyjne</a:t>
            </a:r>
            <a:r>
              <a:rPr lang="pl-PL" sz="2400" b="1" dirty="0"/>
              <a:t> </a:t>
            </a:r>
            <a:r>
              <a:rPr lang="pl-PL" sz="2400" dirty="0"/>
              <a:t>dotyczą uczniów niepełnosprawnych.</a:t>
            </a:r>
          </a:p>
          <a:p>
            <a:pPr marL="0" indent="0">
              <a:buFontTx/>
              <a:buNone/>
              <a:defRPr/>
            </a:pPr>
            <a:r>
              <a:rPr lang="pl-PL" sz="2400" b="1" dirty="0"/>
              <a:t>Zajęcia </a:t>
            </a:r>
            <a:r>
              <a:rPr lang="pl-PL" sz="2400" b="1" u="sng" dirty="0"/>
              <a:t>rewalidacyjno-wychowawcze </a:t>
            </a:r>
            <a:r>
              <a:rPr lang="pl-PL" sz="2400" dirty="0"/>
              <a:t>dotyczą dzieci</a:t>
            </a:r>
            <a:br>
              <a:rPr lang="pl-PL" sz="2400" dirty="0"/>
            </a:br>
            <a:r>
              <a:rPr lang="pl-PL" sz="2400" dirty="0"/>
              <a:t> i młodzieży z niepełnosprawnością intelektualną </a:t>
            </a:r>
            <a:br>
              <a:rPr lang="pl-PL" sz="2400" dirty="0"/>
            </a:br>
            <a:r>
              <a:rPr lang="pl-PL" sz="2400" dirty="0"/>
              <a:t>w stopniu głębokim.</a:t>
            </a:r>
          </a:p>
        </p:txBody>
      </p:sp>
      <p:sp>
        <p:nvSpPr>
          <p:cNvPr id="78852" name="Symbol zastępczy numeru slajdu 3">
            <a:extLst>
              <a:ext uri="{FF2B5EF4-FFF2-40B4-BE49-F238E27FC236}">
                <a16:creationId xmlns:a16="http://schemas.microsoft.com/office/drawing/2014/main" xmlns="" id="{AF4E8403-3516-4722-9A4C-0D550281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99BB16-89BD-4AB9-B306-1891D637E3AF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l-PL" altLang="pl-PL" sz="140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8C66F2A1-AD84-40B2-A45C-8676DEAA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extLst/>
        </p:spPr>
        <p:txBody>
          <a:bodyPr/>
          <a:lstStyle/>
          <a:p>
            <a:pPr>
              <a:defRPr/>
            </a:pPr>
            <a:r>
              <a:rPr lang="pl-PL" sz="1600" b="1" dirty="0" smtClean="0"/>
              <a:t>Rozporządzenie Ministra Edukacji Narodowej z dnia 25 sierpnia 2017 r. w </a:t>
            </a:r>
            <a:r>
              <a:rPr lang="pl-PL" sz="1600" b="1" dirty="0"/>
              <a:t>sprawie </a:t>
            </a:r>
            <a:r>
              <a:rPr lang="pl-PL" sz="1600" b="1" dirty="0" smtClean="0"/>
              <a:t>sposobu prowadzenia </a:t>
            </a:r>
            <a:r>
              <a:rPr lang="pl-PL" sz="1600" b="1" dirty="0"/>
              <a:t>przez </a:t>
            </a:r>
            <a:r>
              <a:rPr lang="pl-PL" sz="1600" b="1" dirty="0" smtClean="0"/>
              <a:t>publiczne przedszkola, szkoły i placówki </a:t>
            </a:r>
            <a:r>
              <a:rPr lang="pl-PL" sz="1600" b="1" dirty="0" smtClean="0">
                <a:highlight>
                  <a:srgbClr val="FFFF00"/>
                </a:highlight>
              </a:rPr>
              <a:t>dokumentacji </a:t>
            </a:r>
            <a:r>
              <a:rPr lang="pl-PL" sz="1600" b="1" dirty="0">
                <a:highlight>
                  <a:srgbClr val="FFFF00"/>
                </a:highlight>
              </a:rPr>
              <a:t>przebiegu </a:t>
            </a:r>
            <a:r>
              <a:rPr lang="pl-PL" sz="1600" b="1" dirty="0" smtClean="0">
                <a:highlight>
                  <a:srgbClr val="FFFF00"/>
                </a:highlight>
              </a:rPr>
              <a:t>nauczania, działalności wychowawczej i opiekuńczej oraz rodzajów tej dokumentacji</a:t>
            </a:r>
            <a:br>
              <a:rPr lang="pl-PL" sz="1600" b="1" dirty="0" smtClean="0">
                <a:highlight>
                  <a:srgbClr val="FFFF00"/>
                </a:highlight>
              </a:rPr>
            </a:br>
            <a:r>
              <a:rPr lang="pl-PL" sz="1600" b="1" dirty="0" smtClean="0">
                <a:highlight>
                  <a:srgbClr val="FFFF00"/>
                </a:highlight>
              </a:rPr>
              <a:t>(Dz. U. z 2017 r. poz. 1646)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ytuł 1">
            <a:extLst>
              <a:ext uri="{FF2B5EF4-FFF2-40B4-BE49-F238E27FC236}">
                <a16:creationId xmlns:a16="http://schemas.microsoft.com/office/drawing/2014/main" xmlns="" id="{9EF930C1-5FE7-4FC1-8A86-1810CD6A0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836613"/>
          </a:xfrm>
        </p:spPr>
        <p:txBody>
          <a:bodyPr/>
          <a:lstStyle/>
          <a:p>
            <a:r>
              <a:rPr lang="pl-PL" altLang="pl-PL" sz="2800" b="1"/>
              <a:t>Organizacja procesu kształcenia – </a:t>
            </a:r>
            <a:r>
              <a:rPr lang="pl-PL" altLang="pl-PL" sz="2800" b="1" u="sng"/>
              <a:t>zawsze razem</a:t>
            </a:r>
          </a:p>
        </p:txBody>
      </p:sp>
      <p:grpSp>
        <p:nvGrpSpPr>
          <p:cNvPr id="75779" name="Grupa 10">
            <a:extLst>
              <a:ext uri="{FF2B5EF4-FFF2-40B4-BE49-F238E27FC236}">
                <a16:creationId xmlns:a16="http://schemas.microsoft.com/office/drawing/2014/main" xmlns="" id="{956A41D7-B303-4294-80E2-50474308713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03325"/>
            <a:ext cx="8229600" cy="4802188"/>
            <a:chOff x="457200" y="1202846"/>
            <a:chExt cx="8229600" cy="4802494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xmlns="" id="{84170592-6E86-4E9B-9C2E-DF91A3676A07}"/>
                </a:ext>
              </a:extLst>
            </p:cNvPr>
            <p:cNvSpPr/>
            <p:nvPr/>
          </p:nvSpPr>
          <p:spPr>
            <a:xfrm>
              <a:off x="1552575" y="1218722"/>
              <a:ext cx="2881313" cy="18003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28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Program nauczania</a:t>
              </a:r>
            </a:p>
            <a:p>
              <a:pPr algn="ctr" eaLnBrk="1" hangingPunct="1">
                <a:defRPr/>
              </a:pPr>
              <a:endParaRPr lang="pl-PL" dirty="0"/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xmlns="" id="{7DDCF868-6A60-4CC8-99B2-BAEAF7B1310D}"/>
                </a:ext>
              </a:extLst>
            </p:cNvPr>
            <p:cNvSpPr/>
            <p:nvPr/>
          </p:nvSpPr>
          <p:spPr>
            <a:xfrm>
              <a:off x="5807075" y="1202846"/>
              <a:ext cx="2879725" cy="18003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800" b="1">
                  <a:latin typeface="Calibri" pitchFamily="34" charset="0"/>
                </a:rPr>
                <a:t>Program zajęć rewalidacyjnych </a:t>
              </a:r>
            </a:p>
            <a:p>
              <a:pPr algn="ctr" eaLnBrk="1" hangingPunct="1">
                <a:defRPr/>
              </a:pPr>
              <a:endParaRPr lang="pl-PL" altLang="pl-PL">
                <a:solidFill>
                  <a:srgbClr val="FFFFFF"/>
                </a:solidFill>
              </a:endParaRPr>
            </a:p>
          </p:txBody>
        </p:sp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xmlns="" id="{1CCFFE83-4E00-42AA-AF5E-AFF76FB2ED52}"/>
                </a:ext>
              </a:extLst>
            </p:cNvPr>
            <p:cNvSpPr/>
            <p:nvPr/>
          </p:nvSpPr>
          <p:spPr>
            <a:xfrm>
              <a:off x="457200" y="3860490"/>
              <a:ext cx="4835525" cy="214485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400" b="1">
                  <a:latin typeface="Calibri" pitchFamily="34" charset="0"/>
                </a:rPr>
                <a:t>Zajęcia realizowane razem</a:t>
              </a:r>
            </a:p>
            <a:p>
              <a:pPr algn="ctr" eaLnBrk="1" hangingPunct="1">
                <a:defRPr/>
              </a:pPr>
              <a:r>
                <a:rPr lang="pl-PL" altLang="pl-PL" sz="2400" b="1">
                  <a:latin typeface="Calibri" pitchFamily="34" charset="0"/>
                </a:rPr>
                <a:t>z oddziałem</a:t>
              </a:r>
            </a:p>
          </p:txBody>
        </p:sp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xmlns="" id="{9F4D28A1-AB3B-473C-AE45-BDD62A4D3AC7}"/>
                </a:ext>
              </a:extLst>
            </p:cNvPr>
            <p:cNvSpPr/>
            <p:nvPr/>
          </p:nvSpPr>
          <p:spPr>
            <a:xfrm>
              <a:off x="5724525" y="3849378"/>
              <a:ext cx="2962275" cy="214326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000" b="1">
                  <a:latin typeface="Calibri" pitchFamily="34" charset="0"/>
                </a:rPr>
                <a:t>Działania oligofrenopedagoga </a:t>
              </a:r>
            </a:p>
            <a:p>
              <a:pPr algn="ctr" eaLnBrk="1" hangingPunct="1">
                <a:defRPr/>
              </a:pPr>
              <a:r>
                <a:rPr lang="pl-PL" altLang="pl-PL" sz="2000" b="1">
                  <a:latin typeface="Calibri" pitchFamily="34" charset="0"/>
                </a:rPr>
                <a:t>(w przypadku uzyskania zgody OP na zatrudnienie)</a:t>
              </a:r>
            </a:p>
          </p:txBody>
        </p:sp>
        <p:sp>
          <p:nvSpPr>
            <p:cNvPr id="3" name="Strzałka: w górę 2">
              <a:extLst>
                <a:ext uri="{FF2B5EF4-FFF2-40B4-BE49-F238E27FC236}">
                  <a16:creationId xmlns:a16="http://schemas.microsoft.com/office/drawing/2014/main" xmlns="" id="{2476031A-014F-4E95-867F-25C09AEA2230}"/>
                </a:ext>
              </a:extLst>
            </p:cNvPr>
            <p:cNvSpPr/>
            <p:nvPr/>
          </p:nvSpPr>
          <p:spPr>
            <a:xfrm>
              <a:off x="7032625" y="3076215"/>
              <a:ext cx="428625" cy="698545"/>
            </a:xfrm>
            <a:prstGeom prst="upArrow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</p:grpSp>
      <p:sp>
        <p:nvSpPr>
          <p:cNvPr id="4" name="Strzałka: w górę 3">
            <a:extLst>
              <a:ext uri="{FF2B5EF4-FFF2-40B4-BE49-F238E27FC236}">
                <a16:creationId xmlns:a16="http://schemas.microsoft.com/office/drawing/2014/main" xmlns="" id="{09F7F1CA-1712-4FED-8B5A-7830AAEA71EA}"/>
              </a:ext>
            </a:extLst>
          </p:cNvPr>
          <p:cNvSpPr/>
          <p:nvPr/>
        </p:nvSpPr>
        <p:spPr>
          <a:xfrm rot="10800000">
            <a:off x="2751138" y="3097213"/>
            <a:ext cx="484187" cy="684212"/>
          </a:xfrm>
          <a:prstGeom prst="up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12" name="Strzałka: w lewo i w prawo 11">
            <a:extLst>
              <a:ext uri="{FF2B5EF4-FFF2-40B4-BE49-F238E27FC236}">
                <a16:creationId xmlns:a16="http://schemas.microsoft.com/office/drawing/2014/main" xmlns="" id="{6C382229-9DD1-41D7-BCFC-304B467F2998}"/>
              </a:ext>
            </a:extLst>
          </p:cNvPr>
          <p:cNvSpPr/>
          <p:nvPr/>
        </p:nvSpPr>
        <p:spPr>
          <a:xfrm>
            <a:off x="4572000" y="1830388"/>
            <a:ext cx="1152525" cy="374650"/>
          </a:xfrm>
          <a:prstGeom prst="leftRight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75782" name="Symbol zastępczy numeru slajdu 6">
            <a:extLst>
              <a:ext uri="{FF2B5EF4-FFF2-40B4-BE49-F238E27FC236}">
                <a16:creationId xmlns:a16="http://schemas.microsoft.com/office/drawing/2014/main" xmlns="" id="{BE4F4B98-7BA3-4F96-9432-7CBFCF52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BF8CA7-14C7-4433-9A42-2FE60BE2CEB6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100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ytuł 1">
            <a:extLst>
              <a:ext uri="{FF2B5EF4-FFF2-40B4-BE49-F238E27FC236}">
                <a16:creationId xmlns:a16="http://schemas.microsoft.com/office/drawing/2014/main" xmlns="" id="{2D0780BF-E36B-4AD8-B72C-3908A3E56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463" y="26988"/>
            <a:ext cx="8929687" cy="993775"/>
          </a:xfrm>
        </p:spPr>
        <p:txBody>
          <a:bodyPr/>
          <a:lstStyle/>
          <a:p>
            <a:r>
              <a:rPr lang="pl-PL" altLang="pl-PL" sz="2800" b="1"/>
              <a:t>Elementy procesu kształcenia uczniów niepełnosprawnych</a:t>
            </a:r>
          </a:p>
        </p:txBody>
      </p:sp>
      <p:grpSp>
        <p:nvGrpSpPr>
          <p:cNvPr id="81923" name="Grupa 12">
            <a:extLst>
              <a:ext uri="{FF2B5EF4-FFF2-40B4-BE49-F238E27FC236}">
                <a16:creationId xmlns:a16="http://schemas.microsoft.com/office/drawing/2014/main" xmlns="" id="{2DFC41BB-761E-4CAE-88AC-42EEFE2A9C3C}"/>
              </a:ext>
            </a:extLst>
          </p:cNvPr>
          <p:cNvGrpSpPr>
            <a:grpSpLocks/>
          </p:cNvGrpSpPr>
          <p:nvPr/>
        </p:nvGrpSpPr>
        <p:grpSpPr bwMode="auto">
          <a:xfrm>
            <a:off x="200025" y="1052513"/>
            <a:ext cx="8818563" cy="5000625"/>
            <a:chOff x="199257" y="1052736"/>
            <a:chExt cx="8819818" cy="5000660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xmlns="" id="{3DBA4C5B-37C2-4070-AB31-21D13EFD12C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23401764"/>
                </p:ext>
              </p:extLst>
            </p:nvPr>
          </p:nvGraphicFramePr>
          <p:xfrm>
            <a:off x="199257" y="1052736"/>
            <a:ext cx="8819818" cy="50006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Strzałka: w prawo 8">
              <a:extLst>
                <a:ext uri="{FF2B5EF4-FFF2-40B4-BE49-F238E27FC236}">
                  <a16:creationId xmlns:a16="http://schemas.microsoft.com/office/drawing/2014/main" xmlns="" id="{D5D678DB-08B5-48BD-9593-3B2AF13553A4}"/>
                </a:ext>
              </a:extLst>
            </p:cNvPr>
            <p:cNvSpPr/>
            <p:nvPr/>
          </p:nvSpPr>
          <p:spPr>
            <a:xfrm>
              <a:off x="4139993" y="1844904"/>
              <a:ext cx="1097119" cy="431803"/>
            </a:xfrm>
            <a:prstGeom prst="rightArrow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sp>
          <p:nvSpPr>
            <p:cNvPr id="10" name="Strzałka: w dół 9">
              <a:extLst>
                <a:ext uri="{FF2B5EF4-FFF2-40B4-BE49-F238E27FC236}">
                  <a16:creationId xmlns:a16="http://schemas.microsoft.com/office/drawing/2014/main" xmlns="" id="{0586720A-1DDB-4646-8270-B3857084D4F4}"/>
                </a:ext>
              </a:extLst>
            </p:cNvPr>
            <p:cNvSpPr/>
            <p:nvPr/>
          </p:nvSpPr>
          <p:spPr>
            <a:xfrm>
              <a:off x="6948680" y="3356214"/>
              <a:ext cx="431861" cy="557217"/>
            </a:xfrm>
            <a:prstGeom prst="downArrow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sp>
          <p:nvSpPr>
            <p:cNvPr id="11" name="Strzałka: w lewo 10">
              <a:extLst>
                <a:ext uri="{FF2B5EF4-FFF2-40B4-BE49-F238E27FC236}">
                  <a16:creationId xmlns:a16="http://schemas.microsoft.com/office/drawing/2014/main" xmlns="" id="{57583AC0-BB53-42F5-9D30-5ACB9CBB6EF7}"/>
                </a:ext>
              </a:extLst>
            </p:cNvPr>
            <p:cNvSpPr/>
            <p:nvPr/>
          </p:nvSpPr>
          <p:spPr>
            <a:xfrm>
              <a:off x="3347718" y="4724649"/>
              <a:ext cx="1295584" cy="504829"/>
            </a:xfrm>
            <a:prstGeom prst="leftArrow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sp>
          <p:nvSpPr>
            <p:cNvPr id="12" name="Strzałka: w górę 11">
              <a:extLst>
                <a:ext uri="{FF2B5EF4-FFF2-40B4-BE49-F238E27FC236}">
                  <a16:creationId xmlns:a16="http://schemas.microsoft.com/office/drawing/2014/main" xmlns="" id="{5BEBA3D1-0722-4CCC-B2D1-F40AF8D2F012}"/>
                </a:ext>
              </a:extLst>
            </p:cNvPr>
            <p:cNvSpPr/>
            <p:nvPr/>
          </p:nvSpPr>
          <p:spPr>
            <a:xfrm>
              <a:off x="1979098" y="2997437"/>
              <a:ext cx="433449" cy="863606"/>
            </a:xfrm>
            <a:prstGeom prst="upArrow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</p:grpSp>
      <p:sp>
        <p:nvSpPr>
          <p:cNvPr id="81924" name="Symbol zastępczy numeru slajdu 2">
            <a:extLst>
              <a:ext uri="{FF2B5EF4-FFF2-40B4-BE49-F238E27FC236}">
                <a16:creationId xmlns:a16="http://schemas.microsoft.com/office/drawing/2014/main" xmlns="" id="{9B921152-02C7-4DAF-9B5A-EE2BBF2D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8913" y="6245225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38B87D-45E4-4BC2-A636-33B58867D4D0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101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>
          <a:xfrm>
            <a:off x="179511" y="1"/>
            <a:ext cx="8640959" cy="69269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2800" b="1" dirty="0">
                <a:solidFill>
                  <a:srgbClr val="0033CC"/>
                </a:solidFill>
              </a:rPr>
              <a:t>Opieka nad uczniami niepełnosprawnymi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3" cy="5328591"/>
          </a:xfrm>
        </p:spPr>
        <p:txBody>
          <a:bodyPr rtlCol="0">
            <a:normAutofit fontScale="92500" lnSpcReduction="10000"/>
          </a:bodyPr>
          <a:lstStyle/>
          <a:p>
            <a:pPr>
              <a:buFont typeface="+mj-lt"/>
              <a:buAutoNum type="arabicPeriod"/>
              <a:defRPr/>
            </a:pPr>
            <a:r>
              <a:rPr lang="pl-PL" sz="2400" b="1" dirty="0"/>
              <a:t>Wczesne wspomaganie rozwoju dziecka niepełnosprawnego</a:t>
            </a:r>
          </a:p>
          <a:p>
            <a:pPr>
              <a:buFont typeface="+mj-lt"/>
              <a:buAutoNum type="arabicPeriod"/>
              <a:defRPr/>
            </a:pPr>
            <a:r>
              <a:rPr lang="pl-PL" sz="2400" b="1" dirty="0"/>
              <a:t>Odroczenie od obowiązku szkolnego do 9 roku życia </a:t>
            </a:r>
          </a:p>
          <a:p>
            <a:pPr>
              <a:buFont typeface="+mj-lt"/>
              <a:buAutoNum type="arabicPeriod"/>
              <a:defRPr/>
            </a:pPr>
            <a:r>
              <a:rPr lang="pl-PL" sz="2400" b="1" dirty="0"/>
              <a:t>Rewalidacja i pomoc psychologiczno-pedagogiczna</a:t>
            </a:r>
          </a:p>
          <a:p>
            <a:pPr>
              <a:buFont typeface="+mj-lt"/>
              <a:buAutoNum type="arabicPeriod"/>
              <a:defRPr/>
            </a:pPr>
            <a:r>
              <a:rPr lang="pl-PL" sz="2400" b="1" dirty="0"/>
              <a:t>Dostosowanie wymagań edukacyjnych</a:t>
            </a:r>
          </a:p>
          <a:p>
            <a:pPr>
              <a:buFont typeface="+mj-lt"/>
              <a:buAutoNum type="arabicPeriod"/>
              <a:defRPr/>
            </a:pPr>
            <a:r>
              <a:rPr lang="pl-PL" sz="2400" b="1" dirty="0"/>
              <a:t>Nauka do 24 roku życia (SP - 20, </a:t>
            </a:r>
            <a:r>
              <a:rPr lang="pl-PL" sz="2400" b="1" dirty="0" err="1"/>
              <a:t>Ppodst</a:t>
            </a:r>
            <a:r>
              <a:rPr lang="pl-PL" sz="2400" b="1" dirty="0"/>
              <a:t> - 24)</a:t>
            </a:r>
          </a:p>
          <a:p>
            <a:pPr>
              <a:buFont typeface="+mj-lt"/>
              <a:buAutoNum type="arabicPeriod"/>
              <a:defRPr/>
            </a:pPr>
            <a:r>
              <a:rPr lang="pl-PL" sz="2400" b="1" dirty="0"/>
              <a:t>Możliwość pobytu z specjalnym ośrodku szkolno-wychowawczym</a:t>
            </a:r>
          </a:p>
          <a:p>
            <a:pPr>
              <a:buFont typeface="+mj-lt"/>
              <a:buAutoNum type="arabicPeriod"/>
              <a:defRPr/>
            </a:pPr>
            <a:r>
              <a:rPr lang="pl-PL" sz="2400" b="1" dirty="0"/>
              <a:t>Nauczanie „domowe” w ośrodkach rehabilitacyjnych</a:t>
            </a:r>
          </a:p>
          <a:p>
            <a:pPr>
              <a:buFont typeface="+mj-lt"/>
              <a:buAutoNum type="arabicPeriod"/>
              <a:defRPr/>
            </a:pPr>
            <a:r>
              <a:rPr lang="pl-PL" sz="2400" b="1" dirty="0"/>
              <a:t>Nauczanie indywidulane (w przypadku dziecka chorego)</a:t>
            </a:r>
          </a:p>
          <a:p>
            <a:pPr>
              <a:buFont typeface="+mj-lt"/>
              <a:buAutoNum type="arabicPeriod"/>
              <a:defRPr/>
            </a:pPr>
            <a:r>
              <a:rPr lang="pl-PL" sz="2400" b="1" dirty="0"/>
              <a:t>Kwalifikacje nauczycieli rewalidacji, wspomagających – pedagogika specjalna w zakresie niepełnosprawności ucz.</a:t>
            </a:r>
          </a:p>
          <a:p>
            <a:pPr>
              <a:buFont typeface="+mj-lt"/>
              <a:buAutoNum type="arabicPeriod" startAt="10"/>
              <a:defRPr/>
            </a:pPr>
            <a:r>
              <a:rPr lang="pl-PL" sz="2400" b="1" dirty="0"/>
              <a:t>Wsparcie nauczycieli pracujących z uczniami niepełnosprawnymi (</a:t>
            </a:r>
            <a:r>
              <a:rPr lang="pl-PL" sz="2400" b="1" dirty="0" err="1"/>
              <a:t>pp</a:t>
            </a:r>
            <a:r>
              <a:rPr lang="pl-PL" sz="2400" b="1" dirty="0"/>
              <a:t>-p, </a:t>
            </a:r>
            <a:r>
              <a:rPr lang="pl-PL" sz="2400" b="1" dirty="0" err="1"/>
              <a:t>odn</a:t>
            </a:r>
            <a:r>
              <a:rPr lang="pl-PL" sz="2400" b="1" dirty="0"/>
              <a:t>, sos-w, biblioteka pedagogiczna, inne)</a:t>
            </a:r>
          </a:p>
          <a:p>
            <a:pPr>
              <a:buFont typeface="+mj-lt"/>
              <a:buAutoNum type="arabicPeriod"/>
              <a:defRPr/>
            </a:pPr>
            <a:endParaRPr lang="pl-PL" sz="1800" b="1" dirty="0"/>
          </a:p>
          <a:p>
            <a:pPr>
              <a:buNone/>
              <a:defRPr/>
            </a:pPr>
            <a:endParaRPr lang="pl-PL" b="1" dirty="0"/>
          </a:p>
          <a:p>
            <a:pPr>
              <a:buFont typeface="+mj-lt"/>
              <a:buAutoNum type="arabicPeriod"/>
              <a:defRPr/>
            </a:pPr>
            <a:endParaRPr lang="pl-PL" sz="1500" b="1" dirty="0"/>
          </a:p>
          <a:p>
            <a:pPr>
              <a:buNone/>
              <a:defRPr/>
            </a:pPr>
            <a:endParaRPr lang="pl-PL" dirty="0"/>
          </a:p>
          <a:p>
            <a:pPr>
              <a:buFont typeface="Arial" charset="0"/>
              <a:buChar char="•"/>
              <a:defRPr/>
            </a:pPr>
            <a:endParaRPr lang="pl-PL" dirty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026964-9205-4A32-9B13-C3F7613A092C}" type="slidenum">
              <a:rPr lang="pl-PL" altLang="pl-PL" sz="90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102</a:t>
            </a:fld>
            <a:endParaRPr lang="pl-PL" altLang="pl-PL" sz="9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8568951" cy="642987"/>
          </a:xfrm>
        </p:spPr>
        <p:txBody>
          <a:bodyPr>
            <a:noAutofit/>
          </a:bodyPr>
          <a:lstStyle/>
          <a:p>
            <a:pPr eaLnBrk="1" hangingPunct="1"/>
            <a:r>
              <a:rPr lang="pl-PL" altLang="pl-PL" sz="2800" b="1" dirty="0">
                <a:solidFill>
                  <a:srgbClr val="0033CC"/>
                </a:solidFill>
              </a:rPr>
              <a:t>Opieka nad uczniami niepełnosprawnymi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1" cy="5231606"/>
          </a:xfrm>
        </p:spPr>
        <p:txBody>
          <a:bodyPr rtlCol="0">
            <a:normAutofit fontScale="77500" lnSpcReduction="20000"/>
          </a:bodyPr>
          <a:lstStyle/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Podstawa programowa i ramowe plany nauczania takie same jak dla pełnosprawnych </a:t>
            </a:r>
            <a:r>
              <a:rPr lang="pl-PL" sz="2200" dirty="0"/>
              <a:t>rówieśników (ucz. niepełnosprawni intelektualnie w stopniu umiarkowanym lub znacznym mają własną podstawę programową, dzieci i młodzież z głębokim upośledzeniem umysłowym mają własna przepisy dot. realizacji obowiązku szkolnego). 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Możliwość kontynuowania nauki przez uczniów z niepełnosprawnością intelektualną w stopniu umiarkowanym w szkołach specjalnych przysposabiających do pracy.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Ocenianie opisowe uczniów z upośledzeniem umysłowym w stopniu umiarkowanym lub znacznym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Promowanie ucznia z upośledzeniem umysłowym w stopniu umiarkowanym lub znacznym w porozumieniu z rodzicami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Zwolnienie uczniów niepełnosprawnych (niesłyszący, słabo słyszący, autyzm, zespół Aspergera, niepełnosprawności sprzężone) z nauki drugiego języka obcego, możliwość nauki drugiego języka (na dobrowolnych zasadach)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Współpraca nauczycieli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IPE-T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Wydłużenie etapu edukacyjnego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Dowóz do szkół i placówek</a:t>
            </a:r>
          </a:p>
          <a:p>
            <a:pPr>
              <a:buFont typeface="+mj-lt"/>
              <a:buAutoNum type="arabicPeriod" startAt="11"/>
              <a:defRPr/>
            </a:pPr>
            <a:r>
              <a:rPr lang="pl-PL" sz="2200" b="1" dirty="0"/>
              <a:t>„Normalne” świadectwa szkolne</a:t>
            </a:r>
          </a:p>
          <a:p>
            <a:pPr>
              <a:buFont typeface="+mj-lt"/>
              <a:buAutoNum type="arabicPeriod" startAt="11"/>
              <a:defRPr/>
            </a:pPr>
            <a:endParaRPr lang="pl-PL" sz="1500" b="1" dirty="0"/>
          </a:p>
          <a:p>
            <a:pPr>
              <a:buNone/>
              <a:defRPr/>
            </a:pPr>
            <a:endParaRPr lang="pl-PL" dirty="0"/>
          </a:p>
          <a:p>
            <a:pPr>
              <a:buFont typeface="Arial" charset="0"/>
              <a:buChar char="•"/>
              <a:defRPr/>
            </a:pPr>
            <a:endParaRPr lang="pl-PL" dirty="0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6610EE-DBFD-4085-A426-3169287150F9}" type="slidenum">
              <a:rPr lang="pl-PL" altLang="pl-PL" sz="90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103</a:t>
            </a:fld>
            <a:endParaRPr lang="pl-PL" altLang="pl-PL" sz="9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4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>
          <a:xfrm>
            <a:off x="251519" y="188640"/>
            <a:ext cx="8435279" cy="465535"/>
          </a:xfrm>
        </p:spPr>
        <p:txBody>
          <a:bodyPr>
            <a:noAutofit/>
          </a:bodyPr>
          <a:lstStyle/>
          <a:p>
            <a:pPr eaLnBrk="1" hangingPunct="1"/>
            <a:r>
              <a:rPr lang="pl-PL" altLang="pl-PL" sz="2800" b="1" dirty="0">
                <a:solidFill>
                  <a:srgbClr val="0033CC"/>
                </a:solidFill>
              </a:rPr>
              <a:t>Opieka nad uczniami niepełnosprawnymi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22786"/>
            <a:ext cx="8219255" cy="4677965"/>
          </a:xfrm>
        </p:spPr>
        <p:txBody>
          <a:bodyPr rtlCol="0">
            <a:normAutofit/>
          </a:bodyPr>
          <a:lstStyle/>
          <a:p>
            <a:pPr>
              <a:buFont typeface="+mj-lt"/>
              <a:buAutoNum type="arabicPeriod" startAt="21"/>
              <a:defRPr/>
            </a:pPr>
            <a:r>
              <a:rPr lang="pl-PL" sz="2400" b="1" dirty="0"/>
              <a:t>Zindywidualizowany proces kształcenia</a:t>
            </a:r>
          </a:p>
          <a:p>
            <a:pPr>
              <a:buFont typeface="+mj-lt"/>
              <a:buAutoNum type="arabicPeriod" startAt="21"/>
              <a:defRPr/>
            </a:pPr>
            <a:r>
              <a:rPr lang="pl-PL" sz="2400" b="1" dirty="0"/>
              <a:t>Możliwość pobierania nauki we wszystkich szkołach.</a:t>
            </a:r>
          </a:p>
          <a:p>
            <a:pPr>
              <a:buFont typeface="+mj-lt"/>
              <a:buAutoNum type="arabicPeriod" startAt="21"/>
              <a:defRPr/>
            </a:pPr>
            <a:r>
              <a:rPr lang="pl-PL" sz="2400" b="1" dirty="0"/>
              <a:t>Dostosowanie warunków sprawdzianu/egzaminów zewnętrznych (CKE), Rada pedagogiczna wskazuje sposób lub sposoby dostosowania warunków sprawdzianu lub egzaminu</a:t>
            </a:r>
          </a:p>
          <a:p>
            <a:pPr>
              <a:buFont typeface="+mj-lt"/>
              <a:buAutoNum type="arabicPeriod" startAt="21"/>
              <a:defRPr/>
            </a:pPr>
            <a:r>
              <a:rPr lang="pl-PL" sz="2400" b="1" dirty="0"/>
              <a:t>Zajęcia rewalidacyjno-wychowawcze (indywidualne lub grupowe) organizowane dla dzieci i młodzieży z głęboką niepełnosprawnością intelektualną od 3 do 25 roku życia </a:t>
            </a:r>
          </a:p>
          <a:p>
            <a:pPr>
              <a:buFont typeface="+mj-lt"/>
              <a:buAutoNum type="arabicPeriod" startAt="21"/>
              <a:defRPr/>
            </a:pPr>
            <a:endParaRPr lang="pl-PL" sz="1800" b="1" dirty="0"/>
          </a:p>
          <a:p>
            <a:pPr>
              <a:buFont typeface="+mj-lt"/>
              <a:buAutoNum type="arabicPeriod" startAt="21"/>
              <a:defRPr/>
            </a:pPr>
            <a:endParaRPr lang="pl-PL" sz="1500" b="1" dirty="0"/>
          </a:p>
          <a:p>
            <a:pPr>
              <a:buNone/>
              <a:defRPr/>
            </a:pPr>
            <a:endParaRPr lang="pl-PL" dirty="0"/>
          </a:p>
          <a:p>
            <a:pPr>
              <a:buFont typeface="Arial" charset="0"/>
              <a:buChar char="•"/>
              <a:defRPr/>
            </a:pPr>
            <a:endParaRPr lang="pl-PL" dirty="0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6610EE-DBFD-4085-A426-3169287150F9}" type="slidenum">
              <a:rPr lang="pl-PL" altLang="pl-PL" sz="90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104</a:t>
            </a:fld>
            <a:endParaRPr lang="pl-PL" altLang="pl-PL" sz="9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8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A04A02-8529-4164-9812-1C6BABE8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00FF"/>
                </a:solidFill>
              </a:rPr>
              <a:t>Art. 32 ust. 2 ustawy Prawo oświatowe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7B52569-DCBE-4CE9-AB1D-C845DB9D1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2. W przypadku dzieci posiadających orzeczenie o potrzebie kształcenia specjalnego wychowaniem przedszkolnym może być objęte dziecko w wieku powyżej 7 lat, </a:t>
            </a:r>
            <a:r>
              <a:rPr lang="pl-PL" b="1" dirty="0">
                <a:solidFill>
                  <a:srgbClr val="FF0000"/>
                </a:solidFill>
              </a:rPr>
              <a:t>nie dłużej jednak niż do końca roku szkolnego w roku kalendarzowym, w którym dziecko kończy 9 lat. </a:t>
            </a:r>
            <a:r>
              <a:rPr lang="pl-PL" dirty="0"/>
              <a:t>Obowiązek szkolny tych dzieci odracza się zgodnie z art. 38.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047D96A2-8ACE-4A21-8782-71FF7215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467F-7FE4-4F28-AC57-84715ADCA4E9}" type="slidenum">
              <a:rPr lang="pl-PL" smtClean="0"/>
              <a:pPr/>
              <a:t>105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65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pl-PL" dirty="0"/>
              <a:t>Poz. 703</a:t>
            </a:r>
            <a:br>
              <a:rPr lang="pl-PL" dirty="0"/>
            </a:br>
            <a:r>
              <a:rPr lang="pl-PL" dirty="0"/>
              <a:t>Rozporządzenie</a:t>
            </a:r>
            <a:br>
              <a:rPr lang="pl-PL" dirty="0"/>
            </a:br>
            <a:r>
              <a:rPr lang="pl-PL" dirty="0"/>
              <a:t>Ministra Edukacji Narodowej</a:t>
            </a:r>
            <a:br>
              <a:rPr lang="pl-PL" dirty="0"/>
            </a:br>
            <a:r>
              <a:rPr lang="pl-PL" dirty="0"/>
              <a:t>z dnia 28 marca 2017 r.</a:t>
            </a:r>
            <a:br>
              <a:rPr lang="pl-PL" dirty="0"/>
            </a:br>
            <a:r>
              <a:rPr lang="pl-PL" dirty="0"/>
              <a:t>w sprawie </a:t>
            </a:r>
            <a:r>
              <a:rPr lang="pl-PL" dirty="0">
                <a:solidFill>
                  <a:srgbClr val="FF0000"/>
                </a:solidFill>
              </a:rPr>
              <a:t>ramowych planów nauczania</a:t>
            </a:r>
            <a:r>
              <a:rPr lang="pl-PL" dirty="0"/>
              <a:t> dla publicznych szkół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467F-7FE4-4F28-AC57-84715ADCA4E9}" type="slidenum">
              <a:rPr lang="pl-PL" smtClean="0"/>
              <a:pPr/>
              <a:t>106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61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ytuł 1"/>
          <p:cNvSpPr>
            <a:spLocks noGrp="1"/>
          </p:cNvSpPr>
          <p:nvPr>
            <p:ph type="title"/>
          </p:nvPr>
        </p:nvSpPr>
        <p:spPr>
          <a:xfrm>
            <a:off x="1076164" y="1"/>
            <a:ext cx="6858000" cy="764704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4000" b="1" dirty="0"/>
              <a:t>Ramowe plany nauczania</a:t>
            </a:r>
            <a:endParaRPr lang="pl-PL" altLang="pl-PL" sz="4000" dirty="0"/>
          </a:p>
        </p:txBody>
      </p:sp>
      <p:sp>
        <p:nvSpPr>
          <p:cNvPr id="64515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78087"/>
            <a:ext cx="8363272" cy="4359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2400" dirty="0"/>
              <a:t>§ 5. 1. Dla uczniów posiadających orzeczenie o potrzebie kształcenia specjalnego wydane ze względu na niepełnosprawność oraz uczniów szkół w zakładach poprawczych i schroniskach dla nieletnich można przedłużyć okres nauki: </a:t>
            </a:r>
          </a:p>
          <a:p>
            <a:pPr marL="457200" indent="-457200">
              <a:buAutoNum type="arabicParenR"/>
            </a:pPr>
            <a:r>
              <a:rPr lang="pl-PL" altLang="pl-PL" sz="2400" dirty="0"/>
              <a:t>w szkole podstawowej: </a:t>
            </a:r>
          </a:p>
          <a:p>
            <a:pPr marL="0" indent="0">
              <a:buNone/>
            </a:pPr>
            <a:r>
              <a:rPr lang="pl-PL" altLang="pl-PL" sz="2400" dirty="0"/>
              <a:t>a) o jeden rok – na I etapie edukacyjnym, </a:t>
            </a:r>
          </a:p>
          <a:p>
            <a:pPr marL="0" indent="0">
              <a:buNone/>
            </a:pPr>
            <a:r>
              <a:rPr lang="pl-PL" altLang="pl-PL" sz="2400" dirty="0"/>
              <a:t>b) o dwa lata – na II etapie edukacyjnym; </a:t>
            </a:r>
          </a:p>
          <a:p>
            <a:pPr marL="0" indent="0">
              <a:buNone/>
            </a:pPr>
            <a:r>
              <a:rPr lang="pl-PL" altLang="pl-PL" sz="2400" dirty="0"/>
              <a:t>2) w szkole ponadpodstawowej o jeden rok.</a:t>
            </a:r>
          </a:p>
          <a:p>
            <a:pPr eaLnBrk="1" hangingPunct="1"/>
            <a:endParaRPr lang="pl-PL" altLang="pl-PL" dirty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585F37-6962-447C-AB89-CECF7C03165F}" type="slidenum">
              <a:rPr lang="pl-PL" altLang="pl-PL" sz="90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107</a:t>
            </a:fld>
            <a:endParaRPr lang="pl-PL" altLang="pl-PL" sz="9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F32B2CA-391A-4C5C-BB93-B77E39F5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42" y="136525"/>
            <a:ext cx="8229600" cy="1765394"/>
          </a:xfrm>
          <a:extLst/>
        </p:spPr>
        <p:txBody>
          <a:bodyPr/>
          <a:lstStyle/>
          <a:p>
            <a:pPr>
              <a:defRPr/>
            </a:pPr>
            <a:r>
              <a:rPr lang="pl-PL" sz="2000" dirty="0"/>
              <a:t>Rozporządzenie Ministra Edukacji Narodowej z dnia 9 sierpnia 2017 r. w sprawie warunków </a:t>
            </a:r>
            <a:r>
              <a:rPr lang="pl-PL" sz="2000" b="1" dirty="0">
                <a:highlight>
                  <a:srgbClr val="00FF00"/>
                </a:highlight>
              </a:rPr>
              <a:t>organizowania kształcenia</a:t>
            </a:r>
            <a:r>
              <a:rPr lang="pl-PL" sz="2000" dirty="0"/>
              <a:t>, wychowania i opieki </a:t>
            </a:r>
            <a:r>
              <a:rPr lang="pl-PL" sz="2000" dirty="0">
                <a:highlight>
                  <a:srgbClr val="00FF00"/>
                </a:highlight>
              </a:rPr>
              <a:t>dla dzieci i młodzieży niepełnosprawnych</a:t>
            </a:r>
            <a:r>
              <a:rPr lang="pl-PL" sz="2000" dirty="0"/>
              <a:t>, niedostosowanych społecznie i zagrożonych niedostosowaniem społecznym</a:t>
            </a:r>
            <a:br>
              <a:rPr lang="pl-PL" sz="2000" dirty="0"/>
            </a:br>
            <a:r>
              <a:rPr lang="pl-PL" sz="2000" dirty="0"/>
              <a:t>(Dz. U. poz. 1578)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17DF987-E8E4-4BF2-8B10-4382BF055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01919"/>
            <a:ext cx="8352928" cy="4681443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400" b="1" dirty="0"/>
              <a:t>§ 6 ust. 9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Zespół, </a:t>
            </a:r>
            <a:r>
              <a:rPr lang="pl-PL" sz="2400" b="1" dirty="0"/>
              <a:t>co najmniej dwa razy w roku szkolnym</a:t>
            </a:r>
            <a:r>
              <a:rPr lang="pl-PL" sz="2400" dirty="0"/>
              <a:t>, </a:t>
            </a:r>
            <a:r>
              <a:rPr lang="pl-PL" sz="2400" b="1" dirty="0">
                <a:highlight>
                  <a:srgbClr val="FFFF00"/>
                </a:highlight>
              </a:rPr>
              <a:t>dokonuje okresowej wielospecjalistycznej oceny poziomu funkcjonowania ucznia</a:t>
            </a:r>
            <a:r>
              <a:rPr lang="pl-PL" sz="2400" dirty="0"/>
              <a:t>, </a:t>
            </a:r>
            <a:r>
              <a:rPr lang="pl-PL" sz="2400" b="1" u="sng" dirty="0"/>
              <a:t>uwzględniając ocenę efektywności programu</a:t>
            </a:r>
            <a:r>
              <a:rPr lang="pl-PL" sz="2400" dirty="0"/>
              <a:t> w zakresie, o którym mowa w ust. 1, oraz, w miarę potrzeb, dokonuje modyfikacji programu. Okresowej wielospecjalistycznej oceny poziomu funkcjonowania ucznia i modyfikacji programu dokonuje się, w zależności od potrzeb, we współpracy z poradnią psychologiczno-pedagogiczną, w tym poradnią specjalistyczną, a także - za zgodą rodziców ucznia – </a:t>
            </a:r>
            <a:br>
              <a:rPr lang="pl-PL" sz="2400" dirty="0"/>
            </a:br>
            <a:r>
              <a:rPr lang="pl-PL" sz="2400" dirty="0"/>
              <a:t>z innymi podmiotami. </a:t>
            </a:r>
          </a:p>
        </p:txBody>
      </p:sp>
      <p:sp>
        <p:nvSpPr>
          <p:cNvPr id="106500" name="Symbol zastępczy numeru slajdu 3">
            <a:extLst>
              <a:ext uri="{FF2B5EF4-FFF2-40B4-BE49-F238E27FC236}">
                <a16:creationId xmlns:a16="http://schemas.microsoft.com/office/drawing/2014/main" xmlns="" id="{FA57703B-0DE1-45CD-9E63-1EFCDA87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3C68AF-9227-4084-BEC5-C44C257C189D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108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0DDDCAD-1946-4825-8047-50DC7B46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42" y="136525"/>
            <a:ext cx="8229600" cy="1765394"/>
          </a:xfrm>
          <a:extLst/>
        </p:spPr>
        <p:txBody>
          <a:bodyPr/>
          <a:lstStyle/>
          <a:p>
            <a:pPr>
              <a:defRPr/>
            </a:pPr>
            <a:r>
              <a:rPr lang="pl-PL" sz="2000" dirty="0"/>
              <a:t>Rozporządzenie Ministra Edukacji Narodowej z dnia 9 sierpnia 2017 r. w sprawie warunków </a:t>
            </a:r>
            <a:r>
              <a:rPr lang="pl-PL" sz="2000" b="1" dirty="0">
                <a:highlight>
                  <a:srgbClr val="00FF00"/>
                </a:highlight>
              </a:rPr>
              <a:t>organizowania kształcenia</a:t>
            </a:r>
            <a:r>
              <a:rPr lang="pl-PL" sz="2000" dirty="0"/>
              <a:t>, wychowania i opieki </a:t>
            </a:r>
            <a:r>
              <a:rPr lang="pl-PL" sz="2000" dirty="0">
                <a:highlight>
                  <a:srgbClr val="00FF00"/>
                </a:highlight>
              </a:rPr>
              <a:t>dla dzieci i młodzieży niepełnosprawnych</a:t>
            </a:r>
            <a:r>
              <a:rPr lang="pl-PL" sz="2000" dirty="0"/>
              <a:t>, niedostosowanych społecznie i zagrożonych niedostosowaniem społecznym</a:t>
            </a:r>
            <a:br>
              <a:rPr lang="pl-PL" sz="2000" dirty="0"/>
            </a:br>
            <a:r>
              <a:rPr lang="pl-PL" sz="2000" dirty="0"/>
              <a:t>(Dz. U. poz. 1578)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793A7CE-AE03-4DC8-8292-FEAE12619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41857"/>
            <a:ext cx="8784976" cy="4472409"/>
          </a:xfrm>
          <a:extLst/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sz="2400" b="1" dirty="0"/>
              <a:t>	§ 6 ust.  4.</a:t>
            </a:r>
          </a:p>
          <a:p>
            <a:pPr marL="0" indent="0">
              <a:buFontTx/>
              <a:buNone/>
              <a:defRPr/>
            </a:pPr>
            <a:r>
              <a:rPr lang="pl-PL" sz="2800" dirty="0"/>
              <a:t>Zespół </a:t>
            </a:r>
            <a:r>
              <a:rPr lang="pl-PL" sz="2800" b="1" dirty="0">
                <a:highlight>
                  <a:srgbClr val="FFFF00"/>
                </a:highlight>
              </a:rPr>
              <a:t>opracowuje program </a:t>
            </a:r>
            <a:r>
              <a:rPr lang="pl-PL" sz="2800" dirty="0"/>
              <a:t>po dokonaniu wielospecjalistycznej oceny poziomu funkcjonowania ucznia, </a:t>
            </a:r>
            <a:r>
              <a:rPr lang="pl-PL" sz="28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uwzględniając</a:t>
            </a:r>
            <a:r>
              <a:rPr lang="pl-PL" sz="2800" b="1" dirty="0">
                <a:highlight>
                  <a:srgbClr val="FFFF00"/>
                </a:highlight>
              </a:rPr>
              <a:t> diagnozę i wnioski </a:t>
            </a:r>
            <a:r>
              <a:rPr lang="pl-PL" sz="2800" dirty="0"/>
              <a:t>sformułowane na jej podstawie oraz zalecenia zawarte w orzeczeniu o potrzebie kształcenia specjalnego, we współpracy, w zależności od potrzeb, z poradnią psychologiczno-pedagogiczną, w tym poradnią specjalistyczną. </a:t>
            </a:r>
          </a:p>
          <a:p>
            <a:pPr marL="0" indent="0">
              <a:buFontTx/>
              <a:buNone/>
              <a:defRPr/>
            </a:pPr>
            <a:endParaRPr lang="pl-PL" sz="2400" dirty="0"/>
          </a:p>
        </p:txBody>
      </p:sp>
      <p:sp>
        <p:nvSpPr>
          <p:cNvPr id="108548" name="Symbol zastępczy numeru slajdu 3">
            <a:extLst>
              <a:ext uri="{FF2B5EF4-FFF2-40B4-BE49-F238E27FC236}">
                <a16:creationId xmlns:a16="http://schemas.microsoft.com/office/drawing/2014/main" xmlns="" id="{00B8EEA3-ACC3-4ED0-923E-1A550896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7EF424-5A2D-4108-BD5F-14942CEA2A6C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109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EEFCD6-B087-4856-9050-6DE20CD92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72816"/>
            <a:ext cx="8820472" cy="4392488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§ 11 ust. 1. Szkoła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prowadzi dzienniki innych zajęć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niż zajęcia wpisywane do dziennika lekcyjnego, jeżeli jest to uzasadnione koniecznością dokumentowania przebiegu nauczania, działalności wychowawczej i opiekuńczej, </a:t>
            </a:r>
            <a:r>
              <a:rPr lang="pl-PL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w szczególności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zajęć z zakresu</a:t>
            </a:r>
            <a:b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pomocy psychologiczno-pedagogicznej oraz zajęć rozwijających zainteresowania i uzdolnienia uczniów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(dot. także zajęć rewalidacyjnych).</a:t>
            </a:r>
          </a:p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2. Do dziennika innych zajęć wpisuje się imiona i nazwiska uczniów, daty i </a:t>
            </a:r>
            <a:r>
              <a:rPr lang="pl-PL" sz="24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tematy przeprowadzonych zajęć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liczbę godzin tych zajęć oraz odnotowuje się obecność uczniów. Przeprowadzenie zajęć nauczyciel potwierdza podpisem. </a:t>
            </a:r>
          </a:p>
        </p:txBody>
      </p:sp>
      <p:sp>
        <p:nvSpPr>
          <p:cNvPr id="79876" name="Symbol zastępczy numeru slajdu 3">
            <a:extLst>
              <a:ext uri="{FF2B5EF4-FFF2-40B4-BE49-F238E27FC236}">
                <a16:creationId xmlns:a16="http://schemas.microsoft.com/office/drawing/2014/main" xmlns="" id="{B9209881-C73E-411F-9F3C-32BBD639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BCA76A-5ED9-4EFE-A9D3-2B1077B71B7A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l-PL" altLang="pl-PL" sz="140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8C66F2A1-AD84-40B2-A45C-8676DEAA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68896"/>
          </a:xfrm>
          <a:extLst/>
        </p:spPr>
        <p:txBody>
          <a:bodyPr/>
          <a:lstStyle/>
          <a:p>
            <a:pPr>
              <a:defRPr/>
            </a:pPr>
            <a:r>
              <a:rPr lang="pl-PL" sz="1600" b="1" dirty="0" smtClean="0"/>
              <a:t>Rozporządzenie Ministra Edukacji Narodowej z dnia 25 sierpnia 2017 r. w </a:t>
            </a:r>
            <a:r>
              <a:rPr lang="pl-PL" sz="1600" b="1" dirty="0"/>
              <a:t>sprawie </a:t>
            </a:r>
            <a:r>
              <a:rPr lang="pl-PL" sz="1600" b="1" dirty="0" smtClean="0"/>
              <a:t>sposobu prowadzenia </a:t>
            </a:r>
            <a:r>
              <a:rPr lang="pl-PL" sz="1600" b="1" dirty="0"/>
              <a:t>przez </a:t>
            </a:r>
            <a:r>
              <a:rPr lang="pl-PL" sz="1600" b="1" dirty="0" smtClean="0"/>
              <a:t>publiczne przedszkola, szkoły i placówki </a:t>
            </a:r>
            <a:r>
              <a:rPr lang="pl-PL" sz="1600" b="1" dirty="0" smtClean="0">
                <a:highlight>
                  <a:srgbClr val="FFFF00"/>
                </a:highlight>
              </a:rPr>
              <a:t>dokumentacji </a:t>
            </a:r>
            <a:r>
              <a:rPr lang="pl-PL" sz="1600" b="1" dirty="0">
                <a:highlight>
                  <a:srgbClr val="FFFF00"/>
                </a:highlight>
              </a:rPr>
              <a:t>przebiegu </a:t>
            </a:r>
            <a:r>
              <a:rPr lang="pl-PL" sz="1600" b="1" dirty="0" smtClean="0">
                <a:highlight>
                  <a:srgbClr val="FFFF00"/>
                </a:highlight>
              </a:rPr>
              <a:t>nauczania, działalności wychowawczej i opiekuńczej oraz rodzajów tej dokumentacji</a:t>
            </a:r>
            <a:br>
              <a:rPr lang="pl-PL" sz="1600" b="1" dirty="0" smtClean="0">
                <a:highlight>
                  <a:srgbClr val="FFFF00"/>
                </a:highlight>
              </a:rPr>
            </a:br>
            <a:r>
              <a:rPr lang="pl-PL" sz="1600" b="1" dirty="0" smtClean="0">
                <a:highlight>
                  <a:srgbClr val="FFFF00"/>
                </a:highlight>
              </a:rPr>
              <a:t>(Dz. U. z 2017 r. poz. 1646)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ytuł 1">
            <a:extLst>
              <a:ext uri="{FF2B5EF4-FFF2-40B4-BE49-F238E27FC236}">
                <a16:creationId xmlns:a16="http://schemas.microsoft.com/office/drawing/2014/main" xmlns="" id="{EC664700-5617-4979-A6DD-979FEBCE7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6525"/>
            <a:ext cx="8229600" cy="1779588"/>
          </a:xfrm>
        </p:spPr>
        <p:txBody>
          <a:bodyPr/>
          <a:lstStyle/>
          <a:p>
            <a:r>
              <a:rPr lang="pl-PL" altLang="pl-PL" sz="1800"/>
              <a:t>Rozporządzenie Ministra Edukacji Narodowej z dnia 9 sierpnia 2017 r. </a:t>
            </a:r>
            <a:br>
              <a:rPr lang="pl-PL" altLang="pl-PL" sz="1800"/>
            </a:br>
            <a:r>
              <a:rPr lang="pl-PL" altLang="pl-PL" sz="1800"/>
              <a:t>w sprawie warunków </a:t>
            </a:r>
            <a:r>
              <a:rPr lang="pl-PL" altLang="pl-PL" sz="1800" b="1"/>
              <a:t>organizowania kształcenia</a:t>
            </a:r>
            <a:r>
              <a:rPr lang="pl-PL" altLang="pl-PL" sz="1800"/>
              <a:t>, wychowania i opieki dla dzieci i młodzieży niepełnosprawnych, niedostosowanych społecznie i zagrożonych niedostosowaniem społecznym</a:t>
            </a:r>
            <a:br>
              <a:rPr lang="pl-PL" altLang="pl-PL" sz="1800"/>
            </a:br>
            <a:r>
              <a:rPr lang="pl-PL" altLang="pl-PL" sz="1800"/>
              <a:t>(Dz. U. poz. 1578)</a:t>
            </a:r>
            <a:endParaRPr lang="pl-PL" altLang="pl-PL" sz="1800" b="1">
              <a:solidFill>
                <a:srgbClr val="0070C0"/>
              </a:solidFill>
            </a:endParaRPr>
          </a:p>
        </p:txBody>
      </p:sp>
      <p:sp>
        <p:nvSpPr>
          <p:cNvPr id="21507" name="Symbol zastępczy zawartości 2">
            <a:extLst>
              <a:ext uri="{FF2B5EF4-FFF2-40B4-BE49-F238E27FC236}">
                <a16:creationId xmlns:a16="http://schemas.microsoft.com/office/drawing/2014/main" xmlns="" id="{964DB907-BA62-4B47-8D03-EAE6E8C5C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7" y="1957387"/>
            <a:ext cx="8785225" cy="4525963"/>
          </a:xfrm>
          <a:extLst/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b="1" dirty="0"/>
              <a:t>§ 6 ust.  4.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altLang="pl-PL" dirty="0"/>
              <a:t>	Zespół </a:t>
            </a:r>
            <a:r>
              <a:rPr lang="pl-PL" altLang="pl-PL" b="1" dirty="0">
                <a:highlight>
                  <a:srgbClr val="FFFF00"/>
                </a:highlight>
              </a:rPr>
              <a:t>opracowuje program</a:t>
            </a:r>
            <a:r>
              <a:rPr lang="pl-PL" altLang="pl-PL" dirty="0">
                <a:highlight>
                  <a:srgbClr val="FFFF00"/>
                </a:highlight>
              </a:rPr>
              <a:t> </a:t>
            </a:r>
            <a:r>
              <a:rPr lang="pl-PL" altLang="pl-PL" dirty="0"/>
              <a:t>po dokonaniu wielospecjalistycznej oceny poziomu funkcjonowania dziecka lub ucznia oraz </a:t>
            </a:r>
            <a:r>
              <a:rPr lang="pl-PL" altLang="pl-PL" b="1" dirty="0"/>
              <a:t>uwzględniając zalecenia zawarte w orzeczeniu o potrzebie kształcenia specjalnego</a:t>
            </a:r>
            <a:r>
              <a:rPr lang="pl-PL" altLang="pl-PL" dirty="0"/>
              <a:t>, </a:t>
            </a:r>
            <a:r>
              <a:rPr lang="pl-PL" altLang="pl-PL" b="1" dirty="0"/>
              <a:t>we współpracy</a:t>
            </a:r>
            <a:r>
              <a:rPr lang="pl-PL" altLang="pl-PL" dirty="0"/>
              <a:t>, w zależności od potrzeb, </a:t>
            </a:r>
            <a:r>
              <a:rPr lang="pl-PL" altLang="pl-PL" b="1" dirty="0"/>
              <a:t>z poradnią psychologiczno­-pedagogiczną</a:t>
            </a:r>
            <a:r>
              <a:rPr lang="pl-PL" altLang="pl-PL" dirty="0"/>
              <a:t>, w tym poradnią specjalistyczną.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dirty="0"/>
              <a:t>						</a:t>
            </a:r>
            <a:endParaRPr lang="pl-PL" altLang="pl-PL" b="1" dirty="0"/>
          </a:p>
        </p:txBody>
      </p:sp>
      <p:sp>
        <p:nvSpPr>
          <p:cNvPr id="110596" name="Symbol zastępczy numeru slajdu 1">
            <a:extLst>
              <a:ext uri="{FF2B5EF4-FFF2-40B4-BE49-F238E27FC236}">
                <a16:creationId xmlns:a16="http://schemas.microsoft.com/office/drawing/2014/main" xmlns="" id="{2706FF27-42DE-41CE-B6EF-07134D9B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530907-E0B8-4AB9-9C7C-EF823BBA1F9D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110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3ECE3C-4904-4093-8F14-7C435FDE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09" y="188640"/>
            <a:ext cx="8964488" cy="980728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–</a:t>
            </a:r>
            <a:br>
              <a:rPr lang="pl-PL" sz="2800" dirty="0"/>
            </a:br>
            <a:r>
              <a:rPr lang="pl-PL" sz="2800" dirty="0"/>
              <a:t> </a:t>
            </a:r>
            <a:r>
              <a:rPr lang="pl-PL" sz="2800" b="1" dirty="0">
                <a:highlight>
                  <a:srgbClr val="00FF00"/>
                </a:highlight>
              </a:rPr>
              <a:t>indywidualny program edukacyjno-terapeutyczny określa: </a:t>
            </a:r>
            <a:endParaRPr lang="pl-PL" sz="2800" dirty="0">
              <a:highlight>
                <a:srgbClr val="00FF0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136FBB6-356F-41D7-934B-DA144223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506528"/>
            <a:ext cx="8507288" cy="2426528"/>
          </a:xfrm>
          <a:extLst/>
        </p:spPr>
        <p:txBody>
          <a:bodyPr/>
          <a:lstStyle/>
          <a:p>
            <a:pPr>
              <a:buFontTx/>
              <a:buAutoNum type="arabicParenR"/>
              <a:defRPr/>
            </a:pPr>
            <a:r>
              <a:rPr lang="pl-PL" sz="2400" b="1" dirty="0">
                <a:solidFill>
                  <a:srgbClr val="FF0000"/>
                </a:solidFill>
              </a:rPr>
              <a:t>zakres i sposób </a:t>
            </a:r>
            <a:r>
              <a:rPr lang="pl-PL" sz="2400" b="1" dirty="0"/>
              <a:t>dostosowania odpowiednio programu wychowania przedszkolnego oraz </a:t>
            </a:r>
            <a:r>
              <a:rPr lang="pl-PL" sz="2400" b="1" dirty="0">
                <a:highlight>
                  <a:srgbClr val="FFFF00"/>
                </a:highlight>
              </a:rPr>
              <a:t>wymagań edukacyjnych </a:t>
            </a:r>
            <a:r>
              <a:rPr lang="pl-PL" sz="2400" b="1" dirty="0"/>
              <a:t> </a:t>
            </a:r>
            <a:r>
              <a:rPr lang="pl-PL" sz="2400" dirty="0"/>
              <a:t>do indywidualnych potrzeb rozwojowych i edukacyjnych oraz możliwości psychofizycznych ucznia, w szczególności przez zastosowanie odpowiednich metod i form pracy z uczniem;</a:t>
            </a:r>
          </a:p>
        </p:txBody>
      </p:sp>
      <p:sp>
        <p:nvSpPr>
          <p:cNvPr id="111620" name="Symbol zastępczy numeru slajdu 3">
            <a:extLst>
              <a:ext uri="{FF2B5EF4-FFF2-40B4-BE49-F238E27FC236}">
                <a16:creationId xmlns:a16="http://schemas.microsoft.com/office/drawing/2014/main" xmlns="" id="{4A12B17D-8C7E-4458-8AF6-268AEA58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F10A6-CA48-42C0-99AE-9419D99626BF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111</a:t>
            </a:fld>
            <a:endParaRPr lang="pl-PL" altLang="pl-PL" sz="14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354F4C4-1271-4D95-B84A-25E2F8474803}"/>
              </a:ext>
            </a:extLst>
          </p:cNvPr>
          <p:cNvSpPr txBox="1"/>
          <p:nvPr/>
        </p:nvSpPr>
        <p:spPr>
          <a:xfrm>
            <a:off x="2918103" y="520986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OCENIANIE</a:t>
            </a: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xmlns="" id="{EC5FD6EF-7825-44F7-97F3-645E6FD0870D}"/>
              </a:ext>
            </a:extLst>
          </p:cNvPr>
          <p:cNvSpPr/>
          <p:nvPr/>
        </p:nvSpPr>
        <p:spPr>
          <a:xfrm rot="10800000">
            <a:off x="4220793" y="3744278"/>
            <a:ext cx="432048" cy="1344862"/>
          </a:xfrm>
          <a:prstGeom prst="down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3ECE3C-4904-4093-8F14-7C435FDE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09" y="188640"/>
            <a:ext cx="8964488" cy="980728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–</a:t>
            </a:r>
            <a:br>
              <a:rPr lang="pl-PL" sz="2800" dirty="0"/>
            </a:br>
            <a:r>
              <a:rPr lang="pl-PL" sz="2800" dirty="0"/>
              <a:t> </a:t>
            </a:r>
            <a:r>
              <a:rPr lang="pl-PL" sz="2800" b="1" dirty="0">
                <a:highlight>
                  <a:srgbClr val="00FF00"/>
                </a:highlight>
              </a:rPr>
              <a:t>indywidualny program edukacyjno-terapeutyczny określa: </a:t>
            </a:r>
            <a:endParaRPr lang="pl-PL" sz="2800" dirty="0">
              <a:highlight>
                <a:srgbClr val="00FF0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136FBB6-356F-41D7-934B-DA144223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772816"/>
            <a:ext cx="8507288" cy="3888432"/>
          </a:xfrm>
          <a:extLst/>
        </p:spPr>
        <p:txBody>
          <a:bodyPr/>
          <a:lstStyle/>
          <a:p>
            <a:pPr marL="457200" indent="-457200">
              <a:buFont typeface="+mj-lt"/>
              <a:buAutoNum type="arabicParenR" startAt="2"/>
              <a:defRPr/>
            </a:pPr>
            <a:r>
              <a:rPr lang="pl-PL" sz="2000" b="1" dirty="0"/>
              <a:t>zintegrowane działania nauczycieli i specjalistów prowadzących zajęcia z uczniem,</a:t>
            </a:r>
            <a:r>
              <a:rPr lang="pl-PL" sz="2000" dirty="0"/>
              <a:t> a w przypadku ośrodków – także wychowawców grup wychowawczych prowadzących zajęcia z wychowankiem w tym ośrodku, </a:t>
            </a:r>
            <a:r>
              <a:rPr lang="pl-PL" sz="2000" b="1" dirty="0">
                <a:highlight>
                  <a:srgbClr val="FFFF00"/>
                </a:highlight>
              </a:rPr>
              <a:t>ukierunkowane na poprawę funkcjonowania ucznia oraz wzmacnianie jego uczestnictwa w życiu przedszkolnym lub szkolnym</a:t>
            </a:r>
            <a:r>
              <a:rPr lang="pl-PL" sz="2000" dirty="0"/>
              <a:t>, w tym w przypadku:  a) ucznia niepełnosprawnego – działania o charakterze rewalidacyjnym, b) ucznia niedostosowanego społecznie – działania o charakterze resocjalizacyjnym,  c) ucznia zagrożonego niedostosowaniem społecznym – działania o charakterze  socjoterapeutycznym;</a:t>
            </a:r>
          </a:p>
        </p:txBody>
      </p:sp>
      <p:sp>
        <p:nvSpPr>
          <p:cNvPr id="111620" name="Symbol zastępczy numeru slajdu 3">
            <a:extLst>
              <a:ext uri="{FF2B5EF4-FFF2-40B4-BE49-F238E27FC236}">
                <a16:creationId xmlns:a16="http://schemas.microsoft.com/office/drawing/2014/main" xmlns="" id="{4A12B17D-8C7E-4458-8AF6-268AEA58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F10A6-CA48-42C0-99AE-9419D99626BF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112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30480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32338AE-CD5C-47F4-A5DD-4EA154FE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980728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– </a:t>
            </a:r>
            <a:br>
              <a:rPr lang="pl-PL" sz="2800" dirty="0"/>
            </a:br>
            <a:r>
              <a:rPr lang="pl-PL" sz="2800" b="1" dirty="0">
                <a:highlight>
                  <a:srgbClr val="00FF00"/>
                </a:highlight>
              </a:rPr>
              <a:t>indywidualny program edukacyjno-terapeutyczny określa: </a:t>
            </a:r>
            <a:endParaRPr lang="pl-PL" sz="2800" dirty="0">
              <a:highlight>
                <a:srgbClr val="00FF0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244A98E-454E-4621-9502-89AE867FF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605331"/>
            <a:ext cx="8507288" cy="4320480"/>
          </a:xfrm>
          <a:extLst/>
        </p:spPr>
        <p:txBody>
          <a:bodyPr/>
          <a:lstStyle/>
          <a:p>
            <a:pPr marL="457200" indent="-457200">
              <a:buFont typeface="+mj-lt"/>
              <a:buAutoNum type="arabicParenR" startAt="3"/>
              <a:defRPr/>
            </a:pPr>
            <a:r>
              <a:rPr lang="pl-PL" sz="2000" b="1" dirty="0"/>
              <a:t>formy i okres udzielania uczniowi pomocy psychologiczno-pedagogicznej </a:t>
            </a:r>
            <a:r>
              <a:rPr lang="pl-PL" sz="2000" dirty="0"/>
              <a:t>oraz wymiar godzin, w którym poszczególne formy pomocy będą realizowane; </a:t>
            </a:r>
          </a:p>
          <a:p>
            <a:pPr marL="457200" indent="-457200">
              <a:buFont typeface="+mj-lt"/>
              <a:buAutoNum type="arabicParenR" startAt="4"/>
              <a:defRPr/>
            </a:pPr>
            <a:endParaRPr lang="pl-PL" sz="2000" b="1" dirty="0"/>
          </a:p>
          <a:p>
            <a:pPr marL="457200" indent="-457200">
              <a:buFont typeface="+mj-lt"/>
              <a:buAutoNum type="arabicParenR" startAt="4"/>
              <a:defRPr/>
            </a:pPr>
            <a:endParaRPr lang="pl-PL" sz="2000" b="1" dirty="0"/>
          </a:p>
          <a:p>
            <a:pPr marL="457200" indent="-457200">
              <a:buFont typeface="+mj-lt"/>
              <a:buAutoNum type="arabicParenR" startAt="4"/>
              <a:defRPr/>
            </a:pPr>
            <a:r>
              <a:rPr lang="pl-PL" sz="2000" b="1" dirty="0"/>
              <a:t>działania </a:t>
            </a:r>
            <a:r>
              <a:rPr lang="pl-PL" sz="2000" b="1" dirty="0">
                <a:highlight>
                  <a:srgbClr val="FFFF00"/>
                </a:highlight>
              </a:rPr>
              <a:t>wspierające rodziców </a:t>
            </a:r>
            <a:r>
              <a:rPr lang="pl-PL" sz="2000" dirty="0"/>
              <a:t>ucznia oraz – w zależności od potrzeb – </a:t>
            </a:r>
            <a:r>
              <a:rPr lang="pl-PL" sz="2000" dirty="0">
                <a:highlight>
                  <a:srgbClr val="FFFF00"/>
                </a:highlight>
              </a:rPr>
              <a:t>zakres współdziałania </a:t>
            </a:r>
            <a:r>
              <a:rPr lang="pl-PL" sz="2000" dirty="0"/>
              <a:t>z poradniami psychologiczno-pedagogicznymi, w tym poradniami specjalistycznymi, placówkami doskonalenia nauczycieli, organizacjami pozarządowymi, innymi instytucjami oraz podmiotami działającymi na rzecz rodziny, dzieci i młodzieży,  specjalnymi ośrodkami szkolno-wychowawczymi, młodzieżowymi ośrodkami wychowawczymi i młodzieżowymi ośrodkami socjoterapii;</a:t>
            </a:r>
          </a:p>
          <a:p>
            <a:pPr>
              <a:buFontTx/>
              <a:buAutoNum type="arabicParenR"/>
              <a:defRPr/>
            </a:pPr>
            <a:endParaRPr lang="pl-PL" sz="2000" dirty="0"/>
          </a:p>
        </p:txBody>
      </p:sp>
      <p:sp>
        <p:nvSpPr>
          <p:cNvPr id="112644" name="Symbol zastępczy numeru slajdu 3">
            <a:extLst>
              <a:ext uri="{FF2B5EF4-FFF2-40B4-BE49-F238E27FC236}">
                <a16:creationId xmlns:a16="http://schemas.microsoft.com/office/drawing/2014/main" xmlns="" id="{FF386CA6-290B-46FC-AFF1-77480E3F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ACFC36-DC38-4B39-BBB4-921BDE10D8E1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113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25E2F0-1C99-4DF7-B661-968A7651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84784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–</a:t>
            </a:r>
            <a:br>
              <a:rPr lang="pl-PL" sz="2800" dirty="0"/>
            </a:br>
            <a:r>
              <a:rPr lang="pl-PL" sz="2800" dirty="0"/>
              <a:t> </a:t>
            </a:r>
            <a:r>
              <a:rPr lang="pl-PL" sz="2800" b="1" dirty="0">
                <a:highlight>
                  <a:srgbClr val="00FF00"/>
                </a:highlight>
              </a:rPr>
              <a:t>indywidualny program edukacyjno-terapeutyczny określa: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CDA4BD6-341A-4512-80E7-E958E206F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64" y="1700808"/>
            <a:ext cx="8591872" cy="3456384"/>
          </a:xfrm>
          <a:extLst/>
        </p:spPr>
        <p:txBody>
          <a:bodyPr/>
          <a:lstStyle/>
          <a:p>
            <a:pPr marL="457200" indent="-457200">
              <a:buFont typeface="+mj-lt"/>
              <a:buAutoNum type="arabicParenR" startAt="5"/>
              <a:defRPr/>
            </a:pPr>
            <a:r>
              <a:rPr lang="pl-PL" sz="2000" b="1" dirty="0"/>
              <a:t>zajęcia rewalidacyjne, resocjalizacyjne i socjoterapeutyczne oraz inne zajęcia odpowiednie ze względu na indywidualne potrzeby rozwojowe i edukacyjne oraz możliwości psychofizyczne ucznia, </a:t>
            </a:r>
          </a:p>
          <a:p>
            <a:pPr marL="457200" indent="-457200">
              <a:buFont typeface="+mj-lt"/>
              <a:buAutoNum type="arabicParenR" startAt="6"/>
              <a:defRPr/>
            </a:pPr>
            <a:endParaRPr lang="pl-PL" sz="2000" b="1" dirty="0"/>
          </a:p>
          <a:p>
            <a:pPr marL="457200" indent="-457200">
              <a:buFont typeface="+mj-lt"/>
              <a:buAutoNum type="arabicParenR" startAt="6"/>
              <a:defRPr/>
            </a:pPr>
            <a:endParaRPr lang="pl-PL" sz="2000" b="1" dirty="0"/>
          </a:p>
          <a:p>
            <a:pPr marL="457200" indent="-457200">
              <a:buFont typeface="+mj-lt"/>
              <a:buAutoNum type="arabicParenR" startAt="6"/>
              <a:defRPr/>
            </a:pPr>
            <a:r>
              <a:rPr lang="pl-PL" sz="2000" b="1" dirty="0"/>
              <a:t>zakres współpracy nauczycieli i specjalistów,  wychowawców grup wychowawczych,  z rodzicami ucznia </a:t>
            </a:r>
            <a:r>
              <a:rPr lang="pl-PL" sz="2000" u="sng" dirty="0">
                <a:highlight>
                  <a:srgbClr val="FFFF00"/>
                </a:highlight>
              </a:rPr>
              <a:t>w realizacji zadań </a:t>
            </a:r>
            <a:r>
              <a:rPr lang="pl-PL" sz="2000" dirty="0"/>
              <a:t>związanych z organizacja kształcenia specjalnego; w przypadku uczniów niepełnosprawnych – w zależności od potrzeb – rodzaj i sposób dostosowania warunków organizacji kształcenia do rodzaju niepełnosprawności ucznia, w tym w zakresie wykorzystywania technologii wspomagających to kształcenie;</a:t>
            </a:r>
          </a:p>
        </p:txBody>
      </p:sp>
      <p:sp>
        <p:nvSpPr>
          <p:cNvPr id="113668" name="Symbol zastępczy numeru slajdu 3">
            <a:extLst>
              <a:ext uri="{FF2B5EF4-FFF2-40B4-BE49-F238E27FC236}">
                <a16:creationId xmlns:a16="http://schemas.microsoft.com/office/drawing/2014/main" xmlns="" id="{E0C8FD89-6C78-447E-9A81-E802669A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36B7BA-13C1-48C2-916C-8F8EE92A919E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114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ytuł 1">
            <a:extLst>
              <a:ext uri="{FF2B5EF4-FFF2-40B4-BE49-F238E27FC236}">
                <a16:creationId xmlns:a16="http://schemas.microsoft.com/office/drawing/2014/main" xmlns="" id="{5D7D94AD-6F09-4D4E-8D91-B86ED8261F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893" y="889532"/>
            <a:ext cx="9066213" cy="5111750"/>
          </a:xfrm>
        </p:spPr>
        <p:txBody>
          <a:bodyPr/>
          <a:lstStyle/>
          <a:p>
            <a:pPr marL="257175" indent="-257175" algn="l" eaLnBrk="1" hangingPunct="1"/>
            <a:r>
              <a:rPr lang="pl-PL" altLang="pl-PL" sz="1800" dirty="0"/>
              <a:t>	</a:t>
            </a:r>
            <a:r>
              <a:rPr lang="pl-PL" altLang="pl-PL" sz="2000" dirty="0">
                <a:solidFill>
                  <a:srgbClr val="FF0000"/>
                </a:solidFill>
              </a:rPr>
              <a:t>1.</a:t>
            </a:r>
            <a:r>
              <a:rPr lang="pl-PL" altLang="pl-PL" sz="2000" dirty="0"/>
              <a:t> realizację zaleceń zawartych w orzeczeniu o potrzebie kształcenia specjalnego;</a:t>
            </a:r>
            <a:br>
              <a:rPr lang="pl-PL" altLang="pl-PL" sz="2000" dirty="0"/>
            </a:br>
            <a:r>
              <a:rPr lang="pl-PL" altLang="pl-PL" sz="2000" dirty="0">
                <a:solidFill>
                  <a:srgbClr val="FF0000"/>
                </a:solidFill>
              </a:rPr>
              <a:t>2.</a:t>
            </a:r>
            <a:r>
              <a:rPr lang="pl-PL" altLang="pl-PL" sz="2000" dirty="0"/>
              <a:t> odpowiednie, ze względu na indywidualne potrzeby rozwojowe i edukacyjne oraz możliwości psychofizyczne uczniów, warunki 	do nauki, sprzęt specjalistyczny i środki dydaktyczne;</a:t>
            </a:r>
            <a:br>
              <a:rPr lang="pl-PL" altLang="pl-PL" sz="2000" dirty="0"/>
            </a:br>
            <a:r>
              <a:rPr lang="pl-PL" altLang="pl-PL" sz="2000" dirty="0">
                <a:solidFill>
                  <a:srgbClr val="FF0000"/>
                </a:solidFill>
              </a:rPr>
              <a:t>3. </a:t>
            </a:r>
            <a:r>
              <a:rPr lang="pl-PL" altLang="pl-PL" sz="2000" b="1" u="sng" dirty="0"/>
              <a:t>zajęcia specjalistyczne</a:t>
            </a:r>
            <a:r>
              <a:rPr lang="pl-PL" altLang="pl-PL" sz="2000" dirty="0"/>
              <a:t>, o których mowa w przepisach w sprawie zasad udzielania i organizacji pomocy psychologiczno-pedagogicznej w publicznych przedszkolach, szkołach i placówkach;</a:t>
            </a:r>
            <a:br>
              <a:rPr lang="pl-PL" altLang="pl-PL" sz="2000" dirty="0"/>
            </a:br>
            <a:r>
              <a:rPr lang="pl-PL" altLang="pl-PL" sz="2000" dirty="0">
                <a:solidFill>
                  <a:srgbClr val="FF0000"/>
                </a:solidFill>
              </a:rPr>
              <a:t>4.</a:t>
            </a:r>
            <a:r>
              <a:rPr lang="pl-PL" altLang="pl-PL" sz="2000" dirty="0"/>
              <a:t> inne zajęcia odpowiednie ze względu na indywidualne potrzeby rozwojowe i edukacyjne oraz możliwości psychofizyczne uczniów, w szczególności zajęcia </a:t>
            </a:r>
            <a:r>
              <a:rPr lang="pl-PL" altLang="pl-PL" sz="2000" b="1" u="sng" dirty="0"/>
              <a:t>rewalidacyjne</a:t>
            </a:r>
            <a:r>
              <a:rPr lang="pl-PL" altLang="pl-PL" sz="2000" dirty="0"/>
              <a:t> i resocjalizacyjne;</a:t>
            </a:r>
            <a:br>
              <a:rPr lang="pl-PL" altLang="pl-PL" sz="2000" dirty="0"/>
            </a:br>
            <a:r>
              <a:rPr lang="pl-PL" altLang="pl-PL" sz="2000" dirty="0">
                <a:solidFill>
                  <a:srgbClr val="C00000"/>
                </a:solidFill>
              </a:rPr>
              <a:t>5. </a:t>
            </a:r>
            <a:r>
              <a:rPr lang="pl-PL" altLang="pl-PL" sz="2000" b="1" u="sng" dirty="0">
                <a:solidFill>
                  <a:srgbClr val="C00000"/>
                </a:solidFill>
              </a:rPr>
              <a:t>integrację uczniów ze środowiskiem rówieśniczym;</a:t>
            </a:r>
            <a:r>
              <a:rPr lang="pl-PL" altLang="pl-PL" sz="2000" dirty="0"/>
              <a:t/>
            </a:r>
            <a:br>
              <a:rPr lang="pl-PL" altLang="pl-PL" sz="2000" dirty="0"/>
            </a:br>
            <a:r>
              <a:rPr lang="pl-PL" altLang="pl-PL" sz="2000" b="1" dirty="0">
                <a:solidFill>
                  <a:srgbClr val="FF0000"/>
                </a:solidFill>
              </a:rPr>
              <a:t>6.</a:t>
            </a:r>
            <a:r>
              <a:rPr lang="pl-PL" altLang="pl-PL" sz="2000" b="1" dirty="0"/>
              <a:t> </a:t>
            </a:r>
            <a:r>
              <a:rPr lang="pl-PL" altLang="pl-PL" sz="2000" b="1" dirty="0">
                <a:highlight>
                  <a:srgbClr val="FFFF00"/>
                </a:highlight>
              </a:rPr>
              <a:t>przygotowanie uczniów do samodzielności w życiu dorosłym.</a:t>
            </a:r>
          </a:p>
        </p:txBody>
      </p:sp>
      <p:pic>
        <p:nvPicPr>
          <p:cNvPr id="116739" name="Obraz 3" descr="krowa2_mala.gif">
            <a:extLst>
              <a:ext uri="{FF2B5EF4-FFF2-40B4-BE49-F238E27FC236}">
                <a16:creationId xmlns:a16="http://schemas.microsoft.com/office/drawing/2014/main" xmlns="" id="{89D5A468-6B61-47E8-B954-8372E1E3E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175"/>
            <a:ext cx="893763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pole tekstowe 4">
            <a:extLst>
              <a:ext uri="{FF2B5EF4-FFF2-40B4-BE49-F238E27FC236}">
                <a16:creationId xmlns:a16="http://schemas.microsoft.com/office/drawing/2014/main" xmlns="" id="{E08FE81B-0962-442B-A163-6958DA5D5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7677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>
                <a:latin typeface="Calibri" panose="020F0502020204030204" pitchFamily="34" charset="0"/>
              </a:rPr>
              <a:t>Zadania – szkoły zapewniają:</a:t>
            </a:r>
          </a:p>
        </p:txBody>
      </p:sp>
      <p:sp>
        <p:nvSpPr>
          <p:cNvPr id="116741" name="Symbol zastępczy numeru slajdu 1">
            <a:extLst>
              <a:ext uri="{FF2B5EF4-FFF2-40B4-BE49-F238E27FC236}">
                <a16:creationId xmlns:a16="http://schemas.microsoft.com/office/drawing/2014/main" xmlns="" id="{2E338222-0097-4083-B5DC-9AC18E65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6D38D8-9807-4154-B0F3-10143F5F275E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115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0C6994B-09F7-4E9E-81CF-0C308CE1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96752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- </a:t>
            </a:r>
            <a:r>
              <a:rPr lang="pl-PL" sz="2800" b="1" dirty="0">
                <a:highlight>
                  <a:srgbClr val="00FF00"/>
                </a:highlight>
              </a:rPr>
              <a:t>indywidualny program edukacyjno-terapeutyczny określa: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0AF6A39-D1D9-450C-A5CE-94ECA5B5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52528"/>
          </a:xfrm>
          <a:extLst/>
        </p:spPr>
        <p:txBody>
          <a:bodyPr/>
          <a:lstStyle/>
          <a:p>
            <a:pPr marL="457200" indent="-457200">
              <a:buFont typeface="+mj-lt"/>
              <a:buAutoNum type="arabicParenR" startAt="7"/>
              <a:defRPr/>
            </a:pPr>
            <a:r>
              <a:rPr lang="pl-PL" sz="2000" dirty="0"/>
              <a:t>w przypadku uczniów niepełnosprawnych – w zależności od potrzeb – </a:t>
            </a:r>
            <a:r>
              <a:rPr lang="pl-PL" sz="2000" b="1" dirty="0"/>
              <a:t>rodzaj i sposób </a:t>
            </a:r>
            <a:r>
              <a:rPr lang="pl-PL" sz="2000" b="1" dirty="0">
                <a:highlight>
                  <a:srgbClr val="FFFF00"/>
                </a:highlight>
              </a:rPr>
              <a:t>dostosowania warunków organizacji kształcenia </a:t>
            </a:r>
            <a:r>
              <a:rPr lang="pl-PL" sz="2000" dirty="0"/>
              <a:t>do rodzaju niepełnosprawności ucznia, w tym w zakresie wykorzystywania technologii wspomagających to kształcenie;</a:t>
            </a:r>
          </a:p>
          <a:p>
            <a:pPr marL="457200" indent="-457200">
              <a:buFont typeface="+mj-lt"/>
              <a:buAutoNum type="arabicParenR" startAt="7"/>
              <a:defRPr/>
            </a:pPr>
            <a:endParaRPr lang="pl-PL" sz="2000" dirty="0"/>
          </a:p>
          <a:p>
            <a:pPr marL="457200" indent="-457200">
              <a:buFont typeface="+mj-lt"/>
              <a:buAutoNum type="arabicParenR" startAt="7"/>
              <a:defRPr/>
            </a:pPr>
            <a:endParaRPr lang="pl-PL" sz="2000" dirty="0"/>
          </a:p>
          <a:p>
            <a:pPr marL="457200" indent="-457200">
              <a:buFont typeface="+mj-lt"/>
              <a:buAutoNum type="arabicParenR" startAt="7"/>
              <a:defRPr/>
            </a:pPr>
            <a:r>
              <a:rPr lang="pl-PL" sz="2000" dirty="0"/>
              <a:t>w zależności od indywidualnych potrzeb rozwojowych i edukacyjnych oraz możliwości psychofizycznych ucznia wskazanych w orzeczeniu o potrzebie kształcenia specjalnego lub wynikających z wielospecjalistycznych ocen,  </a:t>
            </a:r>
            <a:r>
              <a:rPr lang="pl-PL" sz="2000" b="1" dirty="0"/>
              <a:t>wybrane zajęcia wychowania przedszkolnego lub zajęcia edukacyjne, </a:t>
            </a:r>
            <a:r>
              <a:rPr lang="pl-PL" sz="2000" b="1" dirty="0">
                <a:highlight>
                  <a:srgbClr val="FFFF00"/>
                </a:highlight>
              </a:rPr>
              <a:t>które są realizowane indywidualnie z uczniem lub w grupie liczącej do 5 uczniów. </a:t>
            </a:r>
          </a:p>
          <a:p>
            <a:pPr marL="457200" indent="-457200">
              <a:buFont typeface="+mj-lt"/>
              <a:buAutoNum type="arabicParenR" startAt="7"/>
              <a:defRPr/>
            </a:pPr>
            <a:endParaRPr lang="pl-PL" sz="2000" dirty="0"/>
          </a:p>
        </p:txBody>
      </p:sp>
      <p:sp>
        <p:nvSpPr>
          <p:cNvPr id="118788" name="Symbol zastępczy numeru slajdu 3">
            <a:extLst>
              <a:ext uri="{FF2B5EF4-FFF2-40B4-BE49-F238E27FC236}">
                <a16:creationId xmlns:a16="http://schemas.microsoft.com/office/drawing/2014/main" xmlns="" id="{18AFB8F4-C38E-4BB7-A9DA-A93EE0A8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FB79C5-033A-4637-8A5D-B195E31DC424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116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0C6994B-09F7-4E9E-81CF-0C308CE1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96752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- </a:t>
            </a:r>
            <a:r>
              <a:rPr lang="pl-PL" sz="2800" b="1" dirty="0">
                <a:highlight>
                  <a:srgbClr val="00FF00"/>
                </a:highlight>
              </a:rPr>
              <a:t>indywidualny program edukacyjno-terapeutyczny określa: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0AF6A39-D1D9-450C-A5CE-94ECA5B5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52528"/>
          </a:xfrm>
          <a:extLst/>
        </p:spPr>
        <p:txBody>
          <a:bodyPr/>
          <a:lstStyle/>
          <a:p>
            <a:pPr marL="457200" indent="-457200">
              <a:buFont typeface="+mj-lt"/>
              <a:buAutoNum type="arabicParenR" startAt="7"/>
              <a:defRPr/>
            </a:pPr>
            <a:endParaRPr lang="pl-PL" sz="2000" dirty="0"/>
          </a:p>
          <a:p>
            <a:pPr marL="457200" indent="-457200">
              <a:buFont typeface="+mj-lt"/>
              <a:buAutoNum type="arabicParenR" startAt="7"/>
              <a:defRPr/>
            </a:pPr>
            <a:endParaRPr lang="pl-PL" sz="2000" dirty="0"/>
          </a:p>
          <a:p>
            <a:pPr marL="457200" indent="-457200">
              <a:buFont typeface="+mj-lt"/>
              <a:buAutoNum type="arabicParenR" startAt="8"/>
              <a:defRPr/>
            </a:pPr>
            <a:r>
              <a:rPr lang="pl-PL" sz="2000" dirty="0"/>
              <a:t>w zależności od indywidualnych potrzeb rozwojowych i edukacyjnych oraz możliwości psychofizycznych ucznia wskazanych w orzeczeniu o potrzebie kształcenia specjalnego lub wynikających z wielospecjalistycznych ocen,  </a:t>
            </a:r>
            <a:r>
              <a:rPr lang="pl-PL" sz="2000" b="1" dirty="0"/>
              <a:t>wybrane zajęcia wychowania przedszkolnego lub zajęcia edukacyjne, </a:t>
            </a:r>
            <a:r>
              <a:rPr lang="pl-PL" sz="2000" b="1" dirty="0">
                <a:highlight>
                  <a:srgbClr val="FFFF00"/>
                </a:highlight>
              </a:rPr>
              <a:t>które są realizowane indywidualnie z uczniem lub w grupie liczącej do 5 uczniów. </a:t>
            </a:r>
          </a:p>
          <a:p>
            <a:pPr marL="457200" indent="-457200">
              <a:buFont typeface="+mj-lt"/>
              <a:buAutoNum type="arabicParenR" startAt="8"/>
              <a:defRPr/>
            </a:pPr>
            <a:endParaRPr lang="pl-PL" sz="2000" dirty="0"/>
          </a:p>
        </p:txBody>
      </p:sp>
      <p:sp>
        <p:nvSpPr>
          <p:cNvPr id="118788" name="Symbol zastępczy numeru slajdu 3">
            <a:extLst>
              <a:ext uri="{FF2B5EF4-FFF2-40B4-BE49-F238E27FC236}">
                <a16:creationId xmlns:a16="http://schemas.microsoft.com/office/drawing/2014/main" xmlns="" id="{18AFB8F4-C38E-4BB7-A9DA-A93EE0A8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FB79C5-033A-4637-8A5D-B195E31DC424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117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31867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ymbol zastępczy numeru slajdu 5">
            <a:extLst>
              <a:ext uri="{FF2B5EF4-FFF2-40B4-BE49-F238E27FC236}">
                <a16:creationId xmlns:a16="http://schemas.microsoft.com/office/drawing/2014/main" xmlns="" id="{2CBE25F9-B2C3-41C7-93B5-0FB13302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AAC746-579F-4864-904B-4D2B0B80A851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118</a:t>
            </a:fld>
            <a:endParaRPr lang="pl-PL" altLang="pl-PL" sz="14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xmlns="" id="{4824E9FE-7E88-457C-8A24-C76DE24BD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692150"/>
          </a:xfrm>
        </p:spPr>
        <p:txBody>
          <a:bodyPr/>
          <a:lstStyle/>
          <a:p>
            <a:r>
              <a:rPr lang="pl-PL" altLang="pl-PL" sz="3200" b="1">
                <a:latin typeface="Calibri" panose="020F0502020204030204" pitchFamily="34" charset="0"/>
              </a:rPr>
              <a:t>Ustawa Prawo oświatowe</a:t>
            </a:r>
          </a:p>
        </p:txBody>
      </p:sp>
      <p:sp>
        <p:nvSpPr>
          <p:cNvPr id="109572" name="Rectangle 5">
            <a:extLst>
              <a:ext uri="{FF2B5EF4-FFF2-40B4-BE49-F238E27FC236}">
                <a16:creationId xmlns:a16="http://schemas.microsoft.com/office/drawing/2014/main" xmlns="" id="{D21A9F6E-8000-443C-AF40-22CCD7B6F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7838" y="1916113"/>
            <a:ext cx="8251825" cy="3673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sz="2300" b="1">
                <a:latin typeface="Calibri" panose="020F0502020204030204" pitchFamily="34" charset="0"/>
              </a:rPr>
              <a:t>	</a:t>
            </a:r>
            <a:r>
              <a:rPr lang="pl-PL" altLang="pl-PL" sz="3100" b="1">
                <a:latin typeface="Calibri" panose="020F0502020204030204" pitchFamily="34" charset="0"/>
              </a:rPr>
              <a:t>Art. 68 ust. 1 pkt 10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pl-PL" altLang="pl-PL" sz="3100" b="1">
                <a:latin typeface="Calibri" panose="020F0502020204030204" pitchFamily="34" charset="0"/>
              </a:rPr>
              <a:t>	Dyrektor</a:t>
            </a:r>
            <a:r>
              <a:rPr lang="pl-PL" altLang="pl-PL" sz="3100">
                <a:latin typeface="Calibri" panose="020F0502020204030204" pitchFamily="34" charset="0"/>
              </a:rPr>
              <a:t> szkoły lub placówki w szczególności: </a:t>
            </a:r>
            <a:r>
              <a:rPr lang="pl-PL" altLang="pl-PL" sz="3100" b="1">
                <a:latin typeface="Calibri" panose="020F0502020204030204" pitchFamily="34" charset="0"/>
              </a:rPr>
              <a:t>odpowiada za realizację zaleceń </a:t>
            </a:r>
            <a:r>
              <a:rPr lang="pl-PL" altLang="pl-PL" sz="3100">
                <a:latin typeface="Calibri" panose="020F0502020204030204" pitchFamily="34" charset="0"/>
              </a:rPr>
              <a:t>wynikających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pl-PL" altLang="pl-PL" sz="3100">
                <a:latin typeface="Calibri" panose="020F0502020204030204" pitchFamily="34" charset="0"/>
              </a:rPr>
              <a:t>	z orzeczenia o potrzebie kształcenia specjalnego ucznia;</a:t>
            </a:r>
          </a:p>
        </p:txBody>
      </p:sp>
      <p:pic>
        <p:nvPicPr>
          <p:cNvPr id="109573" name="Obraz 3">
            <a:extLst>
              <a:ext uri="{FF2B5EF4-FFF2-40B4-BE49-F238E27FC236}">
                <a16:creationId xmlns:a16="http://schemas.microsoft.com/office/drawing/2014/main" xmlns="" id="{06304797-0E99-46BE-8AA2-8E1940B60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587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0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ytuł 1">
            <a:extLst>
              <a:ext uri="{FF2B5EF4-FFF2-40B4-BE49-F238E27FC236}">
                <a16:creationId xmlns:a16="http://schemas.microsoft.com/office/drawing/2014/main" xmlns="" id="{1081F4FC-44C0-4483-AB19-53B02A3DD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7272337" cy="850900"/>
          </a:xfrm>
        </p:spPr>
        <p:txBody>
          <a:bodyPr/>
          <a:lstStyle/>
          <a:p>
            <a:r>
              <a:rPr lang="pl-PL" altLang="pl-PL" sz="3600"/>
              <a:t>Finansowanie zadań oświatowych</a:t>
            </a:r>
          </a:p>
        </p:txBody>
      </p:sp>
      <p:sp>
        <p:nvSpPr>
          <p:cNvPr id="41987" name="Symbol zastępczy zawartości 2">
            <a:extLst>
              <a:ext uri="{FF2B5EF4-FFF2-40B4-BE49-F238E27FC236}">
                <a16:creationId xmlns:a16="http://schemas.microsoft.com/office/drawing/2014/main" xmlns="" id="{859A3B19-07CB-4170-8BED-2800044A0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908050"/>
            <a:ext cx="8640763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400" dirty="0">
                <a:solidFill>
                  <a:srgbClr val="C00000"/>
                </a:solidFill>
              </a:rPr>
              <a:t>Zadania szkół w zakresie pomocy psychologiczno-pedagogicznej</a:t>
            </a:r>
            <a:r>
              <a:rPr lang="pl-PL" sz="2400" dirty="0"/>
              <a:t> dofinansowane są w ramach tzw. </a:t>
            </a:r>
            <a:r>
              <a:rPr lang="pl-PL" sz="2400" dirty="0">
                <a:solidFill>
                  <a:srgbClr val="C00000"/>
                </a:solidFill>
              </a:rPr>
              <a:t>standardu A</a:t>
            </a:r>
            <a:r>
              <a:rPr lang="pl-PL" sz="2400" dirty="0"/>
              <a:t> na ucznia, a w przypadku uczniów obejmowanych kształceniem specjalnym również w ramach </a:t>
            </a:r>
            <a:r>
              <a:rPr lang="pl-PL" sz="2400" dirty="0">
                <a:solidFill>
                  <a:srgbClr val="C00000"/>
                </a:solidFill>
              </a:rPr>
              <a:t>dodatkowych wag</a:t>
            </a:r>
            <a:r>
              <a:rPr lang="pl-PL" sz="2400" dirty="0"/>
              <a:t> przekazywanych w podziale subwencji oświatowej. 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Od roku </a:t>
            </a:r>
            <a:r>
              <a:rPr lang="pl-PL" sz="2400" b="1" dirty="0"/>
              <a:t>2017/2018</a:t>
            </a:r>
            <a:r>
              <a:rPr lang="pl-PL" sz="2400" dirty="0"/>
              <a:t> godziny na realizację zajęć z zakresu pomocy psychologiczno-pedagogicznej winny zostać uwzględnione </a:t>
            </a:r>
            <a:r>
              <a:rPr lang="pl-PL" sz="2400" b="1" dirty="0"/>
              <a:t>w arkuszu organizacji szkoły</a:t>
            </a:r>
            <a:r>
              <a:rPr lang="pl-PL" sz="2400" dirty="0"/>
              <a:t>. </a:t>
            </a:r>
            <a:r>
              <a:rPr lang="pl-PL" sz="2000" dirty="0"/>
              <a:t>Przy ustalaniu wymiaru poszczególnych form udzielania uczniowi pomocy psychologiczno-pedagogicznej uwzględnia się wymiar godzin ustalony dla poszczególnych form udzielania uczniom pomocy psychologiczno-pedagogicznej (realizowanych przez nauczycieli np. w ramach pensum lub godzin ponadwymiarowych). 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Nadzór nad gospodarką finansową </a:t>
            </a:r>
            <a:r>
              <a:rPr lang="pl-PL" sz="2400" b="1" dirty="0" err="1"/>
              <a:t>jst</a:t>
            </a:r>
            <a:r>
              <a:rPr lang="pl-PL" sz="2400" dirty="0"/>
              <a:t> sprawują regionalne izby obrachunkowe. </a:t>
            </a:r>
          </a:p>
          <a:p>
            <a:pPr>
              <a:defRPr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203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EEFCD6-B087-4856-9050-6DE20CD92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72816"/>
            <a:ext cx="8820472" cy="4392488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§ 11 ust. </a:t>
            </a:r>
            <a:r>
              <a:rPr lang="pl-PL" sz="2000" b="1" dirty="0" smtClean="0"/>
              <a:t>3. </a:t>
            </a:r>
            <a:r>
              <a:rPr lang="pl-PL" sz="2000" dirty="0" smtClean="0"/>
              <a:t>Do dziennika innych zajęć, </a:t>
            </a:r>
            <a:r>
              <a:rPr lang="pl-PL" sz="2000" b="1" u="sng" dirty="0" smtClean="0">
                <a:solidFill>
                  <a:srgbClr val="C00000"/>
                </a:solidFill>
              </a:rPr>
              <a:t>w przypadku zajęć z zakresu pomocy psychologiczno-pedagogicznej,</a:t>
            </a:r>
            <a:r>
              <a:rPr lang="pl-PL" sz="2000" dirty="0" smtClean="0"/>
              <a:t> wpisuje się w porządku alfabetycznym nazwiska i imiona odpowiednio dzieci, uczniów, słuchaczy lub wychowanków oraz oddział, do którego uczęszczają odpowiednio dzieci, uczniowie, słuchacze lub wychowankowie, adresy poczty elektronicznej rodziców i numery ich telefonów, jeżeli je posiadają, </a:t>
            </a:r>
            <a:r>
              <a:rPr lang="pl-PL" sz="2000" b="1" dirty="0" smtClean="0">
                <a:solidFill>
                  <a:srgbClr val="C00000"/>
                </a:solidFill>
              </a:rPr>
              <a:t>indywidualny program pracy z dzieckiem, uczniem, słuchaczem lub wychowankiem, a w przypadku zajęć grupowych - program pracy grupy, tygodniowy rozkład zajęć, daty i czas trwania oraz tematy przeprowadzonych zajęć, ocenę postępów i wnioski dotyczące dalszej pracy z dzieckiem, uczniem</a:t>
            </a:r>
            <a:r>
              <a:rPr lang="pl-PL" sz="2000" dirty="0" smtClean="0"/>
              <a:t>, słuchaczem lub wychowankiem oraz odnotowuje się obecność dzieci, uczniów, słuchaczy lub wychowanków na zajęciach. Przeprowadzenie zajęć nauczyciel potwierdza podpisem.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6" name="Symbol zastępczy numeru slajdu 3">
            <a:extLst>
              <a:ext uri="{FF2B5EF4-FFF2-40B4-BE49-F238E27FC236}">
                <a16:creationId xmlns:a16="http://schemas.microsoft.com/office/drawing/2014/main" xmlns="" id="{B9209881-C73E-411F-9F3C-32BBD639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BCA76A-5ED9-4EFE-A9D3-2B1077B71B7A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l-PL" altLang="pl-PL" sz="140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8C66F2A1-AD84-40B2-A45C-8676DEAA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68896"/>
          </a:xfrm>
          <a:extLst/>
        </p:spPr>
        <p:txBody>
          <a:bodyPr/>
          <a:lstStyle/>
          <a:p>
            <a:pPr>
              <a:defRPr/>
            </a:pPr>
            <a:r>
              <a:rPr lang="pl-PL" sz="1600" b="1" dirty="0" smtClean="0"/>
              <a:t>Rozporządzenie Ministra Edukacji Narodowej z dnia 25 sierpnia 2017 r. w </a:t>
            </a:r>
            <a:r>
              <a:rPr lang="pl-PL" sz="1600" b="1" dirty="0"/>
              <a:t>sprawie </a:t>
            </a:r>
            <a:r>
              <a:rPr lang="pl-PL" sz="1600" b="1" dirty="0" smtClean="0"/>
              <a:t>sposobu prowadzenia </a:t>
            </a:r>
            <a:r>
              <a:rPr lang="pl-PL" sz="1600" b="1" dirty="0"/>
              <a:t>przez </a:t>
            </a:r>
            <a:r>
              <a:rPr lang="pl-PL" sz="1600" b="1" dirty="0" smtClean="0"/>
              <a:t>publiczne przedszkola, szkoły i placówki </a:t>
            </a:r>
            <a:r>
              <a:rPr lang="pl-PL" sz="1600" b="1" dirty="0" smtClean="0">
                <a:highlight>
                  <a:srgbClr val="FFFF00"/>
                </a:highlight>
              </a:rPr>
              <a:t>dokumentacji </a:t>
            </a:r>
            <a:r>
              <a:rPr lang="pl-PL" sz="1600" b="1" dirty="0">
                <a:highlight>
                  <a:srgbClr val="FFFF00"/>
                </a:highlight>
              </a:rPr>
              <a:t>przebiegu </a:t>
            </a:r>
            <a:r>
              <a:rPr lang="pl-PL" sz="1600" b="1" dirty="0" smtClean="0">
                <a:highlight>
                  <a:srgbClr val="FFFF00"/>
                </a:highlight>
              </a:rPr>
              <a:t>nauczania, działalności wychowawczej i opiekuńczej oraz rodzajów tej dokumentacji</a:t>
            </a:r>
            <a:br>
              <a:rPr lang="pl-PL" sz="1600" b="1" dirty="0" smtClean="0">
                <a:highlight>
                  <a:srgbClr val="FFFF00"/>
                </a:highlight>
              </a:rPr>
            </a:br>
            <a:r>
              <a:rPr lang="pl-PL" sz="1600" b="1" dirty="0" smtClean="0">
                <a:highlight>
                  <a:srgbClr val="FFFF00"/>
                </a:highlight>
              </a:rPr>
              <a:t>(Dz. U. z 2017 r. poz. 1646)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7F3F827-4FDF-4EE9-9339-AEB6F66F8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404813"/>
            <a:ext cx="8713788" cy="60483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400" b="1" dirty="0"/>
              <a:t>Art. 10. </a:t>
            </a:r>
            <a:r>
              <a:rPr lang="pl-PL" sz="2400" dirty="0"/>
              <a:t>1. [</a:t>
            </a:r>
            <a:r>
              <a:rPr lang="pl-PL" sz="2400" dirty="0">
                <a:hlinkClick r:id="rId2"/>
              </a:rPr>
              <a:t>…]</a:t>
            </a:r>
            <a:r>
              <a:rPr lang="pl-PL" sz="2400" dirty="0"/>
              <a:t> Do zadań organu prowadzącego szkołę lub placówkę należy w szczególności: 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1) </a:t>
            </a:r>
            <a:r>
              <a:rPr lang="pl-PL" sz="2400" b="1" dirty="0"/>
              <a:t>zapewnienie warunków działania </a:t>
            </a:r>
            <a:r>
              <a:rPr lang="pl-PL" sz="2400" dirty="0"/>
              <a:t>szkoły/placówki , […];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2) </a:t>
            </a:r>
            <a:r>
              <a:rPr lang="pl-PL" sz="2400" b="1" dirty="0"/>
              <a:t>zapewnienie </a:t>
            </a:r>
            <a:r>
              <a:rPr lang="pl-PL" sz="2400" b="1" dirty="0">
                <a:solidFill>
                  <a:srgbClr val="C00000"/>
                </a:solidFill>
              </a:rPr>
              <a:t>warunków umożliwiających stosowanie specjalnej organizacji nauki i metod pracy </a:t>
            </a:r>
            <a:r>
              <a:rPr lang="pl-PL" sz="2400" b="1" dirty="0"/>
              <a:t>dla dzieci i młodzieży objętych kształceniem specjalnym;</a:t>
            </a:r>
            <a:endParaRPr lang="pl-PL" sz="2400" dirty="0"/>
          </a:p>
          <a:p>
            <a:pPr marL="0" indent="0">
              <a:buFontTx/>
              <a:buNone/>
              <a:defRPr/>
            </a:pPr>
            <a:r>
              <a:rPr lang="pl-PL" sz="2400" dirty="0"/>
              <a:t>3) wykonywanie remontów […];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4) zapewnienie obsługi administracyjnej, w tym prawnej, obsługi finansowej, […];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5) </a:t>
            </a:r>
            <a:r>
              <a:rPr lang="pl-PL" sz="2400" b="1" dirty="0"/>
              <a:t>Wyposażenie</a:t>
            </a:r>
            <a:r>
              <a:rPr lang="pl-PL" sz="2400" dirty="0"/>
              <a:t> szkoły/placówki </a:t>
            </a:r>
            <a:r>
              <a:rPr lang="pl-PL" sz="2400" b="1" dirty="0"/>
              <a:t>w pomoce dydaktyczne i sprzęt</a:t>
            </a:r>
            <a:r>
              <a:rPr lang="pl-PL" sz="2400" dirty="0"/>
              <a:t> niezbędny do pełnej realizacji programów nauczania, programów wychowawczo-profilaktycznych, przeprowadzania egzaminów oraz wykonywania innych zadań statutowych;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6) wykonywanie czynności w sprawach z zakresu prawa pracy w stosunku do dyrektora szkoły/placówki.</a:t>
            </a:r>
            <a:r>
              <a:rPr lang="pl-PL" sz="2400" b="1" dirty="0"/>
              <a:t> </a:t>
            </a:r>
            <a:endParaRPr lang="pl-PL" sz="2400" dirty="0"/>
          </a:p>
          <a:p>
            <a:pPr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014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A2C3E5D-06EC-4BD4-AAF4-8A1E45886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594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400" b="1" dirty="0"/>
              <a:t>Art. 11. ust. </a:t>
            </a:r>
            <a:r>
              <a:rPr lang="pl-PL" sz="2400" dirty="0"/>
              <a:t>1-2. </a:t>
            </a:r>
            <a:r>
              <a:rPr lang="pl-PL" sz="2400" dirty="0">
                <a:solidFill>
                  <a:srgbClr val="C00000"/>
                </a:solidFill>
              </a:rPr>
              <a:t>Zadania oświatowe </a:t>
            </a:r>
            <a:r>
              <a:rPr lang="pl-PL" sz="2400" b="1" dirty="0" err="1">
                <a:solidFill>
                  <a:srgbClr val="C00000"/>
                </a:solidFill>
              </a:rPr>
              <a:t>jst</a:t>
            </a:r>
            <a:endParaRPr lang="pl-PL" sz="2400" b="1" dirty="0">
              <a:solidFill>
                <a:srgbClr val="C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pl-PL" sz="2400" dirty="0"/>
              <a:t>są finansowane na zasadach określonych w odrębnych ustawach. </a:t>
            </a:r>
          </a:p>
          <a:p>
            <a:pPr marL="0" indent="0">
              <a:buFontTx/>
              <a:buNone/>
              <a:defRPr/>
            </a:pPr>
            <a:endParaRPr lang="pl-PL" sz="900" b="1" dirty="0"/>
          </a:p>
          <a:p>
            <a:pPr marL="0" indent="0">
              <a:buFontTx/>
              <a:buNone/>
              <a:defRPr/>
            </a:pPr>
            <a:r>
              <a:rPr lang="pl-PL" sz="2400" b="1" dirty="0"/>
              <a:t>Do </a:t>
            </a:r>
            <a:r>
              <a:rPr lang="pl-PL" sz="2400" b="1" dirty="0">
                <a:solidFill>
                  <a:srgbClr val="C00000"/>
                </a:solidFill>
              </a:rPr>
              <a:t>zadań oświatowych </a:t>
            </a:r>
            <a:r>
              <a:rPr lang="pl-PL" sz="2400" b="1" dirty="0"/>
              <a:t>JST należy:</a:t>
            </a:r>
            <a:endParaRPr lang="pl-PL" sz="2400" dirty="0"/>
          </a:p>
          <a:p>
            <a:pPr>
              <a:defRPr/>
            </a:pPr>
            <a:r>
              <a:rPr lang="pl-PL" sz="2400" dirty="0"/>
              <a:t>[ust. 2]</a:t>
            </a:r>
            <a:r>
              <a:rPr lang="pl-PL" sz="2400" b="1" dirty="0"/>
              <a:t> Zapewnienie kształcenia, wychowania i opieki, w tym </a:t>
            </a:r>
            <a:r>
              <a:rPr lang="pl-PL" sz="2400" b="1" dirty="0">
                <a:solidFill>
                  <a:srgbClr val="0000FF"/>
                </a:solidFill>
              </a:rPr>
              <a:t>kształcenia specjalnego i profilaktyki społecznej</a:t>
            </a:r>
            <a:r>
              <a:rPr lang="pl-PL" sz="2400" b="1" dirty="0"/>
              <a:t>,</a:t>
            </a:r>
            <a:endParaRPr lang="pl-PL" sz="2400" dirty="0"/>
          </a:p>
          <a:p>
            <a:pPr>
              <a:defRPr/>
            </a:pPr>
            <a:r>
              <a:rPr lang="pl-PL" sz="2400" dirty="0"/>
              <a:t>[ust. 3] zapewnienie dodatkowej, </a:t>
            </a:r>
            <a:r>
              <a:rPr lang="pl-PL" sz="2400" b="1" dirty="0"/>
              <a:t>bezpłatnej nauki języka polskiego</a:t>
            </a:r>
            <a:r>
              <a:rPr lang="pl-PL" sz="2400" dirty="0"/>
              <a:t>, o której mowa w art.165 ust. 7 i 9. </a:t>
            </a:r>
          </a:p>
          <a:p>
            <a:pPr>
              <a:defRPr/>
            </a:pPr>
            <a:r>
              <a:rPr lang="pl-PL" sz="2400" dirty="0"/>
              <a:t>[ust. 4] zapewnienie warunków prowadzenia kwalifikacyjnych kursów zawodowych w szkołach i placówkach prowadzonych przez powiat.</a:t>
            </a:r>
          </a:p>
        </p:txBody>
      </p:sp>
    </p:spTree>
    <p:extLst>
      <p:ext uri="{BB962C8B-B14F-4D97-AF65-F5344CB8AC3E}">
        <p14:creationId xmlns:p14="http://schemas.microsoft.com/office/powerpoint/2010/main" val="32121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ymbol zastępczy zawartości 2">
            <a:extLst>
              <a:ext uri="{FF2B5EF4-FFF2-40B4-BE49-F238E27FC236}">
                <a16:creationId xmlns:a16="http://schemas.microsoft.com/office/drawing/2014/main" xmlns="" id="{F8CB6ED6-A86D-4CFD-AF0A-C972792814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135063"/>
            <a:ext cx="8447088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/>
              <a:t>ust. 5</a:t>
            </a:r>
          </a:p>
          <a:p>
            <a:pPr marL="0" indent="0">
              <a:buFontTx/>
              <a:buNone/>
            </a:pPr>
            <a:r>
              <a:rPr lang="pl-PL" altLang="pl-PL"/>
              <a:t>Środki niezbędne do realizacji zadań oświatowych, o których mowa w ust. 2 i 4, w tym na wynagrodzenia nauczycieli oraz utrzymanie szkół i placówek, są zagwarantowane w </a:t>
            </a:r>
            <a:r>
              <a:rPr lang="pl-PL" altLang="pl-PL">
                <a:solidFill>
                  <a:srgbClr val="0000FF"/>
                </a:solidFill>
              </a:rPr>
              <a:t>dochodach jednostek samorządu terytorialnego</a:t>
            </a:r>
            <a:r>
              <a:rPr lang="pl-PL" altLang="pl-PL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17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A313574-7D3D-4E99-9DE3-9A9F3A7EE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476250"/>
            <a:ext cx="8497887" cy="58324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dirty="0"/>
              <a:t>ust.6</a:t>
            </a:r>
          </a:p>
          <a:p>
            <a:pPr marL="0" indent="0">
              <a:buFontTx/>
              <a:buNone/>
              <a:defRPr/>
            </a:pPr>
            <a:r>
              <a:rPr lang="pl-PL" sz="2800" dirty="0"/>
              <a:t>W danym roku budżetowym </a:t>
            </a:r>
            <a:r>
              <a:rPr lang="pl-PL" sz="2800" b="1" dirty="0"/>
              <a:t>na realizację zadań wymagających stosowania specjalnej organizacji nauki i metod pracy </a:t>
            </a:r>
            <a:r>
              <a:rPr lang="pl-PL" sz="2800" dirty="0"/>
              <a:t>dla dzieci i młodzieży </a:t>
            </a:r>
            <a:r>
              <a:rPr lang="pl-PL" sz="2800" b="1" dirty="0"/>
              <a:t>jednostka samorządu terytorialnego</a:t>
            </a:r>
            <a:r>
              <a:rPr lang="pl-PL" sz="2800" dirty="0"/>
              <a:t> przeznacza środki w wysokości </a:t>
            </a:r>
            <a:r>
              <a:rPr lang="pl-PL" sz="2800" b="1" dirty="0"/>
              <a:t>nie mniejszej</a:t>
            </a:r>
            <a:r>
              <a:rPr lang="pl-PL" sz="2800" dirty="0"/>
              <a:t> niż wynikająca z podziału części oświatowej </a:t>
            </a:r>
            <a:r>
              <a:rPr lang="pl-PL" sz="2800" b="1" dirty="0"/>
              <a:t>subwencji ogólnej</a:t>
            </a:r>
            <a:r>
              <a:rPr lang="pl-PL" sz="2800" dirty="0"/>
              <a:t> dla </a:t>
            </a:r>
            <a:r>
              <a:rPr lang="pl-PL" sz="2800" b="1" dirty="0" err="1"/>
              <a:t>jst</a:t>
            </a:r>
            <a:r>
              <a:rPr lang="pl-PL" sz="2800" dirty="0"/>
              <a:t> na ten rok,</a:t>
            </a:r>
            <a:r>
              <a:rPr lang="pl-PL" dirty="0"/>
              <a:t> 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określonego w przepisach wydanych na podstawie art. 28 ust. 6 ustawy z dnia 13 listopada 2003 r. o dochodach jednostek samorządu terytorialnego (Dz. U. z 2016 r. poz. 198, 1609 i 1985), w zakresie tych zadań. </a:t>
            </a:r>
          </a:p>
          <a:p>
            <a:pPr>
              <a:defRPr/>
            </a:pPr>
            <a:endParaRPr lang="pl-PL" sz="2400" dirty="0"/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62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ymbol zastępczy zawartości 2">
            <a:extLst>
              <a:ext uri="{FF2B5EF4-FFF2-40B4-BE49-F238E27FC236}">
                <a16:creationId xmlns:a16="http://schemas.microsoft.com/office/drawing/2014/main" xmlns="" id="{2E4988AB-6574-41C1-B8AB-C1BA442295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/>
              <a:t>ust. 7</a:t>
            </a:r>
          </a:p>
          <a:p>
            <a:pPr marL="0" indent="0">
              <a:buFontTx/>
              <a:buNone/>
            </a:pPr>
            <a:r>
              <a:rPr lang="pl-PL" altLang="pl-PL" sz="2800"/>
              <a:t>Organ wykonawczy </a:t>
            </a:r>
            <a:r>
              <a:rPr lang="pl-PL" altLang="pl-PL" sz="2800" b="1"/>
              <a:t>jst</a:t>
            </a:r>
            <a:r>
              <a:rPr lang="pl-PL" altLang="pl-PL" sz="2800"/>
              <a:t>, w terminie do dnia 31 października, przedstawia organowi stanowiącemu </a:t>
            </a:r>
            <a:r>
              <a:rPr lang="pl-PL" altLang="pl-PL" sz="2800" b="1"/>
              <a:t>jst</a:t>
            </a:r>
            <a:r>
              <a:rPr lang="pl-PL" altLang="pl-PL" sz="2800"/>
              <a:t> informację o </a:t>
            </a:r>
            <a:r>
              <a:rPr lang="pl-PL" altLang="pl-PL" sz="2800" b="1"/>
              <a:t>stanie realizacji zadań oświatowych</a:t>
            </a:r>
            <a:r>
              <a:rPr lang="pl-PL" altLang="pl-PL" sz="2800"/>
              <a:t> tej jednostki za poprzedni rok szkolny, w tym o wynikach: </a:t>
            </a:r>
          </a:p>
          <a:p>
            <a:pPr marL="0" indent="0">
              <a:buFontTx/>
              <a:buNone/>
            </a:pPr>
            <a:r>
              <a:rPr lang="pl-PL" altLang="pl-PL" sz="2800"/>
              <a:t>1) [...], </a:t>
            </a:r>
            <a:r>
              <a:rPr lang="pl-PL" altLang="pl-PL" sz="2800" b="1"/>
              <a:t>z uwzględnieniem działań podejmowanych przez szkoły nakierowanych na kształcenie uczniów ze </a:t>
            </a:r>
            <a:r>
              <a:rPr lang="pl-PL" altLang="pl-PL" sz="2800" b="1">
                <a:solidFill>
                  <a:srgbClr val="0000FF"/>
                </a:solidFill>
              </a:rPr>
              <a:t>specjalnymi potrzebami edukacyjnymi</a:t>
            </a:r>
            <a:r>
              <a:rPr lang="pl-PL" altLang="pl-PL" sz="2800"/>
              <a:t>, w szkołach tych typów, których prowadzenie należy do zadań własnych </a:t>
            </a:r>
            <a:r>
              <a:rPr lang="pl-PL" altLang="pl-PL" sz="2800" b="1"/>
              <a:t>jst</a:t>
            </a:r>
            <a:r>
              <a:rPr lang="pl-PL" altLang="pl-PL" sz="2800"/>
              <a:t>;</a:t>
            </a:r>
          </a:p>
          <a:p>
            <a:pPr marL="0" indent="0">
              <a:buFontTx/>
              <a:buNone/>
            </a:pPr>
            <a:r>
              <a:rPr lang="pl-PL" altLang="pl-PL" sz="2800"/>
              <a:t>[…].</a:t>
            </a:r>
          </a:p>
        </p:txBody>
      </p:sp>
    </p:spTree>
    <p:extLst>
      <p:ext uri="{BB962C8B-B14F-4D97-AF65-F5344CB8AC3E}">
        <p14:creationId xmlns:p14="http://schemas.microsoft.com/office/powerpoint/2010/main" val="22777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3C582B8-3990-4A3D-BF3E-37189D245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333375"/>
            <a:ext cx="8856663" cy="65246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b="1" dirty="0"/>
              <a:t>Art. 110. </a:t>
            </a:r>
            <a:r>
              <a:rPr lang="pl-PL" sz="2800" dirty="0"/>
              <a:t>1. Arkusz organizacji szkoły i przedszkola określa </a:t>
            </a:r>
            <a:r>
              <a:rPr lang="pl-PL" sz="2800" b="1" dirty="0"/>
              <a:t>szczegółową organizację nauczania</a:t>
            </a:r>
            <a:r>
              <a:rPr lang="pl-PL" sz="2800" dirty="0"/>
              <a:t>, wychowania i opieki w danym roku szkolnym. </a:t>
            </a:r>
          </a:p>
          <a:p>
            <a:pPr marL="0" indent="0">
              <a:buFontTx/>
              <a:buNone/>
              <a:defRPr/>
            </a:pPr>
            <a:r>
              <a:rPr lang="pl-PL" sz="2800" dirty="0"/>
              <a:t>Dyrektor;</a:t>
            </a:r>
          </a:p>
          <a:p>
            <a:pPr>
              <a:defRPr/>
            </a:pPr>
            <a:r>
              <a:rPr lang="pl-PL" sz="2800" b="1" dirty="0"/>
              <a:t>planuje w arkuszu organizacji pracy</a:t>
            </a:r>
            <a:r>
              <a:rPr lang="pl-PL" sz="2800" dirty="0"/>
              <a:t> godziny przeznaczone na realizację zajęć z zakresu pomocy psychologiczno-pedagogicznej </a:t>
            </a:r>
            <a:r>
              <a:rPr lang="pl-PL" sz="2000" dirty="0"/>
              <a:t>(§ 20 ust. 6)</a:t>
            </a:r>
            <a:r>
              <a:rPr lang="pl-PL" sz="2000" b="1" dirty="0"/>
              <a:t>;</a:t>
            </a:r>
            <a:endParaRPr lang="pl-PL" sz="2000" dirty="0"/>
          </a:p>
          <a:p>
            <a:pPr>
              <a:defRPr/>
            </a:pPr>
            <a:r>
              <a:rPr lang="pl-PL" sz="2800" b="1" dirty="0"/>
              <a:t>ustala</a:t>
            </a:r>
            <a:r>
              <a:rPr lang="pl-PL" sz="2800" dirty="0"/>
              <a:t> dla poszczególnych klas tygodniowy rozkład zajęć z uwzględnieniem zajęć z zakresu pomocy psychologiczno-pedagogicznej;</a:t>
            </a:r>
          </a:p>
          <a:p>
            <a:pPr marL="0" indent="0">
              <a:buFontTx/>
              <a:buNone/>
              <a:defRPr/>
            </a:pPr>
            <a:endParaRPr lang="pl-PL" sz="800" dirty="0"/>
          </a:p>
          <a:p>
            <a:pPr marL="0" indent="0">
              <a:buFontTx/>
              <a:buNone/>
              <a:defRPr/>
            </a:pPr>
            <a:r>
              <a:rPr lang="pl-PL" sz="1800" dirty="0"/>
              <a:t>§ 17 ust. 1 pkt 8, ust. 2 pkt 7, i ust. 3 pkt 8 rozporządzenia Ministra Edukacji Narodowej z dnia 17 marca 2017 r. w sprawie szczegółowej organizacji publicznych szkół i publicznych przedszkoli</a:t>
            </a:r>
            <a:r>
              <a:rPr lang="pl-PL" sz="1800" b="1" dirty="0"/>
              <a:t> </a:t>
            </a:r>
            <a:r>
              <a:rPr lang="pl-PL" sz="1800" dirty="0"/>
              <a:t>(Dz.U. poz. 649);</a:t>
            </a:r>
          </a:p>
          <a:p>
            <a:pPr marL="0" indent="0">
              <a:buFontTx/>
              <a:buNone/>
              <a:defRPr/>
            </a:pPr>
            <a:r>
              <a:rPr lang="pl-PL" sz="1800" dirty="0"/>
              <a:t>§ 4 ust. 1 pkt 5 rozporządzenia Ministra Edukacji Narodowej z dnia 28 marca 2017 r. w sprawie ramowych planów nauczania dla publicznych szkół (Dz.U. poz. 703);</a:t>
            </a:r>
          </a:p>
          <a:p>
            <a:pPr>
              <a:buFontTx/>
              <a:buChar char="-"/>
              <a:defRPr/>
            </a:pPr>
            <a:endParaRPr lang="pl-PL" sz="2800" dirty="0"/>
          </a:p>
          <a:p>
            <a:pPr marL="0" indent="0">
              <a:buFontTx/>
              <a:buNone/>
              <a:defRPr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873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pl-PL" sz="3200" b="1" dirty="0"/>
                        <a:t>Ważne i pilne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b="1" dirty="0"/>
                        <a:t>Ważne</a:t>
                      </a:r>
                      <a:r>
                        <a:rPr lang="pl-PL" sz="3200" b="1" baseline="0" dirty="0"/>
                        <a:t> i nie pilne</a:t>
                      </a:r>
                      <a:endParaRPr lang="pl-PL" sz="3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pl-PL" sz="3200" b="1" dirty="0"/>
                        <a:t> Nieważne</a:t>
                      </a:r>
                    </a:p>
                    <a:p>
                      <a:pPr algn="ctr"/>
                      <a:r>
                        <a:rPr lang="pl-PL" sz="3200" b="1" dirty="0"/>
                        <a:t>    i pilne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b="1" dirty="0"/>
                        <a:t>Nieważne</a:t>
                      </a:r>
                      <a:r>
                        <a:rPr lang="pl-PL" sz="3200" b="1" baseline="0" dirty="0"/>
                        <a:t> i niepilne</a:t>
                      </a:r>
                      <a:endParaRPr lang="pl-PL" sz="3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07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7463" cy="1570037"/>
          </a:xfrm>
        </p:spPr>
        <p:txBody>
          <a:bodyPr/>
          <a:lstStyle/>
          <a:p>
            <a:pPr eaLnBrk="1" hangingPunct="1"/>
            <a:r>
              <a:rPr lang="pl-PL" altLang="pl-PL" b="1"/>
              <a:t>Rama problemu</a:t>
            </a:r>
          </a:p>
        </p:txBody>
      </p:sp>
      <p:sp>
        <p:nvSpPr>
          <p:cNvPr id="4096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475"/>
            <a:ext cx="4114800" cy="3849688"/>
          </a:xfrm>
        </p:spPr>
        <p:txBody>
          <a:bodyPr/>
          <a:lstStyle/>
          <a:p>
            <a:pPr eaLnBrk="1" hangingPunct="1"/>
            <a:r>
              <a:rPr lang="pl-PL" altLang="pl-PL" b="1"/>
              <a:t>Jaki jest problem?</a:t>
            </a:r>
          </a:p>
          <a:p>
            <a:pPr eaLnBrk="1" hangingPunct="1"/>
            <a:r>
              <a:rPr lang="pl-PL" altLang="pl-PL" b="1"/>
              <a:t>Co na niego wskazuje?</a:t>
            </a:r>
          </a:p>
          <a:p>
            <a:pPr eaLnBrk="1" hangingPunct="1"/>
            <a:r>
              <a:rPr lang="pl-PL" altLang="pl-PL" b="1"/>
              <a:t>Co chcesz zrobić, żeby go rozwiązać?</a:t>
            </a:r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944E17-5226-4027-B49E-057D83B1FA3F}" type="slidenum">
              <a:rPr lang="pl-PL" altLang="pl-PL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127</a:t>
            </a:fld>
            <a:endParaRPr lang="pl-PL" altLang="pl-PL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4787900" y="260350"/>
            <a:ext cx="352901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400" b="1" dirty="0">
                <a:latin typeface="+mj-lt"/>
                <a:ea typeface="+mj-ea"/>
                <a:cs typeface="+mj-cs"/>
              </a:rPr>
              <a:t>Rama rezultatu</a:t>
            </a:r>
          </a:p>
        </p:txBody>
      </p:sp>
      <p:sp>
        <p:nvSpPr>
          <p:cNvPr id="40966" name="Symbol zastępczy zawartości 2"/>
          <p:cNvSpPr txBox="1">
            <a:spLocks/>
          </p:cNvSpPr>
          <p:nvPr/>
        </p:nvSpPr>
        <p:spPr bwMode="auto">
          <a:xfrm>
            <a:off x="4643438" y="2349500"/>
            <a:ext cx="41148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altLang="pl-PL" b="1"/>
              <a:t>Jak powinno być?</a:t>
            </a:r>
          </a:p>
          <a:p>
            <a:r>
              <a:rPr lang="pl-PL" altLang="pl-PL" b="1"/>
              <a:t>Jakie korzyści uzyskasz?</a:t>
            </a:r>
          </a:p>
          <a:p>
            <a:r>
              <a:rPr lang="pl-PL" altLang="pl-PL" b="1"/>
              <a:t>Co możesz zrobić?</a:t>
            </a:r>
          </a:p>
        </p:txBody>
      </p:sp>
      <p:cxnSp>
        <p:nvCxnSpPr>
          <p:cNvPr id="8" name="Łącznik prosty 7"/>
          <p:cNvCxnSpPr/>
          <p:nvPr/>
        </p:nvCxnSpPr>
        <p:spPr>
          <a:xfrm>
            <a:off x="450056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3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Mocne pytania (C5)</a:t>
            </a:r>
          </a:p>
        </p:txBody>
      </p:sp>
      <p:sp>
        <p:nvSpPr>
          <p:cNvPr id="419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/>
              <a:t>Co możesz lub chcesz </a:t>
            </a:r>
            <a:r>
              <a:rPr lang="pl-PL" altLang="pl-PL" u="sng"/>
              <a:t>zacząć robić</a:t>
            </a:r>
            <a:r>
              <a:rPr lang="pl-PL" altLang="pl-PL"/>
              <a:t>, aby …?</a:t>
            </a:r>
          </a:p>
          <a:p>
            <a:r>
              <a:rPr lang="pl-PL" altLang="pl-PL"/>
              <a:t>Co możesz lub chcesz </a:t>
            </a:r>
            <a:r>
              <a:rPr lang="pl-PL" altLang="pl-PL" u="sng"/>
              <a:t>przestać robić</a:t>
            </a:r>
            <a:r>
              <a:rPr lang="pl-PL" altLang="pl-PL"/>
              <a:t>, aby …?</a:t>
            </a:r>
          </a:p>
          <a:p>
            <a:r>
              <a:rPr lang="pl-PL" altLang="pl-PL"/>
              <a:t>Czego będziesz </a:t>
            </a:r>
            <a:r>
              <a:rPr lang="pl-PL" altLang="pl-PL" u="sng"/>
              <a:t>robił mniej</a:t>
            </a:r>
            <a:r>
              <a:rPr lang="pl-PL" altLang="pl-PL"/>
              <a:t>, aby …?</a:t>
            </a:r>
          </a:p>
          <a:p>
            <a:r>
              <a:rPr lang="pl-PL" altLang="pl-PL"/>
              <a:t>Czego będziesz </a:t>
            </a:r>
            <a:r>
              <a:rPr lang="pl-PL" altLang="pl-PL" u="sng"/>
              <a:t>robił więcej</a:t>
            </a:r>
            <a:r>
              <a:rPr lang="pl-PL" altLang="pl-PL"/>
              <a:t>, aby…?</a:t>
            </a:r>
          </a:p>
          <a:p>
            <a:r>
              <a:rPr lang="pl-PL" altLang="pl-PL"/>
              <a:t>Co będziesz </a:t>
            </a:r>
            <a:r>
              <a:rPr lang="pl-PL" altLang="pl-PL" u="sng"/>
              <a:t>robił inaczej</a:t>
            </a:r>
            <a:r>
              <a:rPr lang="pl-PL" altLang="pl-PL"/>
              <a:t>, aby …</a:t>
            </a:r>
          </a:p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2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Metoda Action Learning</a:t>
            </a:r>
          </a:p>
        </p:txBody>
      </p:sp>
      <p:pic>
        <p:nvPicPr>
          <p:cNvPr id="5123" name="Symbol zastępczy zawartości 4" descr="beznazwy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268413"/>
            <a:ext cx="4968875" cy="5126037"/>
          </a:xfrm>
        </p:spPr>
      </p:pic>
      <p:sp>
        <p:nvSpPr>
          <p:cNvPr id="512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57F8D9-9345-4C5D-8246-47B1EA9CC7AE}" type="slidenum">
              <a:rPr lang="pl-PL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129</a:t>
            </a:fld>
            <a:endParaRPr lang="pl-PL" altLang="pl-PL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136A09-9137-4B15-B9C2-0A98BC13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  <a:extLst/>
        </p:spPr>
        <p:txBody>
          <a:bodyPr/>
          <a:lstStyle/>
          <a:p>
            <a:pPr>
              <a:defRPr/>
            </a:pPr>
            <a:r>
              <a:rPr lang="pl-PL" sz="1600" b="1" dirty="0" smtClean="0"/>
              <a:t>Rozporządzenie Ministra Edukacji Narodowej z dnia 25 sierpnia 2017 r. w sprawie sposobu prowadzenia przez publiczne przedszkola, szkoły i placówki </a:t>
            </a:r>
            <a:r>
              <a:rPr lang="pl-PL" sz="1600" b="1" dirty="0" smtClean="0">
                <a:highlight>
                  <a:srgbClr val="FFFF00"/>
                </a:highlight>
              </a:rPr>
              <a:t>dokumentacji przebiegu nauczania, działalności wychowawczej i opiekuńczej oraz rodzajów tej dokumentacji</a:t>
            </a:r>
            <a:br>
              <a:rPr lang="pl-PL" sz="1600" b="1" dirty="0" smtClean="0">
                <a:highlight>
                  <a:srgbClr val="FFFF00"/>
                </a:highlight>
              </a:rPr>
            </a:br>
            <a:r>
              <a:rPr lang="pl-PL" sz="1600" b="1" dirty="0" smtClean="0">
                <a:highlight>
                  <a:srgbClr val="FFFF00"/>
                </a:highlight>
              </a:rPr>
              <a:t>(Dz. U. z 2017 r. poz. 1646)</a:t>
            </a:r>
            <a:endParaRPr lang="pl-PL" sz="16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65D39E7-070F-4594-A484-13C894E16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00808"/>
            <a:ext cx="8820472" cy="4608512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pl-PL" sz="2400" dirty="0" smtClean="0"/>
              <a:t>§ 18. Pedagog, psycholog, logopeda, doradca zawodowy, terapeuta pedagogiczny lub inny specjalista zatrudniony w przedszkolu, szkole lub placówce </a:t>
            </a:r>
            <a:r>
              <a:rPr lang="pl-PL" sz="2400" b="1" dirty="0" smtClean="0">
                <a:solidFill>
                  <a:srgbClr val="C00000"/>
                </a:solidFill>
              </a:rPr>
              <a:t>prowadzi dziennik, </a:t>
            </a:r>
            <a:r>
              <a:rPr lang="pl-PL" sz="2400" dirty="0" smtClean="0"/>
              <a:t>do którego </a:t>
            </a:r>
            <a:r>
              <a:rPr lang="pl-PL" sz="2400" b="1" dirty="0" smtClean="0">
                <a:solidFill>
                  <a:srgbClr val="C00000"/>
                </a:solidFill>
              </a:rPr>
              <a:t>wpisuje tygodniowy rozkład swoich zajęć, zajęcia i czynności przeprowadzone w poszczególnych dniach, </a:t>
            </a:r>
            <a:r>
              <a:rPr lang="pl-PL" sz="2400" dirty="0" smtClean="0"/>
              <a:t>w tym informacje o kontaktach z osobami i instytucjami, z którymi współdziała przy wykonywaniu swoich zadań, oraz imiona i nazwiska dzieci, uczniów, słuchaczy lub wychowanków, objętych różnymi formami pomocy, w szczególności pomocą psychologiczno-pedagogiczną.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900" name="Symbol zastępczy numeru slajdu 3">
            <a:extLst>
              <a:ext uri="{FF2B5EF4-FFF2-40B4-BE49-F238E27FC236}">
                <a16:creationId xmlns:a16="http://schemas.microsoft.com/office/drawing/2014/main" xmlns="" id="{F89950F7-8294-42D3-BEE7-75AC97E7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A59A9E-72D7-4216-A651-3C67DEEF9932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ytuł 1">
            <a:extLst>
              <a:ext uri="{FF2B5EF4-FFF2-40B4-BE49-F238E27FC236}">
                <a16:creationId xmlns:a16="http://schemas.microsoft.com/office/drawing/2014/main" xmlns="" id="{954E1F8A-E43D-4A69-91B9-A91099C7B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3613" y="1004888"/>
            <a:ext cx="3348037" cy="2416175"/>
          </a:xfrm>
        </p:spPr>
        <p:txBody>
          <a:bodyPr/>
          <a:lstStyle/>
          <a:p>
            <a:r>
              <a:rPr lang="pl-PL" altLang="pl-PL" sz="5400" b="1"/>
              <a:t>Dziękuję za uwagę</a:t>
            </a:r>
          </a:p>
        </p:txBody>
      </p:sp>
      <p:pic>
        <p:nvPicPr>
          <p:cNvPr id="123907" name="Symbol zastępczy zawartości 4">
            <a:extLst>
              <a:ext uri="{FF2B5EF4-FFF2-40B4-BE49-F238E27FC236}">
                <a16:creationId xmlns:a16="http://schemas.microsoft.com/office/drawing/2014/main" xmlns="" id="{BA5F6EAE-724F-4E40-BB49-85FBEC997C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425" y="58738"/>
            <a:ext cx="4452938" cy="6394450"/>
          </a:xfrm>
        </p:spPr>
      </p:pic>
      <p:sp>
        <p:nvSpPr>
          <p:cNvPr id="123908" name="Symbol zastępczy numeru slajdu 3">
            <a:extLst>
              <a:ext uri="{FF2B5EF4-FFF2-40B4-BE49-F238E27FC236}">
                <a16:creationId xmlns:a16="http://schemas.microsoft.com/office/drawing/2014/main" xmlns="" id="{BD0C5EE3-2644-46CE-8F50-3CB33B68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7D17C9-EB2D-48BD-BF7F-F0ECF7379DDD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130</a:t>
            </a:fld>
            <a:endParaRPr lang="pl-PL" altLang="pl-PL" sz="1400"/>
          </a:p>
        </p:txBody>
      </p:sp>
      <p:pic>
        <p:nvPicPr>
          <p:cNvPr id="123909" name="Obraz 3">
            <a:extLst>
              <a:ext uri="{FF2B5EF4-FFF2-40B4-BE49-F238E27FC236}">
                <a16:creationId xmlns:a16="http://schemas.microsoft.com/office/drawing/2014/main" xmlns="" id="{C1B5A747-1920-4512-8636-EDAAB3F60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587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pole tekstowe 2">
            <a:extLst>
              <a:ext uri="{FF2B5EF4-FFF2-40B4-BE49-F238E27FC236}">
                <a16:creationId xmlns:a16="http://schemas.microsoft.com/office/drawing/2014/main" xmlns="" id="{FF134117-9450-4CE3-8DB2-18861BBB1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400" y="3417888"/>
            <a:ext cx="36004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/>
              <a:t>Barbara Łaska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/>
              <a:t>tel. 604 618 627</a:t>
            </a:r>
          </a:p>
        </p:txBody>
      </p:sp>
      <p:sp>
        <p:nvSpPr>
          <p:cNvPr id="123911" name="pole tekstowe 1">
            <a:extLst>
              <a:ext uri="{FF2B5EF4-FFF2-40B4-BE49-F238E27FC236}">
                <a16:creationId xmlns:a16="http://schemas.microsoft.com/office/drawing/2014/main" xmlns="" id="{E29C8305-E771-45AA-9AB2-0ED52668F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856288"/>
            <a:ext cx="5113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/>
              <a:t>Prezentacja zawiera także slajdy R. Cybulskiej</a:t>
            </a:r>
          </a:p>
        </p:txBody>
      </p:sp>
    </p:spTree>
    <p:extLst>
      <p:ext uri="{BB962C8B-B14F-4D97-AF65-F5344CB8AC3E}">
        <p14:creationId xmlns:p14="http://schemas.microsoft.com/office/powerpoint/2010/main" val="29475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D3CF292C-5076-447B-A304-0EFD01C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88913"/>
            <a:ext cx="8280400" cy="1143000"/>
          </a:xfrm>
        </p:spPr>
        <p:txBody>
          <a:bodyPr/>
          <a:lstStyle/>
          <a:p>
            <a:pPr algn="l"/>
            <a:r>
              <a:rPr lang="pl-PL" altLang="pl-PL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Konwencja ONZ o prawach osób Niepełnosprawnych  </a:t>
            </a:r>
            <a:r>
              <a:rPr lang="pl-PL" altLang="pl-PL" sz="2400" b="1" dirty="0">
                <a:solidFill>
                  <a:srgbClr val="0129A7"/>
                </a:solidFill>
                <a:latin typeface="Calibri" panose="020F0502020204030204" pitchFamily="34" charset="0"/>
              </a:rPr>
              <a:t>ratyfikowana przez Polskę 6 września 2012 r.</a:t>
            </a:r>
            <a:r>
              <a:rPr lang="pl-PL" altLang="pl-PL" sz="4000" dirty="0">
                <a:latin typeface="Calibri" panose="020F0502020204030204" pitchFamily="34" charset="0"/>
              </a:rPr>
              <a:t> </a:t>
            </a:r>
            <a:endParaRPr lang="pl-PL" altLang="pl-PL" sz="3200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38A992-A0F0-44A4-A717-3E62F72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89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Art. 24 Edukacja</a:t>
            </a:r>
            <a:endParaRPr lang="pl-PL" altLang="pl-PL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pl-PL" altLang="pl-P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1. Państwa Strony uznają </a:t>
            </a:r>
            <a:r>
              <a:rPr lang="pl-PL" alt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prawo osób niepełnosprawnych </a:t>
            </a:r>
            <a:r>
              <a:rPr lang="pl-PL" altLang="pl-P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altLang="pl-PL" sz="28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edukacji</a:t>
            </a:r>
            <a:r>
              <a:rPr lang="pl-PL" altLang="pl-P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. W celu realizacji tego prawa bez dyskryminacji i </a:t>
            </a:r>
            <a:r>
              <a:rPr lang="pl-PL" altLang="pl-PL" sz="28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 zasadach równych szans</a:t>
            </a:r>
            <a:r>
              <a:rPr lang="pl-PL" altLang="pl-P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, Państwa Strony zapewnią </a:t>
            </a:r>
            <a:r>
              <a:rPr lang="pl-PL" altLang="pl-PL" sz="2800" u="sng" dirty="0">
                <a:solidFill>
                  <a:srgbClr val="0129A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włączający system kształcenia</a:t>
            </a:r>
            <a:r>
              <a:rPr lang="pl-PL" altLang="pl-P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umożliwiający integrację na </a:t>
            </a:r>
            <a:r>
              <a:rPr lang="pl-PL" altLang="pl-PL" sz="28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wszystkich poziomach edukacji</a:t>
            </a:r>
            <a:r>
              <a:rPr lang="pl-PL" altLang="pl-P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 i w kształceniu ustawicznym,</a:t>
            </a:r>
          </a:p>
          <a:p>
            <a:pPr marL="0" indent="0">
              <a:buFontTx/>
              <a:buNone/>
              <a:defRPr/>
            </a:pPr>
            <a:r>
              <a:rPr lang="pl-PL" altLang="pl-P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2. osoby niepełnosprawne będą korzystać z </a:t>
            </a:r>
            <a:r>
              <a:rPr lang="pl-PL" altLang="pl-PL" sz="2800" u="sng" dirty="0">
                <a:solidFill>
                  <a:srgbClr val="0129A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włączającego, bezpłatnego nauczania obowiązkowego wysokiej jakości</a:t>
            </a:r>
            <a:r>
              <a:rPr lang="pl-PL" altLang="pl-PL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, na poziomie podstawowym i średnim, na zasadzie równości z innymi osobami, w społecznościach, w których żyją, 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8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>
            <a:extLst>
              <a:ext uri="{FF2B5EF4-FFF2-40B4-BE49-F238E27FC236}">
                <a16:creationId xmlns:a16="http://schemas.microsoft.com/office/drawing/2014/main" xmlns="" id="{8C04A156-EF41-4C68-842E-A7EAD649F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71612"/>
          </a:xfrm>
        </p:spPr>
        <p:txBody>
          <a:bodyPr/>
          <a:lstStyle/>
          <a:p>
            <a:r>
              <a:rPr lang="pl-PL" altLang="pl-PL" sz="2400" b="1" dirty="0">
                <a:solidFill>
                  <a:srgbClr val="C00000"/>
                </a:solidFill>
              </a:rPr>
              <a:t>Konwencja o Prawach Osób Niepełnosprawnych</a:t>
            </a: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400" b="1" dirty="0">
                <a:solidFill>
                  <a:srgbClr val="0129A7"/>
                </a:solidFill>
                <a:latin typeface="Calibri" panose="020F0502020204030204" pitchFamily="34" charset="0"/>
              </a:rPr>
              <a:t>ratyfikowana przez Polskę 6 września 2012 r.</a:t>
            </a:r>
            <a:r>
              <a:rPr lang="pl-PL" altLang="pl-PL" sz="4000" dirty="0">
                <a:latin typeface="Calibri" panose="020F0502020204030204" pitchFamily="34" charset="0"/>
              </a:rPr>
              <a:t> </a:t>
            </a:r>
            <a:br>
              <a:rPr lang="pl-PL" altLang="pl-PL" sz="4000" dirty="0">
                <a:latin typeface="Calibri" panose="020F0502020204030204" pitchFamily="34" charset="0"/>
              </a:rPr>
            </a:br>
            <a:r>
              <a:rPr lang="pl-PL" altLang="pl-PL" sz="2400" dirty="0"/>
              <a:t>Dz. U. z 2012 r. poz. 1169</a:t>
            </a:r>
          </a:p>
        </p:txBody>
      </p:sp>
      <p:sp>
        <p:nvSpPr>
          <p:cNvPr id="23555" name="Prostokąt 4">
            <a:extLst>
              <a:ext uri="{FF2B5EF4-FFF2-40B4-BE49-F238E27FC236}">
                <a16:creationId xmlns:a16="http://schemas.microsoft.com/office/drawing/2014/main" xmlns="" id="{A843E58E-665C-4608-9FB0-2EE556440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708275"/>
            <a:ext cx="84248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/>
              <a:t>Najważniejszym prawem osób niepełnosprawnych jest </a:t>
            </a:r>
            <a:r>
              <a:rPr lang="pl-PL" altLang="pl-PL" sz="2800" b="1" dirty="0"/>
              <a:t>prawo do normalnego życia</a:t>
            </a:r>
            <a:r>
              <a:rPr lang="pl-PL" altLang="pl-PL" sz="28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dirty="0"/>
              <a:t>Osoby niepełnosprawne</a:t>
            </a:r>
            <a:r>
              <a:rPr lang="pl-PL" altLang="pl-PL" sz="2800" dirty="0"/>
              <a:t> </a:t>
            </a:r>
            <a:r>
              <a:rPr lang="pl-PL" altLang="pl-PL" sz="2800" b="1" u="sng" dirty="0"/>
              <a:t>mają prawo do niezależnego,  samodzielnego i aktywnego życia </a:t>
            </a:r>
            <a:r>
              <a:rPr lang="pl-PL" altLang="pl-PL" sz="2800" dirty="0"/>
              <a:t>oraz </a:t>
            </a:r>
            <a:r>
              <a:rPr lang="pl-PL" altLang="pl-PL" sz="2800" b="1" dirty="0"/>
              <a:t>nie mogą podlegać  dyskryminacji.</a:t>
            </a:r>
          </a:p>
        </p:txBody>
      </p:sp>
      <p:sp>
        <p:nvSpPr>
          <p:cNvPr id="23556" name="Symbol zastępczy numeru slajdu 3">
            <a:extLst>
              <a:ext uri="{FF2B5EF4-FFF2-40B4-BE49-F238E27FC236}">
                <a16:creationId xmlns:a16="http://schemas.microsoft.com/office/drawing/2014/main" xmlns="" id="{D10BE2DA-2EB4-4EDC-8136-BDC47540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CDAE29-D491-493E-AE45-3DCC6142BCE0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l-PL" alt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197E856-B01D-4B1A-A754-5526642F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42" y="136525"/>
            <a:ext cx="8229600" cy="1765394"/>
          </a:xfrm>
          <a:extLst/>
        </p:spPr>
        <p:txBody>
          <a:bodyPr/>
          <a:lstStyle/>
          <a:p>
            <a:pPr>
              <a:defRPr/>
            </a:pPr>
            <a:r>
              <a:rPr lang="pl-PL" sz="2000" dirty="0"/>
              <a:t>Rozporządzenie Ministra Edukacji Narodowej z dnia 9 sierpnia 2017 r. w sprawie warunków </a:t>
            </a:r>
            <a:r>
              <a:rPr lang="pl-PL" sz="2000" b="1" dirty="0">
                <a:highlight>
                  <a:srgbClr val="00FF00"/>
                </a:highlight>
              </a:rPr>
              <a:t>organizowania kształcenia</a:t>
            </a:r>
            <a:r>
              <a:rPr lang="pl-PL" sz="2000" dirty="0"/>
              <a:t>, wychowania i opieki </a:t>
            </a:r>
            <a:r>
              <a:rPr lang="pl-PL" sz="2000" dirty="0">
                <a:highlight>
                  <a:srgbClr val="00FF00"/>
                </a:highlight>
              </a:rPr>
              <a:t>dla dzieci i młodzieży niepełnosprawnych</a:t>
            </a:r>
            <a:r>
              <a:rPr lang="pl-PL" sz="2000" dirty="0"/>
              <a:t>, niedostosowanych społecznie i zagrożonych niedostosowaniem społecznym</a:t>
            </a:r>
            <a:br>
              <a:rPr lang="pl-PL" sz="2000" dirty="0"/>
            </a:br>
            <a:r>
              <a:rPr lang="pl-PL" sz="2000" dirty="0"/>
              <a:t>(Dz. U. poz. 1578)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85DC4C1-1FAA-41D0-B8B2-71EE9312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057399"/>
            <a:ext cx="8229600" cy="4525963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400" b="1" dirty="0"/>
              <a:t>§ 2 ust. 2. </a:t>
            </a:r>
          </a:p>
          <a:p>
            <a:pPr marL="0" indent="0">
              <a:buFontTx/>
              <a:buNone/>
              <a:defRPr/>
            </a:pPr>
            <a:r>
              <a:rPr lang="pl-PL" sz="2400" b="1" dirty="0"/>
              <a:t>Kształcenie</a:t>
            </a:r>
            <a:r>
              <a:rPr lang="pl-PL" sz="2400" dirty="0"/>
              <a:t>, wychowanie i opiekę dla </a:t>
            </a:r>
            <a:r>
              <a:rPr lang="pl-PL" sz="2400" b="1" dirty="0"/>
              <a:t>uczniów niepełnosprawnych</a:t>
            </a:r>
            <a:r>
              <a:rPr lang="pl-PL" sz="2400" dirty="0"/>
              <a:t> w przedszkolach, oddziałach przedszkolnych w szkołach podstawowych, innych formach wychowania przedszkolnego, szkołach ogólnodostępnych, integracyjnych, z oddziałami integracyjnymi </a:t>
            </a:r>
            <a:r>
              <a:rPr lang="pl-PL" sz="2400" b="1" dirty="0">
                <a:highlight>
                  <a:srgbClr val="FFFF00"/>
                </a:highlight>
              </a:rPr>
              <a:t>organizuje się w integracji z uczniami pełnosprawnymi</a:t>
            </a:r>
            <a:r>
              <a:rPr lang="pl-PL" sz="2400" dirty="0">
                <a:highlight>
                  <a:srgbClr val="FFFF00"/>
                </a:highlight>
              </a:rPr>
              <a:t> </a:t>
            </a:r>
            <a:r>
              <a:rPr lang="pl-PL" sz="2400" dirty="0"/>
              <a:t>w przedszkolu, oddziale przedszkolnym w szkole podstawowej, innej formie wychowania przedszkolnego lub szkole, </a:t>
            </a:r>
            <a:r>
              <a:rPr lang="pl-PL" sz="2400" b="1" dirty="0">
                <a:highlight>
                  <a:srgbClr val="FFFF00"/>
                </a:highlight>
              </a:rPr>
              <a:t>najbliższych miejsca zamieszkania ucznia niepełnosprawnego.</a:t>
            </a:r>
          </a:p>
        </p:txBody>
      </p:sp>
      <p:sp>
        <p:nvSpPr>
          <p:cNvPr id="18436" name="Symbol zastępczy numeru slajdu 3">
            <a:extLst>
              <a:ext uri="{FF2B5EF4-FFF2-40B4-BE49-F238E27FC236}">
                <a16:creationId xmlns:a16="http://schemas.microsoft.com/office/drawing/2014/main" xmlns="" id="{FED05816-8DA0-4966-BDC5-44CB1498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9756BC-AB44-4ECE-9A75-4E8FA223281E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42862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ytuł 1">
            <a:extLst>
              <a:ext uri="{FF2B5EF4-FFF2-40B4-BE49-F238E27FC236}">
                <a16:creationId xmlns:a16="http://schemas.microsoft.com/office/drawing/2014/main" xmlns="" id="{27ADE627-B2D3-465F-92C2-13A8324DB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1773238"/>
          </a:xfrm>
        </p:spPr>
        <p:txBody>
          <a:bodyPr/>
          <a:lstStyle/>
          <a:p>
            <a:pPr algn="r"/>
            <a:r>
              <a:rPr lang="pl-PL" altLang="pl-PL" sz="2400" i="1" dirty="0"/>
              <a:t>Edukacja włączająca stawia sobie za cel usuwanie wszelkich przeszkód i barier, które stają na drodze do sytuacji, kiedy wszystkie dzieci uczą się wspólnie </a:t>
            </a:r>
            <a:br>
              <a:rPr lang="pl-PL" altLang="pl-PL" sz="2400" i="1" dirty="0"/>
            </a:br>
            <a:r>
              <a:rPr lang="pl-PL" altLang="pl-PL" sz="2400" i="1" dirty="0"/>
              <a:t>(</a:t>
            </a:r>
            <a:r>
              <a:rPr lang="pl-PL" altLang="pl-PL" sz="2400" i="1" dirty="0" err="1"/>
              <a:t>Long</a:t>
            </a:r>
            <a:r>
              <a:rPr lang="pl-PL" altLang="pl-PL" sz="2400" i="1" dirty="0"/>
              <a:t> &amp; Wood, Lindsay).</a:t>
            </a:r>
            <a:endParaRPr lang="pl-PL" altLang="pl-PL" sz="2400" dirty="0"/>
          </a:p>
        </p:txBody>
      </p:sp>
      <p:sp>
        <p:nvSpPr>
          <p:cNvPr id="141315" name="Symbol zastępczy zawartości 2">
            <a:extLst>
              <a:ext uri="{FF2B5EF4-FFF2-40B4-BE49-F238E27FC236}">
                <a16:creationId xmlns:a16="http://schemas.microsoft.com/office/drawing/2014/main" xmlns="" id="{22936A40-3630-4518-AE80-4967DE90E7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700808"/>
            <a:ext cx="8785225" cy="515719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2800" b="1" dirty="0">
                <a:solidFill>
                  <a:srgbClr val="C00000"/>
                </a:solidFill>
              </a:rPr>
              <a:t>Edukacja włączająca to tworzenie warunków do nauki dzieci niepełnosprawnych w szkołach rejonowych (ogólnodostępnych).</a:t>
            </a:r>
          </a:p>
          <a:p>
            <a:pPr marL="0" indent="0">
              <a:buFontTx/>
              <a:buNone/>
            </a:pPr>
            <a:endParaRPr lang="pl-PL" altLang="pl-PL" sz="2800" b="1" dirty="0">
              <a:solidFill>
                <a:srgbClr val="C00000"/>
              </a:solidFill>
            </a:endParaRPr>
          </a:p>
          <a:p>
            <a:pPr marL="0" indent="0" algn="ctr">
              <a:buFontTx/>
              <a:buNone/>
            </a:pPr>
            <a:r>
              <a:rPr lang="pl-PL" altLang="pl-PL" sz="2800" b="1" dirty="0">
                <a:solidFill>
                  <a:srgbClr val="C00000"/>
                </a:solidFill>
              </a:rPr>
              <a:t>Edukacja to tworzenie </a:t>
            </a:r>
            <a:r>
              <a:rPr lang="pl-PL" altLang="pl-PL" sz="2800" b="1" dirty="0" smtClean="0">
                <a:solidFill>
                  <a:srgbClr val="C00000"/>
                </a:solidFill>
              </a:rPr>
              <a:t>warunków</a:t>
            </a:r>
          </a:p>
          <a:p>
            <a:pPr marL="0" indent="0" algn="ctr">
              <a:buFontTx/>
              <a:buNone/>
            </a:pPr>
            <a:r>
              <a:rPr lang="pl-PL" altLang="pl-PL" sz="2800" b="1" dirty="0" smtClean="0">
                <a:solidFill>
                  <a:srgbClr val="C00000"/>
                </a:solidFill>
              </a:rPr>
              <a:t>do </a:t>
            </a:r>
            <a:r>
              <a:rPr lang="pl-PL" altLang="pl-PL" sz="2800" b="1" dirty="0">
                <a:solidFill>
                  <a:srgbClr val="C00000"/>
                </a:solidFill>
              </a:rPr>
              <a:t>nauki dzieci w szkołach.</a:t>
            </a:r>
          </a:p>
          <a:p>
            <a:pPr marL="0" indent="0">
              <a:buFontTx/>
              <a:buNone/>
            </a:pPr>
            <a:endParaRPr lang="pl-PL" altLang="pl-PL" sz="2800" b="1" dirty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pl-PL" altLang="pl-PL" sz="2800" dirty="0"/>
              <a:t>Oznacza zupełną zmianę szkół w taki sposób, żeby podchodziły do każdego dziecka w sposób możliwie jak najbardziej zindywidualizowany i elastyczny.</a:t>
            </a:r>
          </a:p>
        </p:txBody>
      </p:sp>
    </p:spTree>
    <p:extLst>
      <p:ext uri="{BB962C8B-B14F-4D97-AF65-F5344CB8AC3E}">
        <p14:creationId xmlns:p14="http://schemas.microsoft.com/office/powerpoint/2010/main" val="34573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ytuł 1">
            <a:extLst>
              <a:ext uri="{FF2B5EF4-FFF2-40B4-BE49-F238E27FC236}">
                <a16:creationId xmlns:a16="http://schemas.microsoft.com/office/drawing/2014/main" xmlns="" id="{F2E82562-FAD4-4B83-92CB-789C4BB05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>
                <a:solidFill>
                  <a:srgbClr val="C00000"/>
                </a:solidFill>
              </a:rPr>
              <a:t>Co to oznacza?</a:t>
            </a:r>
          </a:p>
        </p:txBody>
      </p:sp>
      <p:sp>
        <p:nvSpPr>
          <p:cNvPr id="142339" name="Symbol zastępczy zawartości 2">
            <a:extLst>
              <a:ext uri="{FF2B5EF4-FFF2-40B4-BE49-F238E27FC236}">
                <a16:creationId xmlns:a16="http://schemas.microsoft.com/office/drawing/2014/main" xmlns="" id="{5B1CFDC4-EB75-41C9-8AE4-E9F94BBA2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pl-PL" dirty="0"/>
              <a:t>Dla oświaty i dla szkół będzie to oznaczało zniesienie </a:t>
            </a:r>
            <a:r>
              <a:rPr lang="pl-PL" altLang="pl-PL" b="1" dirty="0"/>
              <a:t>wszelkich barier </a:t>
            </a:r>
            <a:r>
              <a:rPr lang="pl-PL" altLang="pl-PL" b="1" dirty="0">
                <a:solidFill>
                  <a:srgbClr val="0033CC"/>
                </a:solidFill>
              </a:rPr>
              <a:t>mentalnych, psychologicznych, edukacyjnych, technicznych, organizacyjnych i architektonicznych,</a:t>
            </a:r>
            <a:r>
              <a:rPr lang="pl-PL" altLang="pl-PL" dirty="0"/>
              <a:t> które uniemożliwiają bądź utrudniają uczniom </a:t>
            </a:r>
            <a:r>
              <a:rPr lang="pl-PL" altLang="pl-PL" dirty="0">
                <a:solidFill>
                  <a:srgbClr val="C00000"/>
                </a:solidFill>
              </a:rPr>
              <a:t>ze specjalnymi potrzebami edukacyjnymi </a:t>
            </a:r>
            <a:r>
              <a:rPr lang="pl-PL" altLang="pl-PL" dirty="0"/>
              <a:t>funkcjonowanie w szkole.</a:t>
            </a:r>
          </a:p>
        </p:txBody>
      </p:sp>
    </p:spTree>
    <p:extLst>
      <p:ext uri="{BB962C8B-B14F-4D97-AF65-F5344CB8AC3E}">
        <p14:creationId xmlns:p14="http://schemas.microsoft.com/office/powerpoint/2010/main" val="35628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1439466" y="2025254"/>
            <a:ext cx="6172200" cy="2581275"/>
          </a:xfrm>
        </p:spPr>
        <p:txBody>
          <a:bodyPr/>
          <a:lstStyle/>
          <a:p>
            <a:r>
              <a:rPr lang="pl-PL" b="1"/>
              <a:t>Jaki jest cel</a:t>
            </a:r>
            <a:br>
              <a:rPr lang="pl-PL" b="1"/>
            </a:br>
            <a:r>
              <a:rPr lang="pl-PL" b="1"/>
              <a:t>kształcenia specjalnego?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1D66C-5665-4921-8549-9F19025DADD0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0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D3CF292C-5076-447B-A304-0EFD01C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913"/>
          </a:xfrm>
        </p:spPr>
        <p:txBody>
          <a:bodyPr/>
          <a:lstStyle/>
          <a:p>
            <a:r>
              <a:rPr lang="pl-PL" sz="1600" b="1" dirty="0" smtClean="0"/>
              <a:t>ROZPORZĄDZENIE MINISTRA EDUKACJI NARODOWEJ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z dnia 9 sierpnia 2017 r.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 sprawie zasad organizacji i udzielania pomocy psychologiczno-pedagogicznej</a:t>
            </a:r>
            <a:br>
              <a:rPr lang="pl-PL" sz="1600" b="1" dirty="0" smtClean="0"/>
            </a:br>
            <a:r>
              <a:rPr lang="pl-PL" sz="1600" b="1" dirty="0" smtClean="0"/>
              <a:t>w publicznych przedszkolach, szkołach i placówkach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(Dz. U. poz. 1591)</a:t>
            </a:r>
            <a:endParaRPr lang="pl-PL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38A992-A0F0-44A4-A717-3E62F72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898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§ 24. </a:t>
            </a:r>
            <a:r>
              <a:rPr lang="pl-PL" sz="2000" b="1" dirty="0" smtClean="0">
                <a:solidFill>
                  <a:srgbClr val="C00000"/>
                </a:solidFill>
              </a:rPr>
              <a:t>Do zadań pedagoga i psychologa </a:t>
            </a:r>
            <a:r>
              <a:rPr lang="pl-PL" sz="2000" b="1" dirty="0" smtClean="0"/>
              <a:t>w przedszkolu, szkole i placówce należy w szczególności: 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1) prowadzenie </a:t>
            </a:r>
            <a:r>
              <a:rPr lang="pl-PL" sz="2000" b="1" dirty="0" smtClean="0"/>
              <a:t>badań i działań diagnostycznych uczniów</a:t>
            </a:r>
            <a:r>
              <a:rPr lang="pl-PL" sz="2000" dirty="0" smtClean="0"/>
              <a:t>, w tym diagnozowanie indywidualnych potrzeb rozwojowych i edukacyjnych oraz możliwości psychofizycznych uczniów w celu określenia mocnych stron, predyspozycji, zainteresowań i uzdolnień uczniów oraz przyczyn niepowodzeń edukacyjnych lub trudności w funkcjonowaniu uczniów, w tym barier i ograniczeń utrudniających funkcjonowanie ucznia i jego uczestnictwo w życiu przedszkola, szkoły i placówki;</a:t>
            </a:r>
          </a:p>
          <a:p>
            <a:pPr>
              <a:buNone/>
            </a:pPr>
            <a:r>
              <a:rPr lang="pl-PL" sz="2000" dirty="0" smtClean="0"/>
              <a:t>2) </a:t>
            </a:r>
            <a:r>
              <a:rPr lang="pl-PL" sz="2000" b="1" dirty="0" smtClean="0"/>
              <a:t>diagnozowanie sytuacji wychowawczych</a:t>
            </a:r>
            <a:r>
              <a:rPr lang="pl-PL" sz="2000" dirty="0" smtClean="0"/>
              <a:t> w przedszkolu, szkole lub placówce w celu rozwiązywania problemów wychowawczych stanowiących barierę i ograniczających aktywne i pełne uczestnictwo ucznia w życiu przedszkola, szkoły i placówki;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8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solidFill>
                  <a:srgbClr val="FF0000"/>
                </a:solidFill>
              </a:rPr>
              <a:t>Cel kształcenia specjalnego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pl-PL" sz="4050" b="1"/>
              <a:t>Przygotowanie</a:t>
            </a:r>
          </a:p>
          <a:p>
            <a:pPr algn="ctr">
              <a:buFont typeface="Arial" charset="0"/>
              <a:buNone/>
            </a:pPr>
            <a:r>
              <a:rPr lang="pl-PL" sz="4050" b="1"/>
              <a:t>dziecka/ucznia</a:t>
            </a:r>
          </a:p>
          <a:p>
            <a:pPr algn="ctr">
              <a:buFont typeface="Arial" charset="0"/>
              <a:buNone/>
            </a:pPr>
            <a:r>
              <a:rPr lang="pl-PL" sz="4050" b="1"/>
              <a:t>do samodzielności</a:t>
            </a:r>
          </a:p>
          <a:p>
            <a:pPr algn="ctr">
              <a:buFont typeface="Arial" charset="0"/>
              <a:buNone/>
            </a:pPr>
            <a:r>
              <a:rPr lang="pl-PL" sz="4050" b="1"/>
              <a:t>w dorosłym życiu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E9F7F-A652-4303-A828-544C6B549718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1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0C1D9598-0AEE-4350-9465-4597D0BC0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31735"/>
              </p:ext>
            </p:extLst>
          </p:nvPr>
        </p:nvGraphicFramePr>
        <p:xfrm>
          <a:off x="0" y="836713"/>
          <a:ext cx="9144000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91159412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576954682"/>
                    </a:ext>
                  </a:extLst>
                </a:gridCol>
              </a:tblGrid>
              <a:tr h="835859">
                <a:tc>
                  <a:txBody>
                    <a:bodyPr/>
                    <a:lstStyle/>
                    <a:p>
                      <a:pPr algn="ctr"/>
                      <a:r>
                        <a:rPr lang="pl-PL" sz="320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Obecnie</a:t>
                      </a:r>
                    </a:p>
                  </a:txBody>
                  <a:tcPr marL="91437" marR="91437" marT="45714" marB="45714"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</a:rPr>
                        <a:t>Dawniej</a:t>
                      </a:r>
                    </a:p>
                  </a:txBody>
                  <a:tcPr marL="91437" marR="91437" marT="45714" marB="45714"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618323136"/>
                  </a:ext>
                </a:extLst>
              </a:tr>
              <a:tr h="4348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Dyrektor, nauczyciele organizują kształcenie dziecka niepełnosprawnego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 efekcie zatrzymują go w swojej szkole</a:t>
                      </a:r>
                      <a:r>
                        <a:rPr lang="pl-PL" sz="32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 edukacji włączającej</a:t>
                      </a:r>
                    </a:p>
                    <a:p>
                      <a:pPr algn="ctr"/>
                      <a:endParaRPr lang="pl-PL" sz="3200" dirty="0"/>
                    </a:p>
                  </a:txBody>
                  <a:tcPr marL="91437" marR="91437" marT="45714" marB="45714"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/>
                        <a:t>Szkoła podejmowała działania w celu przekonania rodziców, że dziecko powinno uczyć się w innych warunkach (nauczanie indywidualne lub szkoła specjalna)</a:t>
                      </a:r>
                    </a:p>
                  </a:txBody>
                  <a:tcPr marL="91437" marR="91437" marT="45714" marB="45714"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3277960"/>
                  </a:ext>
                </a:extLst>
              </a:tr>
            </a:tbl>
          </a:graphicData>
        </a:graphic>
      </p:graphicFrame>
      <p:sp>
        <p:nvSpPr>
          <p:cNvPr id="17421" name="pole tekstowe 8">
            <a:extLst>
              <a:ext uri="{FF2B5EF4-FFF2-40B4-BE49-F238E27FC236}">
                <a16:creationId xmlns:a16="http://schemas.microsoft.com/office/drawing/2014/main" xmlns="" id="{EF69B99F-C9DB-40B5-9244-497F724F8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88913"/>
            <a:ext cx="813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l-PL" altLang="pl-PL" sz="3200" b="1"/>
              <a:t>Zmiany w kształceniu specjalnym</a:t>
            </a:r>
          </a:p>
        </p:txBody>
      </p:sp>
    </p:spTree>
    <p:extLst>
      <p:ext uri="{BB962C8B-B14F-4D97-AF65-F5344CB8AC3E}">
        <p14:creationId xmlns:p14="http://schemas.microsoft.com/office/powerpoint/2010/main" val="35951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0C1D9598-0AEE-4350-9465-4597D0BC0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520626"/>
              </p:ext>
            </p:extLst>
          </p:nvPr>
        </p:nvGraphicFramePr>
        <p:xfrm>
          <a:off x="0" y="836713"/>
          <a:ext cx="914400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91159412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576954682"/>
                    </a:ext>
                  </a:extLst>
                </a:gridCol>
              </a:tblGrid>
              <a:tr h="824249">
                <a:tc>
                  <a:txBody>
                    <a:bodyPr/>
                    <a:lstStyle/>
                    <a:p>
                      <a:pPr algn="ctr"/>
                      <a:r>
                        <a:rPr lang="pl-PL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Obecnie</a:t>
                      </a:r>
                      <a:r>
                        <a:rPr lang="pl-PL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 marL="91437" marR="91437" marT="45714" marB="45714"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Dawniej</a:t>
                      </a:r>
                      <a:r>
                        <a:rPr lang="pl-PL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 marL="91437" marR="91437" marT="45714" marB="45714"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618323136"/>
                  </a:ext>
                </a:extLst>
              </a:tr>
              <a:tr h="428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Dyrektor, nauczyciele organizują kształcenie dziecka niepełnosprawnego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 efekcie zatrzymują go w swojej szkole,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 edukacji włączającej</a:t>
                      </a:r>
                    </a:p>
                    <a:p>
                      <a:pPr algn="ctr"/>
                      <a:endParaRPr lang="pl-PL" sz="3200" dirty="0"/>
                    </a:p>
                  </a:txBody>
                  <a:tcPr marL="91437" marR="91437" marT="45714" marB="45714"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dirty="0"/>
                        <a:t>Szkoła podejmowała działania w celu przekonania rodziców, że dziecko powinno uczyć się w innych warunkach (nauczanie indywidualne lub szkoła specjalna)</a:t>
                      </a:r>
                    </a:p>
                  </a:txBody>
                  <a:tcPr marL="91437" marR="91437" marT="45714" marB="45714">
                    <a:gradFill flip="none" rotWithShape="1">
                      <a:gsLst>
                        <a:gs pos="0">
                          <a:schemeClr val="accent5">
                            <a:lumMod val="67000"/>
                          </a:schemeClr>
                        </a:gs>
                        <a:gs pos="48000">
                          <a:schemeClr val="accent5">
                            <a:lumMod val="97000"/>
                            <a:lumOff val="3000"/>
                          </a:schemeClr>
                        </a:gs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3277960"/>
                  </a:ext>
                </a:extLst>
              </a:tr>
            </a:tbl>
          </a:graphicData>
        </a:graphic>
      </p:graphicFrame>
      <p:sp>
        <p:nvSpPr>
          <p:cNvPr id="17421" name="pole tekstowe 8">
            <a:extLst>
              <a:ext uri="{FF2B5EF4-FFF2-40B4-BE49-F238E27FC236}">
                <a16:creationId xmlns:a16="http://schemas.microsoft.com/office/drawing/2014/main" xmlns="" id="{EF69B99F-C9DB-40B5-9244-497F724F8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88913"/>
            <a:ext cx="813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l-PL" altLang="pl-PL" sz="3200" b="1"/>
              <a:t>Zmiany w kształceniu specjalnym</a:t>
            </a:r>
          </a:p>
        </p:txBody>
      </p:sp>
    </p:spTree>
    <p:extLst>
      <p:ext uri="{BB962C8B-B14F-4D97-AF65-F5344CB8AC3E}">
        <p14:creationId xmlns:p14="http://schemas.microsoft.com/office/powerpoint/2010/main" val="36720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A26908A-19BF-415E-AD94-31B54356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Postawa dyrektora i nauczycieli</a:t>
            </a:r>
            <a:br>
              <a:rPr lang="pl-PL" sz="3600" dirty="0"/>
            </a:br>
            <a:r>
              <a:rPr lang="pl-PL" sz="3600" dirty="0"/>
              <a:t>„na NIE”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D95296A3-D3A9-48CA-9578-FBD7A339BE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043461"/>
              </p:ext>
            </p:extLst>
          </p:nvPr>
        </p:nvGraphicFramePr>
        <p:xfrm>
          <a:off x="457200" y="1988840"/>
          <a:ext cx="82296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FF380F60-1E05-46F3-A448-F60BE8C6A3A9}"/>
              </a:ext>
            </a:extLst>
          </p:cNvPr>
          <p:cNvSpPr txBox="1"/>
          <p:nvPr/>
        </p:nvSpPr>
        <p:spPr>
          <a:xfrm>
            <a:off x="3113838" y="2274838"/>
            <a:ext cx="29163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Nie mamy warunków.</a:t>
            </a:r>
          </a:p>
          <a:p>
            <a:pPr algn="ctr"/>
            <a:r>
              <a:rPr lang="pl-PL" b="1" dirty="0"/>
              <a:t>Nikt nas nie wspiera.</a:t>
            </a:r>
          </a:p>
          <a:p>
            <a:pPr algn="ctr"/>
            <a:r>
              <a:rPr lang="pl-PL" b="1" dirty="0"/>
              <a:t>Nie nauczyli nas na studiach</a:t>
            </a:r>
          </a:p>
          <a:p>
            <a:pPr algn="ctr"/>
            <a:r>
              <a:rPr lang="pl-PL" b="1" dirty="0"/>
              <a:t>Rodzice nie chcą współpracować. </a:t>
            </a:r>
          </a:p>
          <a:p>
            <a:pPr algn="ctr"/>
            <a:r>
              <a:rPr lang="pl-PL" b="1" dirty="0"/>
              <a:t>Już wszystko zrobiliśmy i nie ma efektów.</a:t>
            </a:r>
          </a:p>
          <a:p>
            <a:pPr algn="ctr"/>
            <a:r>
              <a:rPr lang="pl-PL" b="1" dirty="0"/>
              <a:t>Żadne działanie nic nie daje.</a:t>
            </a:r>
          </a:p>
        </p:txBody>
      </p:sp>
    </p:spTree>
    <p:extLst>
      <p:ext uri="{BB962C8B-B14F-4D97-AF65-F5344CB8AC3E}">
        <p14:creationId xmlns:p14="http://schemas.microsoft.com/office/powerpoint/2010/main" val="34477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A26908A-19BF-415E-AD94-31B54356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Postawa dyrektora i nauczycieli</a:t>
            </a:r>
            <a:br>
              <a:rPr lang="pl-PL" sz="3600" dirty="0"/>
            </a:br>
            <a:r>
              <a:rPr lang="pl-PL" sz="3600" dirty="0"/>
              <a:t>„na TAK”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FF380F60-1E05-46F3-A448-F60BE8C6A3A9}"/>
              </a:ext>
            </a:extLst>
          </p:cNvPr>
          <p:cNvSpPr txBox="1"/>
          <p:nvPr/>
        </p:nvSpPr>
        <p:spPr>
          <a:xfrm>
            <a:off x="2238774" y="1843950"/>
            <a:ext cx="4680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Poszukamy wsparcia.</a:t>
            </a:r>
          </a:p>
          <a:p>
            <a:pPr algn="ctr"/>
            <a:r>
              <a:rPr lang="pl-PL" sz="2000" b="1" dirty="0"/>
              <a:t>Zaprosimy specjalistów.</a:t>
            </a:r>
          </a:p>
          <a:p>
            <a:pPr algn="ctr"/>
            <a:r>
              <a:rPr lang="pl-PL" sz="2000" b="1" dirty="0"/>
              <a:t>Znajdziemy sposób na konstruktywną współpracę</a:t>
            </a:r>
          </a:p>
          <a:p>
            <a:pPr algn="ctr"/>
            <a:r>
              <a:rPr lang="pl-PL" sz="2000" b="1" dirty="0"/>
              <a:t>z rodzicami</a:t>
            </a:r>
          </a:p>
          <a:p>
            <a:pPr algn="ctr"/>
            <a:r>
              <a:rPr lang="pl-PL" sz="2000" b="1" dirty="0"/>
              <a:t>Określimy szczegółowe cele</a:t>
            </a:r>
          </a:p>
          <a:p>
            <a:pPr algn="ctr"/>
            <a:r>
              <a:rPr lang="pl-PL" sz="2000" b="1" dirty="0"/>
              <a:t>w zakresie rozwoju dziecka</a:t>
            </a:r>
          </a:p>
          <a:p>
            <a:pPr algn="ctr"/>
            <a:r>
              <a:rPr lang="pl-PL" sz="2000" b="1" dirty="0"/>
              <a:t>i będziemy sprawdzać czy je osiągamy. </a:t>
            </a:r>
          </a:p>
          <a:p>
            <a:pPr algn="ctr"/>
            <a:r>
              <a:rPr lang="pl-PL" sz="2000" b="1" dirty="0"/>
              <a:t>Uzbroimy się w cierpliwość.</a:t>
            </a:r>
          </a:p>
          <a:p>
            <a:pPr algn="ctr"/>
            <a:r>
              <a:rPr lang="pl-PL" sz="2000" b="1" dirty="0"/>
              <a:t>Wdrożymy integracyjny program wychowawczy w szkole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63A3F0C9-7983-4EA5-8C9A-226D3D65B1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827719"/>
              </p:ext>
            </p:extLst>
          </p:nvPr>
        </p:nvGraphicFramePr>
        <p:xfrm>
          <a:off x="0" y="2132856"/>
          <a:ext cx="915806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9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BDCCD8-1ABB-4D04-A1F0-68A597B7C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16" y="131737"/>
            <a:ext cx="8229600" cy="719258"/>
          </a:xfrm>
        </p:spPr>
        <p:txBody>
          <a:bodyPr/>
          <a:lstStyle/>
          <a:p>
            <a:r>
              <a:rPr lang="pl-PL" sz="2800" b="1" dirty="0"/>
              <a:t>Wpływ na losy edukacyjne dziecka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013F857D-990B-4F8A-A67F-00B78187066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196752"/>
          <a:ext cx="9144000" cy="5524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21E62E88-76D4-40B9-BA9C-EED893A5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5D0EE-3155-4DA8-A3F8-5AC66412DCF6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5254F259-A75E-46B6-BE36-5DA5759960C6}"/>
              </a:ext>
            </a:extLst>
          </p:cNvPr>
          <p:cNvSpPr txBox="1"/>
          <p:nvPr/>
        </p:nvSpPr>
        <p:spPr>
          <a:xfrm>
            <a:off x="1716811" y="206139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Wizytator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F4F4B556-64BF-495B-9605-62086B2DD1A8}"/>
              </a:ext>
            </a:extLst>
          </p:cNvPr>
          <p:cNvSpPr txBox="1"/>
          <p:nvPr/>
        </p:nvSpPr>
        <p:spPr>
          <a:xfrm>
            <a:off x="1204400" y="54120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Lider oświaty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4CC06FCC-D94F-4CB1-807E-6C831652B4E1}"/>
              </a:ext>
            </a:extLst>
          </p:cNvPr>
          <p:cNvSpPr txBox="1"/>
          <p:nvPr/>
        </p:nvSpPr>
        <p:spPr>
          <a:xfrm>
            <a:off x="6229187" y="5291916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Doradca metodyczny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78256497-B625-4D7C-81AF-7BDC60EA899B}"/>
              </a:ext>
            </a:extLst>
          </p:cNvPr>
          <p:cNvSpPr txBox="1"/>
          <p:nvPr/>
        </p:nvSpPr>
        <p:spPr>
          <a:xfrm>
            <a:off x="6084168" y="1685999"/>
            <a:ext cx="2602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Psycholog, pedagog</a:t>
            </a:r>
          </a:p>
          <a:p>
            <a:pPr algn="ctr"/>
            <a:r>
              <a:rPr lang="pl-PL" b="1" dirty="0"/>
              <a:t>z poradni psychologiczno-pedagogicznej</a:t>
            </a: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xmlns="" id="{A4FDB52E-B7AD-432A-B007-25CB56D78575}"/>
              </a:ext>
            </a:extLst>
          </p:cNvPr>
          <p:cNvSpPr/>
          <p:nvPr/>
        </p:nvSpPr>
        <p:spPr>
          <a:xfrm rot="18582107">
            <a:off x="3059832" y="2235783"/>
            <a:ext cx="432048" cy="977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xmlns="" id="{34803023-2287-4FCB-AC8B-C379FD68D525}"/>
              </a:ext>
            </a:extLst>
          </p:cNvPr>
          <p:cNvSpPr/>
          <p:nvPr/>
        </p:nvSpPr>
        <p:spPr>
          <a:xfrm rot="13861660">
            <a:off x="3001285" y="4639788"/>
            <a:ext cx="432048" cy="977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xmlns="" id="{AB5EBDB7-0065-4028-B315-40E1B746920D}"/>
              </a:ext>
            </a:extLst>
          </p:cNvPr>
          <p:cNvSpPr/>
          <p:nvPr/>
        </p:nvSpPr>
        <p:spPr>
          <a:xfrm rot="3158651">
            <a:off x="5753274" y="2194527"/>
            <a:ext cx="432048" cy="977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dół 13">
            <a:extLst>
              <a:ext uri="{FF2B5EF4-FFF2-40B4-BE49-F238E27FC236}">
                <a16:creationId xmlns:a16="http://schemas.microsoft.com/office/drawing/2014/main" xmlns="" id="{D383A88C-39EB-4A10-8152-4A1AEC837888}"/>
              </a:ext>
            </a:extLst>
          </p:cNvPr>
          <p:cNvSpPr/>
          <p:nvPr/>
        </p:nvSpPr>
        <p:spPr>
          <a:xfrm rot="7384355">
            <a:off x="5786268" y="4719333"/>
            <a:ext cx="432048" cy="977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5" name="Symbol zastępczy zawartości 5">
            <a:extLst>
              <a:ext uri="{FF2B5EF4-FFF2-40B4-BE49-F238E27FC236}">
                <a16:creationId xmlns:a16="http://schemas.microsoft.com/office/drawing/2014/main" xmlns="" id="{31612071-7101-43F7-A785-513A7976B2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904171"/>
              </p:ext>
            </p:extLst>
          </p:nvPr>
        </p:nvGraphicFramePr>
        <p:xfrm>
          <a:off x="1" y="1196751"/>
          <a:ext cx="9144000" cy="5524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Strzałka: w dół 16">
            <a:extLst>
              <a:ext uri="{FF2B5EF4-FFF2-40B4-BE49-F238E27FC236}">
                <a16:creationId xmlns:a16="http://schemas.microsoft.com/office/drawing/2014/main" xmlns="" id="{0F5528C6-729C-4EC4-81A8-5F0F8F134518}"/>
              </a:ext>
            </a:extLst>
          </p:cNvPr>
          <p:cNvSpPr/>
          <p:nvPr/>
        </p:nvSpPr>
        <p:spPr>
          <a:xfrm rot="13861660">
            <a:off x="3001286" y="4639787"/>
            <a:ext cx="432048" cy="977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xmlns="" id="{DDC86EFB-32BE-4919-B1C7-A88707B33E9B}"/>
              </a:ext>
            </a:extLst>
          </p:cNvPr>
          <p:cNvGrpSpPr/>
          <p:nvPr/>
        </p:nvGrpSpPr>
        <p:grpSpPr>
          <a:xfrm>
            <a:off x="2787260" y="2508355"/>
            <a:ext cx="3703629" cy="2915598"/>
            <a:chOff x="2787260" y="2508355"/>
            <a:chExt cx="3703629" cy="2915598"/>
          </a:xfrm>
        </p:grpSpPr>
        <p:sp>
          <p:nvSpPr>
            <p:cNvPr id="16" name="Strzałka: w dół 15">
              <a:extLst>
                <a:ext uri="{FF2B5EF4-FFF2-40B4-BE49-F238E27FC236}">
                  <a16:creationId xmlns:a16="http://schemas.microsoft.com/office/drawing/2014/main" xmlns="" id="{83BAE8F1-91AA-4FD7-9449-678CC8BE4335}"/>
                </a:ext>
              </a:extLst>
            </p:cNvPr>
            <p:cNvSpPr/>
            <p:nvPr/>
          </p:nvSpPr>
          <p:spPr>
            <a:xfrm rot="18582107">
              <a:off x="3059833" y="2235782"/>
              <a:ext cx="432048" cy="9771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Strzałka: w dół 17">
              <a:extLst>
                <a:ext uri="{FF2B5EF4-FFF2-40B4-BE49-F238E27FC236}">
                  <a16:creationId xmlns:a16="http://schemas.microsoft.com/office/drawing/2014/main" xmlns="" id="{AC89391A-DD4B-4ADE-9BB5-C0BD4696AD67}"/>
                </a:ext>
              </a:extLst>
            </p:cNvPr>
            <p:cNvSpPr/>
            <p:nvPr/>
          </p:nvSpPr>
          <p:spPr>
            <a:xfrm rot="7384355">
              <a:off x="5786269" y="4719332"/>
              <a:ext cx="432048" cy="9771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6625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01B4FC-99C4-4AEF-AE7A-A04AF1C7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/>
              <a:t>Dorośli, mający wpływ na edukację dziecka niepełnosprawnego powinni posiadać: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8D936A2-95E3-46EF-B00C-C2138A44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5D0EE-3155-4DA8-A3F8-5AC66412DCF6}" type="slidenum">
              <a:rPr lang="pl-PL" altLang="pl-PL" smtClean="0"/>
              <a:pPr>
                <a:defRPr/>
              </a:pPr>
              <a:t>26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6310122B-64DA-4B09-A1DF-8845FCC26F85}"/>
              </a:ext>
            </a:extLst>
          </p:cNvPr>
          <p:cNvSpPr txBox="1"/>
          <p:nvPr/>
        </p:nvSpPr>
        <p:spPr>
          <a:xfrm>
            <a:off x="1547664" y="5229200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/>
              <a:t>Wspieranie</a:t>
            </a: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xmlns="" id="{3C150605-2070-4405-BC92-605DE0FFC2B3}"/>
              </a:ext>
            </a:extLst>
          </p:cNvPr>
          <p:cNvSpPr/>
          <p:nvPr/>
        </p:nvSpPr>
        <p:spPr>
          <a:xfrm rot="10800000">
            <a:off x="4139952" y="4180076"/>
            <a:ext cx="648072" cy="86409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6DE2FF4E-380C-40ED-B525-53E47D52BFE4}"/>
              </a:ext>
            </a:extLst>
          </p:cNvPr>
          <p:cNvSpPr/>
          <p:nvPr/>
        </p:nvSpPr>
        <p:spPr>
          <a:xfrm>
            <a:off x="1305109" y="1602666"/>
            <a:ext cx="6317755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Wiedzę </a:t>
            </a:r>
          </a:p>
          <a:p>
            <a:pPr algn="ctr"/>
            <a:r>
              <a:rPr lang="pl-PL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Umiejętności</a:t>
            </a:r>
          </a:p>
          <a:p>
            <a:pPr algn="ctr"/>
            <a:r>
              <a:rPr lang="pl-PL" sz="24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(planowania, ewaluacji, pracy zespołowej)</a:t>
            </a:r>
          </a:p>
          <a:p>
            <a:pPr algn="ctr"/>
            <a:r>
              <a:rPr lang="pl-PL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Doświadczenie</a:t>
            </a:r>
          </a:p>
          <a:p>
            <a:pPr algn="ctr"/>
            <a:r>
              <a:rPr lang="pl-PL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Postawę akceptacji</a:t>
            </a:r>
          </a:p>
        </p:txBody>
      </p:sp>
    </p:spTree>
    <p:extLst>
      <p:ext uri="{BB962C8B-B14F-4D97-AF65-F5344CB8AC3E}">
        <p14:creationId xmlns:p14="http://schemas.microsoft.com/office/powerpoint/2010/main" val="12103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3">
            <a:extLst>
              <a:ext uri="{FF2B5EF4-FFF2-40B4-BE49-F238E27FC236}">
                <a16:creationId xmlns:a16="http://schemas.microsoft.com/office/drawing/2014/main" xmlns="" id="{763C2839-BD2C-43B0-909B-90155A605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903" y="1916832"/>
            <a:ext cx="8692193" cy="235011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2400" dirty="0"/>
              <a:t>	</a:t>
            </a:r>
            <a:r>
              <a:rPr lang="pl-PL" altLang="pl-PL" sz="2800" dirty="0"/>
              <a:t>Wspieranie </a:t>
            </a:r>
            <a:r>
              <a:rPr lang="pl-PL" altLang="pl-PL" sz="2800" b="1" dirty="0">
                <a:highlight>
                  <a:srgbClr val="FFFF00"/>
                </a:highlight>
              </a:rPr>
              <a:t>zmierza do zapewnienia dziecku możliwie najlepszych warunków do samodzielnego działania, </a:t>
            </a:r>
            <a:r>
              <a:rPr lang="pl-PL" altLang="pl-PL" sz="2800" b="1" u="sng" dirty="0">
                <a:solidFill>
                  <a:srgbClr val="0070C0"/>
                </a:solidFill>
              </a:rPr>
              <a:t>stosownie </a:t>
            </a:r>
            <a:r>
              <a:rPr lang="pl-PL" altLang="pl-PL" sz="2800" dirty="0"/>
              <a:t>do jego </a:t>
            </a:r>
            <a:r>
              <a:rPr lang="pl-PL" altLang="pl-PL" sz="2800" b="1" dirty="0"/>
              <a:t>możliwości</a:t>
            </a:r>
            <a:r>
              <a:rPr lang="pl-PL" altLang="pl-PL" sz="2800" dirty="0"/>
              <a:t> psychofizycznych </a:t>
            </a:r>
            <a:br>
              <a:rPr lang="pl-PL" altLang="pl-PL" sz="2800" dirty="0"/>
            </a:br>
            <a:r>
              <a:rPr lang="pl-PL" altLang="pl-PL" sz="2800" dirty="0"/>
              <a:t>i </a:t>
            </a:r>
            <a:r>
              <a:rPr lang="pl-PL" altLang="pl-PL" sz="2800" b="1" dirty="0"/>
              <a:t>indywidualnych</a:t>
            </a:r>
            <a:r>
              <a:rPr lang="pl-PL" altLang="pl-PL" sz="2800" dirty="0"/>
              <a:t> potrzeb. </a:t>
            </a:r>
          </a:p>
        </p:txBody>
      </p:sp>
      <p:sp>
        <p:nvSpPr>
          <p:cNvPr id="124931" name="Tytuł 3">
            <a:extLst>
              <a:ext uri="{FF2B5EF4-FFF2-40B4-BE49-F238E27FC236}">
                <a16:creationId xmlns:a16="http://schemas.microsoft.com/office/drawing/2014/main" xmlns="" id="{25AB89B1-7A44-42D9-9E64-9EB4E54F4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1680" y="81979"/>
            <a:ext cx="5040313" cy="610717"/>
          </a:xfrm>
        </p:spPr>
        <p:txBody>
          <a:bodyPr/>
          <a:lstStyle/>
          <a:p>
            <a:r>
              <a:rPr lang="pl-PL" altLang="pl-PL" sz="4000" b="1" dirty="0">
                <a:solidFill>
                  <a:srgbClr val="C00000"/>
                </a:solidFill>
              </a:rPr>
              <a:t>Wspieranie</a:t>
            </a:r>
          </a:p>
        </p:txBody>
      </p:sp>
    </p:spTree>
    <p:extLst>
      <p:ext uri="{BB962C8B-B14F-4D97-AF65-F5344CB8AC3E}">
        <p14:creationId xmlns:p14="http://schemas.microsoft.com/office/powerpoint/2010/main" val="25048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>
          <a:xfrm>
            <a:off x="457200" y="131404"/>
            <a:ext cx="8218487" cy="529461"/>
          </a:xfrm>
        </p:spPr>
        <p:txBody>
          <a:bodyPr/>
          <a:lstStyle/>
          <a:p>
            <a:pPr eaLnBrk="1" hangingPunct="1"/>
            <a:r>
              <a:rPr lang="pl-PL" altLang="pl-PL" b="1"/>
              <a:t>SZKOŁA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4558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396" name="pole tekstowe 4"/>
          <p:cNvSpPr txBox="1">
            <a:spLocks noChangeArrowheads="1"/>
          </p:cNvSpPr>
          <p:nvPr/>
        </p:nvSpPr>
        <p:spPr bwMode="auto">
          <a:xfrm>
            <a:off x="2484438" y="5373688"/>
            <a:ext cx="4319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b="1"/>
              <a:t>WSPÓŁPRACA</a:t>
            </a:r>
          </a:p>
        </p:txBody>
      </p:sp>
      <p:sp>
        <p:nvSpPr>
          <p:cNvPr id="7" name="Objaśnienie ze strzałką w górę 6"/>
          <p:cNvSpPr/>
          <p:nvPr/>
        </p:nvSpPr>
        <p:spPr>
          <a:xfrm>
            <a:off x="821530" y="775587"/>
            <a:ext cx="7489825" cy="503238"/>
          </a:xfrm>
          <a:prstGeom prst="upArrowCallout">
            <a:avLst>
              <a:gd name="adj1" fmla="val 25000"/>
              <a:gd name="adj2" fmla="val 25000"/>
              <a:gd name="adj3" fmla="val 68889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9398" name="pole tekstowe 5"/>
          <p:cNvSpPr txBox="1">
            <a:spLocks noChangeArrowheads="1"/>
          </p:cNvSpPr>
          <p:nvPr/>
        </p:nvSpPr>
        <p:spPr bwMode="auto">
          <a:xfrm>
            <a:off x="2123281" y="5980906"/>
            <a:ext cx="5041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800" b="1"/>
              <a:t>KONCEPCJA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467F-7FE4-4F28-AC57-84715ADCA4E9}" type="slidenum">
              <a:rPr lang="pl-PL" smtClean="0"/>
              <a:pPr/>
              <a:t>28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67744" y="4796602"/>
            <a:ext cx="216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highlight>
                  <a:srgbClr val="FFFF00"/>
                </a:highlight>
              </a:rPr>
              <a:t>Lider oświaty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731FDFDB-8A55-4584-8EB9-0BCBA315B541}"/>
              </a:ext>
            </a:extLst>
          </p:cNvPr>
          <p:cNvSpPr txBox="1"/>
          <p:nvPr/>
        </p:nvSpPr>
        <p:spPr>
          <a:xfrm>
            <a:off x="0" y="117790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PEDAGOG, PEDAGOG SPECJALNY, SPECJALISTA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7544" y="6165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WIZYTATOR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189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A659B5-C9E3-4571-B2BF-9676AD720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pl-PL" sz="2800" b="1" dirty="0"/>
              <a:t>Wspieranie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E403C88-00EE-48CB-9B90-762477FC3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760640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>
                <a:solidFill>
                  <a:srgbClr val="C00000"/>
                </a:solidFill>
              </a:rPr>
              <a:t>Kto? - </a:t>
            </a:r>
            <a:r>
              <a:rPr lang="pl-PL" sz="2000" b="1" u="sng" dirty="0"/>
              <a:t>między innymi, pedagodzy specjalni, l</a:t>
            </a:r>
            <a:r>
              <a:rPr lang="pl-PL" sz="2000" b="1" dirty="0"/>
              <a:t>iderzy oświaty ds. edukacji włączającej, a także pracownicy PDN i Poradni P-P, … .</a:t>
            </a:r>
            <a:endParaRPr lang="pl-PL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rgbClr val="C00000"/>
                </a:solidFill>
              </a:rPr>
              <a:t>Kiedy? - </a:t>
            </a:r>
            <a:r>
              <a:rPr lang="pl-PL" sz="2000" b="1" dirty="0">
                <a:highlight>
                  <a:srgbClr val="FFFF00"/>
                </a:highlight>
              </a:rPr>
              <a:t>przed rozpoczęciem nauki dziecka w szkole</a:t>
            </a:r>
            <a:r>
              <a:rPr lang="pl-PL" sz="2000" b="1" dirty="0"/>
              <a:t> ogólnodostępnej, w trakcie trwania nauki, po zakończeniu nauki w szkole.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>
                <a:solidFill>
                  <a:srgbClr val="C00000"/>
                </a:solidFill>
              </a:rPr>
              <a:t>W jakim zakresie? –</a:t>
            </a:r>
            <a:r>
              <a:rPr lang="pl-PL" sz="2000" b="1" dirty="0"/>
              <a:t> </a:t>
            </a:r>
            <a:r>
              <a:rPr lang="pl-PL" sz="2000" b="1" dirty="0">
                <a:solidFill>
                  <a:srgbClr val="0033CC"/>
                </a:solidFill>
              </a:rPr>
              <a:t>rozwiązywania problemów </a:t>
            </a:r>
            <a:r>
              <a:rPr lang="pl-PL" sz="2000" dirty="0"/>
              <a:t>wychowawczych i dydaktycznych oraz </a:t>
            </a:r>
            <a:r>
              <a:rPr lang="pl-PL" sz="2000" b="1" dirty="0">
                <a:solidFill>
                  <a:srgbClr val="0033CC"/>
                </a:solidFill>
              </a:rPr>
              <a:t>rozwijania umiejętności </a:t>
            </a:r>
            <a:r>
              <a:rPr lang="pl-PL" sz="2000" dirty="0"/>
              <a:t>wychowawczych</a:t>
            </a:r>
            <a:r>
              <a:rPr lang="pl-PL" sz="2000" b="1" dirty="0"/>
              <a:t>. W kwestii pomocy odnośnie sposobu funkcjonowania dziecka w szkole, potrzeb dziecka </a:t>
            </a:r>
            <a:r>
              <a:rPr lang="pl-PL" sz="2000" b="1" dirty="0" smtClean="0"/>
              <a:t>(</a:t>
            </a:r>
            <a:r>
              <a:rPr lang="pl-PL" sz="2000" b="1" dirty="0" err="1" smtClean="0"/>
              <a:t>PP-P</a:t>
            </a:r>
            <a:r>
              <a:rPr lang="pl-PL" sz="2000" b="1" dirty="0"/>
              <a:t>), w kwestii doskonalenia obszarów dot. wychowania, integracji, tolerancji, metod, form pracy, postawy nauczycieli, </a:t>
            </a:r>
            <a:r>
              <a:rPr lang="pl-PL" sz="2000" b="1" dirty="0" smtClean="0"/>
              <a:t>potrzeby </a:t>
            </a:r>
            <a:r>
              <a:rPr lang="pl-PL" sz="2000" b="1" dirty="0"/>
              <a:t>zmiany </a:t>
            </a:r>
            <a:r>
              <a:rPr lang="pl-PL" sz="2000" b="1" dirty="0" smtClean="0"/>
              <a:t>(PDN).</a:t>
            </a:r>
            <a:endParaRPr lang="pl-PL" sz="2000" b="1" dirty="0"/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>
                <a:solidFill>
                  <a:srgbClr val="C00000"/>
                </a:solidFill>
              </a:rPr>
              <a:t>Kogo dot. wspieranie? </a:t>
            </a:r>
            <a:r>
              <a:rPr lang="pl-PL" sz="2000" b="1" dirty="0" smtClean="0">
                <a:solidFill>
                  <a:srgbClr val="C00000"/>
                </a:solidFill>
              </a:rPr>
              <a:t>–</a:t>
            </a:r>
            <a:r>
              <a:rPr lang="pl-PL" sz="2000" b="1" dirty="0" smtClean="0"/>
              <a:t> dyrektora, nauczycieli </a:t>
            </a:r>
            <a:r>
              <a:rPr lang="pl-PL" sz="2000" b="1" dirty="0"/>
              <a:t>i rodziców oraz JST i KO, (porady, konsultacje, warsztaty, szkolenia), a także ucznia niepełnosprawnego.</a:t>
            </a:r>
          </a:p>
          <a:p>
            <a:pPr marL="0" indent="0">
              <a:buNone/>
            </a:pPr>
            <a:endParaRPr lang="pl-PL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rgbClr val="C00000"/>
                </a:solidFill>
              </a:rPr>
              <a:t>Jak? – </a:t>
            </a:r>
            <a:r>
              <a:rPr lang="pl-PL" sz="2000" b="1" dirty="0"/>
              <a:t>planowo (wsparcie dedykowane), poprzez przekazywanie wiedzy, superwizję, … . </a:t>
            </a:r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00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D3CF292C-5076-447B-A304-0EFD01C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913"/>
          </a:xfrm>
        </p:spPr>
        <p:txBody>
          <a:bodyPr/>
          <a:lstStyle/>
          <a:p>
            <a:r>
              <a:rPr lang="pl-PL" sz="1600" b="1" dirty="0" smtClean="0"/>
              <a:t>ROZPORZĄDZENIE MINISTRA EDUKACJI NARODOWEJ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z dnia 9 sierpnia 2017 r.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 sprawie zasad organizacji i udzielania pomocy psychologiczno-pedagogicznej</a:t>
            </a:r>
            <a:br>
              <a:rPr lang="pl-PL" sz="1600" b="1" dirty="0" smtClean="0"/>
            </a:br>
            <a:r>
              <a:rPr lang="pl-PL" sz="1600" b="1" dirty="0" smtClean="0"/>
              <a:t>w publicznych przedszkolach, szkołach i placówkach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(Dz. U. poz. 1591)</a:t>
            </a:r>
            <a:endParaRPr lang="pl-PL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38A992-A0F0-44A4-A717-3E62F72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898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§ 24. </a:t>
            </a:r>
            <a:r>
              <a:rPr lang="pl-PL" sz="2000" b="1" dirty="0" smtClean="0">
                <a:solidFill>
                  <a:srgbClr val="C00000"/>
                </a:solidFill>
              </a:rPr>
              <a:t>Do zadań pedagoga i psychologa </a:t>
            </a:r>
            <a:r>
              <a:rPr lang="pl-PL" sz="2000" b="1" dirty="0" smtClean="0"/>
              <a:t>w przedszkolu, szkole i placówce należy w szczególności: 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3) udzielanie uczniom pomocy psychologiczno-pedagogicznej w formach odpowiednich do rozpoznanych potrzeb;</a:t>
            </a:r>
          </a:p>
          <a:p>
            <a:pPr>
              <a:buNone/>
            </a:pPr>
            <a:r>
              <a:rPr lang="pl-PL" sz="2000" dirty="0" smtClean="0"/>
              <a:t>4) podejmowanie działań z zakresu profilaktyki uzależnień i innych problemów dzieci i młodzieży;</a:t>
            </a:r>
          </a:p>
          <a:p>
            <a:pPr>
              <a:buNone/>
            </a:pPr>
            <a:r>
              <a:rPr lang="pl-PL" sz="2000" dirty="0" smtClean="0"/>
              <a:t>5) minimalizowanie skutków zaburzeń rozwojowych, zapobieganie zaburzeniom zachowania oraz inicjowanie różnych form pomocy w środowisku przedszkolnym, szkolnym i pozaszkolnym uczniów;</a:t>
            </a:r>
          </a:p>
          <a:p>
            <a:pPr>
              <a:buNone/>
            </a:pPr>
            <a:r>
              <a:rPr lang="pl-PL" sz="2000" dirty="0" smtClean="0"/>
              <a:t>6) inicjowanie i prowadzenie działań mediacyjnych i interwencyjnych w sytuacjach kryzysowych;</a:t>
            </a:r>
          </a:p>
          <a:p>
            <a:pPr>
              <a:buNone/>
            </a:pPr>
            <a:r>
              <a:rPr lang="pl-PL" sz="2000" dirty="0" smtClean="0"/>
              <a:t>7) pomoc rodzicom i nauczycielom w rozpoznawaniu i rozwijaniu indywidualnych możliwości, predyspozycji i uzdolnień uczniów;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8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ytuł 1">
            <a:extLst>
              <a:ext uri="{FF2B5EF4-FFF2-40B4-BE49-F238E27FC236}">
                <a16:creationId xmlns:a16="http://schemas.microsoft.com/office/drawing/2014/main" xmlns="" id="{8263995F-A4CD-42B5-9294-9E1E1C052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6050"/>
          </a:xfrm>
        </p:spPr>
        <p:txBody>
          <a:bodyPr/>
          <a:lstStyle/>
          <a:p>
            <a:r>
              <a:rPr lang="pl-PL" altLang="pl-PL" sz="28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Rozp</a:t>
            </a:r>
            <a:r>
              <a:rPr lang="pl-PL" altLang="pl-PL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. w sprawie pomocy p-p od obowiązujące od 1.09.2017</a:t>
            </a:r>
            <a:r>
              <a:rPr lang="pl-PL" altLang="pl-PL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pl-PL" altLang="pl-PL" sz="2800" b="1" dirty="0">
                <a:latin typeface="Calibri" panose="020F0502020204030204" pitchFamily="34" charset="0"/>
              </a:rPr>
              <a:t>Pomoc psychologiczno-pedagogiczna</a:t>
            </a:r>
            <a:br>
              <a:rPr lang="pl-PL" altLang="pl-PL" sz="2800" b="1" dirty="0">
                <a:latin typeface="Calibri" panose="020F0502020204030204" pitchFamily="34" charset="0"/>
              </a:rPr>
            </a:br>
            <a:r>
              <a:rPr lang="pl-PL" altLang="pl-PL" sz="2800" b="1" dirty="0">
                <a:latin typeface="Calibri" panose="020F0502020204030204" pitchFamily="34" charset="0"/>
              </a:rPr>
              <a:t>w szkole udzielana jest w formach:</a:t>
            </a:r>
            <a:endParaRPr lang="pl-PL" altLang="pl-PL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9091" name="Symbol zastępczy zawartości 2">
            <a:extLst>
              <a:ext uri="{FF2B5EF4-FFF2-40B4-BE49-F238E27FC236}">
                <a16:creationId xmlns:a16="http://schemas.microsoft.com/office/drawing/2014/main" xmlns="" id="{9CD7A71A-BEAF-49E6-8509-3312BFE1F8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785225" cy="52371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b="1" dirty="0">
                <a:latin typeface="Calibri" panose="020F0502020204030204" pitchFamily="34" charset="0"/>
              </a:rPr>
              <a:t>§ 6 ust 2.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1) klas terapeutycznych;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2) zajęć rozwijających uzdolnienia;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3) zajęć rozwijających umiejętności uczenia się;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4) zajęć dydaktyczno-wyrównawczych;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5) zajęć specjalistycznych: korekcyjno-kompensacyjnych, logopedycznych,</a:t>
            </a:r>
            <a:r>
              <a:rPr lang="pl-PL" altLang="pl-PL" sz="2400" b="1" dirty="0">
                <a:latin typeface="Calibri" panose="020F0502020204030204" pitchFamily="34" charset="0"/>
              </a:rPr>
              <a:t> </a:t>
            </a:r>
            <a:r>
              <a:rPr lang="pl-PL" alt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rozwijających kompetencje emocjonalno-społeczne</a:t>
            </a:r>
            <a:r>
              <a:rPr lang="pl-PL" altLang="pl-PL" sz="2400" dirty="0">
                <a:latin typeface="Calibri" panose="020F0502020204030204" pitchFamily="34" charset="0"/>
              </a:rPr>
              <a:t> oraz innych zajęć o charakterze terapeutycznym;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6) zajęć związanych z wyborem kierunku kształcenia i zawodu – </a:t>
            </a:r>
            <a:br>
              <a:rPr lang="pl-PL" altLang="pl-PL" sz="2400" dirty="0">
                <a:latin typeface="Calibri" panose="020F0502020204030204" pitchFamily="34" charset="0"/>
              </a:rPr>
            </a:br>
            <a:r>
              <a:rPr lang="pl-PL" altLang="pl-PL" sz="2400" dirty="0">
                <a:latin typeface="Calibri" panose="020F0502020204030204" pitchFamily="34" charset="0"/>
              </a:rPr>
              <a:t>w przypadku uczniów szkół podstawowych oraz uczniów szkół ponadpodstawowych;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7) zindywidualizowanej ścieżki kształcenia;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8) porad i konsultacji;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9) warsztatów.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pl-PL" sz="1900" b="1" dirty="0">
              <a:solidFill>
                <a:srgbClr val="FF0000"/>
              </a:solidFill>
            </a:endParaRPr>
          </a:p>
        </p:txBody>
      </p:sp>
      <p:sp>
        <p:nvSpPr>
          <p:cNvPr id="89092" name="Symbol zastępczy numeru slajdu 3">
            <a:extLst>
              <a:ext uri="{FF2B5EF4-FFF2-40B4-BE49-F238E27FC236}">
                <a16:creationId xmlns:a16="http://schemas.microsoft.com/office/drawing/2014/main" xmlns="" id="{2B49A627-5125-4D52-9892-9D9AD2BE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0C8AD9-94D3-4EF9-8AA7-442B01A7A715}" type="slidenum">
              <a:rPr lang="pl-PL" altLang="pl-PL" sz="1600" b="1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pl-PL" altLang="pl-PL" sz="1600" b="1">
              <a:solidFill>
                <a:srgbClr val="898989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7E3FB416-BF76-4AB2-BE16-A5297CE36AA2}"/>
              </a:ext>
            </a:extLst>
          </p:cNvPr>
          <p:cNvSpPr txBox="1"/>
          <p:nvPr/>
        </p:nvSpPr>
        <p:spPr>
          <a:xfrm>
            <a:off x="4201614" y="5590862"/>
            <a:ext cx="476287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b="1" dirty="0">
                <a:highlight>
                  <a:srgbClr val="00FFFF"/>
                </a:highlight>
                <a:latin typeface="Arial" charset="0"/>
                <a:cs typeface="Arial" charset="0"/>
              </a:rPr>
              <a:t>Zindywidualizowana ścieżka kształcenia nie dotyczy uczniów niepełnosprawnych</a:t>
            </a:r>
          </a:p>
        </p:txBody>
      </p:sp>
    </p:spTree>
    <p:extLst>
      <p:ext uri="{BB962C8B-B14F-4D97-AF65-F5344CB8AC3E}">
        <p14:creationId xmlns:p14="http://schemas.microsoft.com/office/powerpoint/2010/main" val="21584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F6BF75AC-AEE2-4942-85F8-CAEECF2BB0F9}"/>
              </a:ext>
            </a:extLst>
          </p:cNvPr>
          <p:cNvSpPr txBox="1"/>
          <p:nvPr/>
        </p:nvSpPr>
        <p:spPr>
          <a:xfrm rot="2144897">
            <a:off x="782638" y="3101975"/>
            <a:ext cx="87534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80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Szkoła specjalna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DD108F9D-7FB8-491C-887C-B96DE978514D}"/>
              </a:ext>
            </a:extLst>
          </p:cNvPr>
          <p:cNvSpPr txBox="1"/>
          <p:nvPr/>
        </p:nvSpPr>
        <p:spPr>
          <a:xfrm rot="19660651">
            <a:off x="-365125" y="2651125"/>
            <a:ext cx="986313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80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Organ prowadzący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FC9D04A-CCAC-476E-B0A1-7C7DD0BF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2541" y="95424"/>
            <a:ext cx="6492157" cy="634082"/>
          </a:xfrm>
          <a:extLst/>
        </p:spPr>
        <p:txBody>
          <a:bodyPr/>
          <a:lstStyle/>
          <a:p>
            <a:pPr>
              <a:defRPr/>
            </a:pPr>
            <a:r>
              <a:rPr lang="pl-PL" sz="3600" b="1" dirty="0" smtClean="0">
                <a:highlight>
                  <a:srgbClr val="FFFF00"/>
                </a:highlight>
              </a:rPr>
              <a:t>Wspieranie</a:t>
            </a:r>
            <a:endParaRPr lang="pl-PL" sz="3600" b="1" dirty="0">
              <a:highlight>
                <a:srgbClr val="FFFF00"/>
              </a:highlight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DF766A90-6C1B-42BF-B23F-B9FEB192A5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863085"/>
              </p:ext>
            </p:extLst>
          </p:nvPr>
        </p:nvGraphicFramePr>
        <p:xfrm>
          <a:off x="179513" y="985441"/>
          <a:ext cx="8160680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9814" name="Symbol zastępczy numeru slajdu 3">
            <a:extLst>
              <a:ext uri="{FF2B5EF4-FFF2-40B4-BE49-F238E27FC236}">
                <a16:creationId xmlns:a16="http://schemas.microsoft.com/office/drawing/2014/main" xmlns="" id="{98A277E0-D0BA-44D5-8D61-8E6E435B7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EA72E9-0C2F-48ED-9DA2-19100AAB1BCB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pl-PL" altLang="pl-PL" sz="1400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xmlns="" id="{4600F7BF-7246-465E-BB92-3AFF93263C17}"/>
              </a:ext>
            </a:extLst>
          </p:cNvPr>
          <p:cNvGrpSpPr/>
          <p:nvPr/>
        </p:nvGrpSpPr>
        <p:grpSpPr>
          <a:xfrm>
            <a:off x="93867" y="3296546"/>
            <a:ext cx="8726605" cy="702413"/>
            <a:chOff x="93867" y="3296546"/>
            <a:chExt cx="8780491" cy="702413"/>
          </a:xfrm>
        </p:grpSpPr>
        <p:sp>
          <p:nvSpPr>
            <p:cNvPr id="3" name="pole tekstowe 2">
              <a:extLst>
                <a:ext uri="{FF2B5EF4-FFF2-40B4-BE49-F238E27FC236}">
                  <a16:creationId xmlns:a16="http://schemas.microsoft.com/office/drawing/2014/main" xmlns="" id="{586B002C-03F0-4569-9A94-9D3C117885E6}"/>
                </a:ext>
              </a:extLst>
            </p:cNvPr>
            <p:cNvSpPr txBox="1"/>
            <p:nvPr/>
          </p:nvSpPr>
          <p:spPr>
            <a:xfrm>
              <a:off x="93867" y="3352628"/>
              <a:ext cx="12344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/>
                <a:t>Lider oświaty</a:t>
              </a:r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xmlns="" id="{BED19489-2099-4ED6-9403-B1737E5AAAB7}"/>
                </a:ext>
              </a:extLst>
            </p:cNvPr>
            <p:cNvSpPr txBox="1"/>
            <p:nvPr/>
          </p:nvSpPr>
          <p:spPr>
            <a:xfrm>
              <a:off x="7639878" y="3296546"/>
              <a:ext cx="12344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/>
                <a:t>Lider oświaty</a:t>
              </a:r>
            </a:p>
          </p:txBody>
        </p:sp>
        <p:sp>
          <p:nvSpPr>
            <p:cNvPr id="4" name="Strzałka: w prawo 3">
              <a:extLst>
                <a:ext uri="{FF2B5EF4-FFF2-40B4-BE49-F238E27FC236}">
                  <a16:creationId xmlns:a16="http://schemas.microsoft.com/office/drawing/2014/main" xmlns="" id="{8C07082D-3C98-4133-9BD7-165E1E2C9B81}"/>
                </a:ext>
              </a:extLst>
            </p:cNvPr>
            <p:cNvSpPr/>
            <p:nvPr/>
          </p:nvSpPr>
          <p:spPr>
            <a:xfrm>
              <a:off x="6796696" y="3486289"/>
              <a:ext cx="944289" cy="3406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0" name="Strzałka: w prawo 9">
            <a:extLst>
              <a:ext uri="{FF2B5EF4-FFF2-40B4-BE49-F238E27FC236}">
                <a16:creationId xmlns:a16="http://schemas.microsoft.com/office/drawing/2014/main" xmlns="" id="{E62DCEC5-59AA-492E-8E30-2D63839BDE0F}"/>
              </a:ext>
            </a:extLst>
          </p:cNvPr>
          <p:cNvSpPr/>
          <p:nvPr/>
        </p:nvSpPr>
        <p:spPr>
          <a:xfrm rot="10800000">
            <a:off x="1218252" y="3538394"/>
            <a:ext cx="944289" cy="340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21C71DBC-AF4E-4DD5-96CF-6837F8372131}"/>
              </a:ext>
            </a:extLst>
          </p:cNvPr>
          <p:cNvSpPr txBox="1"/>
          <p:nvPr/>
        </p:nvSpPr>
        <p:spPr>
          <a:xfrm>
            <a:off x="95214" y="69533"/>
            <a:ext cx="2067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Kto? Kogo? Kiedy? W jakim zakresie? Jak?</a:t>
            </a:r>
          </a:p>
        </p:txBody>
      </p:sp>
    </p:spTree>
    <p:extLst>
      <p:ext uri="{BB962C8B-B14F-4D97-AF65-F5344CB8AC3E}">
        <p14:creationId xmlns:p14="http://schemas.microsoft.com/office/powerpoint/2010/main" val="14867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ytuł 1">
            <a:extLst>
              <a:ext uri="{FF2B5EF4-FFF2-40B4-BE49-F238E27FC236}">
                <a16:creationId xmlns:a16="http://schemas.microsoft.com/office/drawing/2014/main" xmlns="" id="{1015C1BC-0396-4180-99E4-361ED3B3B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9144000" cy="2944813"/>
          </a:xfrm>
        </p:spPr>
        <p:txBody>
          <a:bodyPr/>
          <a:lstStyle/>
          <a:p>
            <a:r>
              <a:rPr lang="pl-PL" altLang="pl-PL" sz="2000" b="1"/>
              <a:t>ROZPORZĄDZENIE MINISTRA EDUKACJI NARODOWEJ </a:t>
            </a:r>
            <a:r>
              <a:rPr lang="pl-PL" altLang="pl-PL" sz="2000"/>
              <a:t/>
            </a:r>
            <a:br>
              <a:rPr lang="pl-PL" altLang="pl-PL" sz="2000"/>
            </a:br>
            <a:r>
              <a:rPr lang="pl-PL" altLang="pl-PL" sz="2000"/>
              <a:t>z dnia 2 listopada 2015 r. </a:t>
            </a:r>
            <a:br>
              <a:rPr lang="pl-PL" altLang="pl-PL" sz="2000"/>
            </a:br>
            <a:r>
              <a:rPr lang="pl-PL" altLang="pl-PL" sz="2000"/>
              <a:t>w sprawie rodzajów i szczegółowych zasad działania placówek publicznych, warunków pobytu dzieci i młodzieży w tych placówkach oraz wysokości i zasad odpłatności wnoszonej przez rodziców za pobyt ich dzieci  w tych placówkach </a:t>
            </a:r>
            <a:br>
              <a:rPr lang="pl-PL" altLang="pl-PL" sz="2000"/>
            </a:br>
            <a:r>
              <a:rPr lang="pl-PL" altLang="pl-PL" sz="2000"/>
              <a:t>(Dz. U. poz. 1872 oraz z 2017 r. poz. 1628)</a:t>
            </a:r>
          </a:p>
        </p:txBody>
      </p:sp>
      <p:sp>
        <p:nvSpPr>
          <p:cNvPr id="121859" name="Symbol zastępczy zawartości 2">
            <a:extLst>
              <a:ext uri="{FF2B5EF4-FFF2-40B4-BE49-F238E27FC236}">
                <a16:creationId xmlns:a16="http://schemas.microsoft.com/office/drawing/2014/main" xmlns="" id="{A280D2C8-2D31-4736-BAAE-B4BE0795A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4013" y="3392488"/>
            <a:ext cx="8435975" cy="25066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2800" dirty="0"/>
              <a:t>§ 47. Specjalny ośrodek szkolno-wychowawczy </a:t>
            </a:r>
            <a:r>
              <a:rPr lang="pl-PL" altLang="pl-PL" sz="2800" b="1" dirty="0"/>
              <a:t>współpracuje ze szkołami ogólnodostępnymi</a:t>
            </a:r>
            <a:r>
              <a:rPr lang="pl-PL" altLang="pl-PL" sz="2800" dirty="0"/>
              <a:t> </a:t>
            </a:r>
            <a:br>
              <a:rPr lang="pl-PL" altLang="pl-PL" sz="2800" dirty="0"/>
            </a:br>
            <a:r>
              <a:rPr lang="pl-PL" altLang="pl-PL" sz="2800" dirty="0"/>
              <a:t>w zakresie </a:t>
            </a:r>
            <a:r>
              <a:rPr lang="pl-PL" altLang="pl-PL" sz="2800" u="sng" dirty="0"/>
              <a:t>diagnozowania i rozwiązywania problemów dydaktyczno-wychowawczych uczniów niepełnosprawnych uczęszczających do tych szkół.</a:t>
            </a:r>
          </a:p>
        </p:txBody>
      </p:sp>
      <p:sp>
        <p:nvSpPr>
          <p:cNvPr id="121860" name="Symbol zastępczy numeru slajdu 3">
            <a:extLst>
              <a:ext uri="{FF2B5EF4-FFF2-40B4-BE49-F238E27FC236}">
                <a16:creationId xmlns:a16="http://schemas.microsoft.com/office/drawing/2014/main" xmlns="" id="{90655AF9-8755-4671-8D51-D2A40831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D604FE-DE33-4DED-90F4-518F25855F49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27960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08AB2C5-00A3-4CF3-98B6-3EB21C4F2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b="1" dirty="0">
                <a:solidFill>
                  <a:srgbClr val="C00000"/>
                </a:solidFill>
              </a:rPr>
              <a:t>Oferta wspomagania</a:t>
            </a:r>
            <a:r>
              <a:rPr lang="pl-PL" sz="2800" dirty="0">
                <a:solidFill>
                  <a:srgbClr val="C00000"/>
                </a:solidFill>
              </a:rPr>
              <a:t> przedszkoli i szkół, placówek </a:t>
            </a:r>
            <a:r>
              <a:rPr lang="pl-PL" sz="2800" dirty="0"/>
              <a:t>tworzona przez placówki doskonalenia nauczycieli oraz poradnie </a:t>
            </a:r>
            <a:r>
              <a:rPr lang="pl-PL" sz="2800" dirty="0" smtClean="0"/>
              <a:t>psychologiczno-pedagogiczne, </a:t>
            </a:r>
            <a:r>
              <a:rPr lang="pl-PL" sz="2400" dirty="0"/>
              <a:t>powinna: </a:t>
            </a:r>
          </a:p>
          <a:p>
            <a:pPr>
              <a:defRPr/>
            </a:pPr>
            <a:r>
              <a:rPr lang="pl-PL" sz="2800" b="1" dirty="0"/>
              <a:t>wynikać</a:t>
            </a:r>
            <a:r>
              <a:rPr lang="pl-PL" sz="2800" dirty="0"/>
              <a:t> </a:t>
            </a:r>
            <a:r>
              <a:rPr lang="pl-PL" sz="2800" dirty="0">
                <a:solidFill>
                  <a:srgbClr val="0000FF"/>
                </a:solidFill>
              </a:rPr>
              <a:t>z analizy indywidualnej sytuacji </a:t>
            </a:r>
            <a:r>
              <a:rPr lang="pl-PL" sz="2800" dirty="0"/>
              <a:t>przedszkola, szkoły lub placówki, </a:t>
            </a:r>
          </a:p>
          <a:p>
            <a:pPr>
              <a:defRPr/>
            </a:pPr>
            <a:r>
              <a:rPr lang="pl-PL" sz="2800" b="1" dirty="0"/>
              <a:t>odpowiadać</a:t>
            </a:r>
            <a:r>
              <a:rPr lang="pl-PL" sz="2800" dirty="0"/>
              <a:t> na </a:t>
            </a:r>
            <a:r>
              <a:rPr lang="pl-PL" sz="2800" dirty="0">
                <a:solidFill>
                  <a:srgbClr val="0000FF"/>
                </a:solidFill>
              </a:rPr>
              <a:t>specyficzne potrzeby </a:t>
            </a:r>
            <a:r>
              <a:rPr lang="pl-PL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przedszkola</a:t>
            </a:r>
            <a:r>
              <a:rPr lang="pl-PL" sz="2800" dirty="0"/>
              <a:t>, szkoły lub placówki, </a:t>
            </a:r>
          </a:p>
          <a:p>
            <a:pPr>
              <a:defRPr/>
            </a:pPr>
            <a:r>
              <a:rPr lang="pl-PL" sz="2800" b="1" dirty="0"/>
              <a:t>obejmować</a:t>
            </a:r>
            <a:r>
              <a:rPr lang="pl-PL" sz="2800" dirty="0"/>
              <a:t> </a:t>
            </a:r>
            <a:r>
              <a:rPr lang="pl-PL" sz="2800" dirty="0">
                <a:solidFill>
                  <a:srgbClr val="0000FF"/>
                </a:solidFill>
              </a:rPr>
              <a:t>cały proces wspomagania</a:t>
            </a:r>
            <a:r>
              <a:rPr lang="pl-PL" sz="2800" dirty="0"/>
              <a:t>, </a:t>
            </a:r>
            <a:r>
              <a:rPr lang="pl-PL" sz="2000" dirty="0"/>
              <a:t>poczynając od: </a:t>
            </a:r>
          </a:p>
          <a:p>
            <a:pPr marL="1162050">
              <a:buFont typeface="Wingdings" panose="05000000000000000000" pitchFamily="2" charset="2"/>
              <a:buChar char="ü"/>
              <a:defRPr/>
            </a:pPr>
            <a:r>
              <a:rPr lang="pl-PL" sz="2400" dirty="0"/>
              <a:t>przeprowadzenia </a:t>
            </a:r>
            <a:r>
              <a:rPr lang="pl-PL" sz="2400" b="1" dirty="0">
                <a:solidFill>
                  <a:srgbClr val="C00000"/>
                </a:solidFill>
              </a:rPr>
              <a:t>diagnozy potrzeb</a:t>
            </a:r>
            <a:r>
              <a:rPr lang="pl-PL" sz="2400" dirty="0"/>
              <a:t>, poprzez</a:t>
            </a:r>
          </a:p>
          <a:p>
            <a:pPr marL="1162050">
              <a:buFont typeface="Wingdings" panose="05000000000000000000" pitchFamily="2" charset="2"/>
              <a:buChar char="ü"/>
              <a:defRPr/>
            </a:pPr>
            <a:r>
              <a:rPr lang="pl-PL" sz="2400" dirty="0">
                <a:solidFill>
                  <a:srgbClr val="C00000"/>
                </a:solidFill>
              </a:rPr>
              <a:t>pomoc </a:t>
            </a:r>
            <a:r>
              <a:rPr lang="pl-PL" sz="2400" b="1" dirty="0">
                <a:solidFill>
                  <a:srgbClr val="C00000"/>
                </a:solidFill>
              </a:rPr>
              <a:t>w realizacji </a:t>
            </a:r>
            <a:r>
              <a:rPr lang="pl-PL" sz="2400" dirty="0">
                <a:solidFill>
                  <a:srgbClr val="C00000"/>
                </a:solidFill>
              </a:rPr>
              <a:t>zaplanowanych działań</a:t>
            </a:r>
            <a:r>
              <a:rPr lang="pl-PL" sz="2400" dirty="0"/>
              <a:t>, towarzyszenie w trakcie wprowadzanej zmiany, po</a:t>
            </a:r>
          </a:p>
          <a:p>
            <a:pPr marL="1162050">
              <a:buFont typeface="Wingdings" panose="05000000000000000000" pitchFamily="2" charset="2"/>
              <a:buChar char="ü"/>
              <a:defRPr/>
            </a:pPr>
            <a:r>
              <a:rPr lang="pl-PL" sz="2400" dirty="0">
                <a:solidFill>
                  <a:srgbClr val="C00000"/>
                </a:solidFill>
              </a:rPr>
              <a:t>wspólną </a:t>
            </a:r>
            <a:r>
              <a:rPr lang="pl-PL" sz="2400" b="1" dirty="0">
                <a:solidFill>
                  <a:srgbClr val="C00000"/>
                </a:solidFill>
              </a:rPr>
              <a:t>ocenę efektów</a:t>
            </a:r>
            <a:r>
              <a:rPr lang="pl-PL" sz="2400" dirty="0"/>
              <a:t>, współpracę przy opracowaniu </a:t>
            </a:r>
            <a:r>
              <a:rPr lang="pl-PL" sz="2400" b="1" dirty="0">
                <a:solidFill>
                  <a:srgbClr val="C00000"/>
                </a:solidFill>
              </a:rPr>
              <a:t>wniosków</a:t>
            </a:r>
            <a:r>
              <a:rPr lang="pl-PL" sz="2400" dirty="0">
                <a:solidFill>
                  <a:srgbClr val="C00000"/>
                </a:solidFill>
              </a:rPr>
              <a:t> do dalszej pracy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14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ytuł 1">
            <a:extLst>
              <a:ext uri="{FF2B5EF4-FFF2-40B4-BE49-F238E27FC236}">
                <a16:creationId xmlns:a16="http://schemas.microsoft.com/office/drawing/2014/main" xmlns="" id="{A69BC6A9-D2AD-4390-BADD-7C7620F0B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88840"/>
            <a:ext cx="8229600" cy="2304256"/>
          </a:xfrm>
        </p:spPr>
        <p:txBody>
          <a:bodyPr/>
          <a:lstStyle/>
          <a:p>
            <a:r>
              <a:rPr lang="pl-PL" altLang="pl-PL" sz="3600" dirty="0">
                <a:solidFill>
                  <a:srgbClr val="C00000"/>
                </a:solidFill>
              </a:rPr>
              <a:t>Wzmocnienie pracy wychowawczej – przestrzeni oddziaływań wychowawczych</a:t>
            </a:r>
          </a:p>
        </p:txBody>
      </p:sp>
    </p:spTree>
    <p:extLst>
      <p:ext uri="{BB962C8B-B14F-4D97-AF65-F5344CB8AC3E}">
        <p14:creationId xmlns:p14="http://schemas.microsoft.com/office/powerpoint/2010/main" val="42825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462CE4A-3D23-4743-AF1C-DE155C9C3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20713"/>
            <a:ext cx="8362950" cy="52562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b="1" dirty="0"/>
              <a:t>Wprowadzone rozwiązania</a:t>
            </a:r>
            <a:r>
              <a:rPr lang="pl-PL" sz="2800" dirty="0"/>
              <a:t> </a:t>
            </a:r>
            <a:r>
              <a:rPr lang="pl-PL" sz="2800" b="1" dirty="0"/>
              <a:t>wskazują, że priorytetem działań</a:t>
            </a:r>
            <a:r>
              <a:rPr lang="pl-PL" sz="2800" dirty="0"/>
              <a:t> przedszkoli i szkół </a:t>
            </a:r>
            <a:r>
              <a:rPr lang="pl-PL" sz="2800" b="1" dirty="0"/>
              <a:t>powinno być dążenie do pełnego, rzeczywistego </a:t>
            </a:r>
            <a:r>
              <a:rPr lang="pl-PL" sz="2800" b="1" dirty="0">
                <a:solidFill>
                  <a:srgbClr val="C00000"/>
                </a:solidFill>
              </a:rPr>
              <a:t>włączenia i integracji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pl-PL" sz="2800" dirty="0"/>
              <a:t>z rówieśnikami dziecka lub ucznia niepełnosprawnego, zarówno przez wspomaganie jego rozwoju, indywidualizację i wspieranie go podczas zajęć z grupą lub klasą, jak i </a:t>
            </a:r>
            <a:r>
              <a:rPr lang="pl-PL" sz="2800" b="1" dirty="0"/>
              <a:t>likwidowanie barier i ograniczeń</a:t>
            </a:r>
            <a:r>
              <a:rPr lang="pl-PL" sz="2800" dirty="0"/>
              <a:t> utrudniających funkcjonowanie dziecka lub ucznia w grupie rówieśniczej </a:t>
            </a:r>
            <a:r>
              <a:rPr lang="pl-PL" sz="2800" b="1" dirty="0"/>
              <a:t>i uczestnictwo</a:t>
            </a:r>
            <a:r>
              <a:rPr lang="pl-PL" sz="2800" dirty="0"/>
              <a:t> w życiu przedszkola lub szkoły.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16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79EAFE0-CB30-404B-909C-7C948082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  <a:solidFill>
            <a:schemeClr val="bg1"/>
          </a:solidFill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pl-PL" sz="2400" b="1" dirty="0"/>
              <a:t>Tworzenie w szkole środowiska odpowiadającego na zróżnicowane potrzeby uczniów  </a:t>
            </a:r>
            <a:r>
              <a:rPr lang="pl-PL" sz="2400" b="1" dirty="0">
                <a:highlight>
                  <a:srgbClr val="FFFF00"/>
                </a:highlight>
              </a:rPr>
              <a:t>(budowanie świadomości uczniów w zakresie ich zróżnicowanych potrzeb rozwojowych i edukacyjnych) </a:t>
            </a:r>
          </a:p>
        </p:txBody>
      </p:sp>
      <p:sp>
        <p:nvSpPr>
          <p:cNvPr id="160771" name="Symbol zastępczy zawartości 2">
            <a:extLst>
              <a:ext uri="{FF2B5EF4-FFF2-40B4-BE49-F238E27FC236}">
                <a16:creationId xmlns:a16="http://schemas.microsoft.com/office/drawing/2014/main" xmlns="" id="{7B115F9D-31A0-4EA0-A715-8608E035D9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063" y="2133600"/>
            <a:ext cx="8651875" cy="35274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2000" b="1" dirty="0"/>
              <a:t>Preambuła do ustawy Prawo oświatowe</a:t>
            </a:r>
          </a:p>
          <a:p>
            <a:pPr marL="0" indent="0">
              <a:buFontTx/>
              <a:buNone/>
            </a:pPr>
            <a:endParaRPr lang="pl-PL" altLang="pl-PL" sz="2800" dirty="0"/>
          </a:p>
          <a:p>
            <a:pPr marL="0" indent="0">
              <a:buFontTx/>
              <a:buNone/>
            </a:pPr>
            <a:r>
              <a:rPr lang="pl-PL" altLang="pl-PL" sz="2800" dirty="0"/>
              <a:t>Szkoła winna zapewnić każdemu uczniowi warunki niezbędne do jego rozwoju, przygotować go do wypełniania obowiązków rodzinnych i obywatelskich </a:t>
            </a:r>
            <a:r>
              <a:rPr lang="pl-PL" altLang="pl-PL" sz="2800" b="1" dirty="0"/>
              <a:t>w oparciu o zasady solidarności, demokracji, </a:t>
            </a:r>
            <a:r>
              <a:rPr lang="pl-PL" altLang="pl-PL" sz="2800" b="1" u="sng" dirty="0"/>
              <a:t>tolerancji</a:t>
            </a:r>
            <a:r>
              <a:rPr lang="pl-PL" altLang="pl-PL" sz="2800" b="1" dirty="0"/>
              <a:t>, sprawiedliwości i wolności …</a:t>
            </a:r>
          </a:p>
        </p:txBody>
      </p:sp>
    </p:spTree>
    <p:extLst>
      <p:ext uri="{BB962C8B-B14F-4D97-AF65-F5344CB8AC3E}">
        <p14:creationId xmlns:p14="http://schemas.microsoft.com/office/powerpoint/2010/main" val="519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ytuł 1">
            <a:extLst>
              <a:ext uri="{FF2B5EF4-FFF2-40B4-BE49-F238E27FC236}">
                <a16:creationId xmlns:a16="http://schemas.microsoft.com/office/drawing/2014/main" xmlns="" id="{9A63B3B0-FC73-4B73-B36B-0967BC373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>
                <a:solidFill>
                  <a:srgbClr val="C00000"/>
                </a:solidFill>
              </a:rPr>
              <a:t>Praca wychowawcza szkoły</a:t>
            </a:r>
            <a:br>
              <a:rPr lang="pl-PL" altLang="pl-PL" sz="2800">
                <a:solidFill>
                  <a:srgbClr val="C00000"/>
                </a:solidFill>
              </a:rPr>
            </a:br>
            <a:r>
              <a:rPr lang="pl-PL" altLang="pl-PL" sz="2800">
                <a:solidFill>
                  <a:srgbClr val="0000FF"/>
                </a:solidFill>
              </a:rPr>
              <a:t>art.1 pkt 3 ustawa prawo oświatowe</a:t>
            </a:r>
          </a:p>
        </p:txBody>
      </p:sp>
      <p:sp>
        <p:nvSpPr>
          <p:cNvPr id="161795" name="Symbol zastępczy zawartości 2">
            <a:extLst>
              <a:ext uri="{FF2B5EF4-FFF2-40B4-BE49-F238E27FC236}">
                <a16:creationId xmlns:a16="http://schemas.microsoft.com/office/drawing/2014/main" xmlns="" id="{73C1A84F-B102-4D9F-8C33-8FEF6B6855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pl-PL" altLang="pl-PL" b="1" dirty="0"/>
              <a:t>Wychowanie</a:t>
            </a:r>
            <a:r>
              <a:rPr lang="pl-PL" altLang="pl-PL" dirty="0"/>
              <a:t> jako wspieranie dziecka w rozwoju </a:t>
            </a:r>
            <a:r>
              <a:rPr lang="pl-PL" altLang="pl-PL" dirty="0">
                <a:solidFill>
                  <a:srgbClr val="C00000"/>
                </a:solidFill>
              </a:rPr>
              <a:t>w sferze fizycznej, emocjonalnej, intelektualnej, duchowej, społecznej</a:t>
            </a:r>
            <a:r>
              <a:rPr lang="pl-PL" altLang="pl-PL" dirty="0"/>
              <a:t>….</a:t>
            </a:r>
          </a:p>
          <a:p>
            <a:r>
              <a:rPr lang="pl-PL" altLang="pl-PL" dirty="0"/>
              <a:t>Kształtowanie u uczniów </a:t>
            </a:r>
            <a:r>
              <a:rPr lang="pl-PL" altLang="pl-PL" b="1" u="sng" dirty="0">
                <a:solidFill>
                  <a:srgbClr val="C00000"/>
                </a:solidFill>
              </a:rPr>
              <a:t>postaw prospołecznych</a:t>
            </a:r>
            <a:r>
              <a:rPr lang="pl-PL" altLang="pl-PL" b="1" u="sng" dirty="0"/>
              <a:t>,</a:t>
            </a:r>
          </a:p>
          <a:p>
            <a:r>
              <a:rPr lang="pl-PL" altLang="pl-PL" dirty="0"/>
              <a:t>Program wychowawczo-profilaktyczny szkoły –ukierunkowanie procesu wychowawczego </a:t>
            </a:r>
            <a:r>
              <a:rPr lang="pl-PL" altLang="pl-PL" b="1" u="sng" dirty="0">
                <a:solidFill>
                  <a:srgbClr val="C00000"/>
                </a:solidFill>
              </a:rPr>
              <a:t>na wartości</a:t>
            </a:r>
            <a:r>
              <a:rPr lang="pl-PL" altLang="pl-PL" b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4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>
            <a:extLst>
              <a:ext uri="{FF2B5EF4-FFF2-40B4-BE49-F238E27FC236}">
                <a16:creationId xmlns:a16="http://schemas.microsoft.com/office/drawing/2014/main" xmlns="" id="{BA73EB67-F04C-4CD4-BF91-C9028896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845"/>
            <a:ext cx="8229600" cy="734859"/>
          </a:xfrm>
          <a:extLst/>
        </p:spPr>
        <p:txBody>
          <a:bodyPr/>
          <a:lstStyle/>
          <a:p>
            <a:pPr>
              <a:defRPr/>
            </a:pPr>
            <a:r>
              <a:rPr lang="pl-PL" altLang="pl-PL" sz="3600" b="1" dirty="0">
                <a:highlight>
                  <a:srgbClr val="FFFF00"/>
                </a:highlight>
              </a:rPr>
              <a:t>Różne pojęcia</a:t>
            </a:r>
          </a:p>
        </p:txBody>
      </p:sp>
      <p:sp>
        <p:nvSpPr>
          <p:cNvPr id="4099" name="Symbol zastępczy zawartości 2">
            <a:extLst>
              <a:ext uri="{FF2B5EF4-FFF2-40B4-BE49-F238E27FC236}">
                <a16:creationId xmlns:a16="http://schemas.microsoft.com/office/drawing/2014/main" xmlns="" id="{76E1E9AD-3419-4DF4-8A11-8231F7274E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875" y="908050"/>
            <a:ext cx="8858250" cy="5473700"/>
          </a:xfrm>
        </p:spPr>
        <p:txBody>
          <a:bodyPr/>
          <a:lstStyle/>
          <a:p>
            <a:r>
              <a:rPr lang="pl-PL" altLang="pl-PL" sz="2400" dirty="0"/>
              <a:t>Indywidualne nauczanie</a:t>
            </a:r>
          </a:p>
          <a:p>
            <a:r>
              <a:rPr lang="pl-PL" altLang="pl-PL" sz="2400" dirty="0"/>
              <a:t>Indywidualny tok lub program nauki</a:t>
            </a:r>
          </a:p>
          <a:p>
            <a:r>
              <a:rPr lang="pl-PL" altLang="pl-PL" sz="2400" dirty="0"/>
              <a:t>Wczesne wspomaganie rozwoju</a:t>
            </a:r>
          </a:p>
          <a:p>
            <a:r>
              <a:rPr lang="pl-PL" altLang="pl-PL" sz="2400" dirty="0"/>
              <a:t>Wczesna interwencja</a:t>
            </a:r>
          </a:p>
          <a:p>
            <a:r>
              <a:rPr lang="pl-PL" altLang="pl-PL" sz="2400" dirty="0"/>
              <a:t>Głęboka niepełnosprawność intelektualna</a:t>
            </a:r>
          </a:p>
          <a:p>
            <a:r>
              <a:rPr lang="pl-PL" altLang="pl-PL" sz="2400" dirty="0"/>
              <a:t>Indywidualne zajęcia rewalidacyjno-wychowawcze</a:t>
            </a:r>
          </a:p>
          <a:p>
            <a:r>
              <a:rPr lang="pl-PL" altLang="pl-PL" sz="2400" dirty="0"/>
              <a:t>Zajęcia rewalidacyjne</a:t>
            </a:r>
          </a:p>
          <a:p>
            <a:r>
              <a:rPr lang="pl-PL" altLang="pl-PL" sz="2400" b="1" u="sng" dirty="0"/>
              <a:t>Indywidualizacja nauczania </a:t>
            </a:r>
          </a:p>
          <a:p>
            <a:r>
              <a:rPr lang="pl-PL" altLang="pl-PL" sz="2400" b="1" u="sng" dirty="0"/>
              <a:t>Wymagania edukacyjne</a:t>
            </a:r>
          </a:p>
          <a:p>
            <a:r>
              <a:rPr lang="pl-PL" altLang="pl-PL" sz="2400" b="1" u="sng" dirty="0"/>
              <a:t>Kryteria oceniania</a:t>
            </a:r>
          </a:p>
          <a:p>
            <a:r>
              <a:rPr lang="pl-PL" altLang="pl-PL" sz="2400" dirty="0"/>
              <a:t>Opinia, orzeczenie</a:t>
            </a:r>
          </a:p>
          <a:p>
            <a:r>
              <a:rPr lang="pl-PL" altLang="pl-PL" sz="2400" b="1" u="sng" dirty="0"/>
              <a:t>Specjalne potrzeby edukacyjne</a:t>
            </a:r>
          </a:p>
        </p:txBody>
      </p:sp>
      <p:sp>
        <p:nvSpPr>
          <p:cNvPr id="4100" name="Symbol zastępczy numeru slajdu 3">
            <a:extLst>
              <a:ext uri="{FF2B5EF4-FFF2-40B4-BE49-F238E27FC236}">
                <a16:creationId xmlns:a16="http://schemas.microsoft.com/office/drawing/2014/main" xmlns="" id="{6D192E4B-35F6-47FB-B31B-BC408E08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D72996-2E20-4D94-8C92-39171AABCB11}" type="slidenum">
              <a:rPr lang="pl-PL" altLang="pl-PL" sz="1200" smtClean="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pl-PL" altLang="pl-PL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xmlns="" id="{FAA26A2F-E2B2-430C-A0D2-6481DE26D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1975"/>
          </a:xfrm>
        </p:spPr>
        <p:txBody>
          <a:bodyPr/>
          <a:lstStyle/>
          <a:p>
            <a:r>
              <a:rPr lang="pl-PL" altLang="pl-PL" sz="3200" b="1" dirty="0"/>
              <a:t>Kryteria oceniania – Szkoła xxx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E080B6-7006-4C58-8006-B003FE61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692150"/>
            <a:ext cx="8507412" cy="590520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400" b="1" dirty="0">
                <a:solidFill>
                  <a:srgbClr val="C00000"/>
                </a:solidFill>
              </a:rPr>
              <a:t>Ocena: bardzo dobry (5)</a:t>
            </a:r>
          </a:p>
          <a:p>
            <a:pPr marL="0" indent="0">
              <a:buFontTx/>
              <a:buNone/>
              <a:defRPr/>
            </a:pP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Uczeń:</a:t>
            </a:r>
          </a:p>
          <a:p>
            <a:pPr>
              <a:defRPr/>
            </a:pP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opanował wiedzę na poziomie bardzo dobrym;</a:t>
            </a:r>
          </a:p>
          <a:p>
            <a:pPr>
              <a:defRPr/>
            </a:pP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 uwagą słucha wypowiedzi innych i w pełni rozumie ich treść;</a:t>
            </a:r>
          </a:p>
          <a:p>
            <a:pPr>
              <a:defRPr/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Wykorzystuje poznaną wiedzę w nowych sytuacjach;</a:t>
            </a:r>
          </a:p>
          <a:p>
            <a:pPr>
              <a:defRPr/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aktywnie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uczestniczy w rozmowie, zadaje adekwatne pytania i udziela logicznych odpowiedzi;</a:t>
            </a:r>
          </a:p>
          <a:p>
            <a:pPr>
              <a:defRPr/>
            </a:pP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rozwiązuje zadania o wysokim stopniu trudności;</a:t>
            </a:r>
          </a:p>
          <a:p>
            <a:pPr>
              <a:defRPr/>
            </a:pP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wypowiada myśli w formie spójnej wypowiedzi ustnej;</a:t>
            </a:r>
          </a:p>
          <a:p>
            <a:pPr>
              <a:defRPr/>
            </a:pP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potrafi uważnie słuchać i rozumie wysłuchane teksty;</a:t>
            </a:r>
          </a:p>
          <a:p>
            <a:pPr>
              <a:defRPr/>
            </a:pP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pomaga rówieśnikom w zadaniach samodzielnych.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D3CF292C-5076-447B-A304-0EFD01C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913"/>
          </a:xfrm>
        </p:spPr>
        <p:txBody>
          <a:bodyPr/>
          <a:lstStyle/>
          <a:p>
            <a:r>
              <a:rPr lang="pl-PL" sz="1600" b="1" dirty="0" smtClean="0"/>
              <a:t>ROZPORZĄDZENIE MINISTRA EDUKACJI NARODOWEJ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z dnia 9 sierpnia 2017 r.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 sprawie zasad organizacji i udzielania pomocy psychologiczno-pedagogicznej</a:t>
            </a:r>
            <a:br>
              <a:rPr lang="pl-PL" sz="1600" b="1" dirty="0" smtClean="0"/>
            </a:br>
            <a:r>
              <a:rPr lang="pl-PL" sz="1600" b="1" dirty="0" smtClean="0"/>
              <a:t>w publicznych przedszkolach, szkołach i placówkach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(Dz. U. poz. 1591)</a:t>
            </a:r>
            <a:endParaRPr lang="pl-PL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38A992-A0F0-44A4-A717-3E62F72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898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§ 24. </a:t>
            </a:r>
            <a:r>
              <a:rPr lang="pl-PL" sz="2000" b="1" dirty="0" smtClean="0">
                <a:solidFill>
                  <a:srgbClr val="C00000"/>
                </a:solidFill>
              </a:rPr>
              <a:t>Do zadań pedagoga i psychologa </a:t>
            </a:r>
            <a:r>
              <a:rPr lang="pl-PL" sz="2000" b="1" dirty="0" smtClean="0"/>
              <a:t>w przedszkolu, szkole i placówce należy w szczególności: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8) wspieranie nauczycieli, wychowawców grup wychowawczych i innych specjalistów w: </a:t>
            </a:r>
          </a:p>
          <a:p>
            <a:pPr>
              <a:buNone/>
            </a:pPr>
            <a:r>
              <a:rPr lang="pl-PL" sz="2000" dirty="0" smtClean="0"/>
              <a:t>a) rozpoznawaniu indywidualnych potrzeb rozwojowych i edukacyjnych oraz możliwości psychofizycznych uczniów w celu określenia mocnych stron, predyspozycji, zainteresowań i uzdolnień uczniów oraz przyczyn niepowodzeń edukacyjnych lub trudności w funkcjonowaniu uczniów, w tym barier i ograniczeń utrudniających funkcjonowanie ucznia i jego uczestnictwo w życiu przedszkola, szkoły i placówki,</a:t>
            </a:r>
          </a:p>
          <a:p>
            <a:pPr>
              <a:buNone/>
            </a:pPr>
            <a:r>
              <a:rPr lang="pl-PL" sz="2000" dirty="0" smtClean="0"/>
              <a:t>b) udzielaniu pomocy psychologiczno-pedagogicznej.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8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>
            <a:extLst>
              <a:ext uri="{FF2B5EF4-FFF2-40B4-BE49-F238E27FC236}">
                <a16:creationId xmlns:a16="http://schemas.microsoft.com/office/drawing/2014/main" xmlns="" id="{5133DFA5-43DE-492F-A5C8-4CC80F822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1838"/>
          </a:xfrm>
        </p:spPr>
        <p:txBody>
          <a:bodyPr/>
          <a:lstStyle/>
          <a:p>
            <a:r>
              <a:rPr lang="pl-PL" altLang="pl-PL" sz="3200" b="1"/>
              <a:t>Wymagania edukacyjne – matematyka IV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FA29AEF-D706-4DEC-99E7-B6C033525AA5}"/>
              </a:ext>
            </a:extLst>
          </p:cNvPr>
          <p:cNvGraphicFramePr>
            <a:graphicFrameLocks noGrp="1"/>
          </p:cNvGraphicFramePr>
          <p:nvPr/>
        </p:nvGraphicFramePr>
        <p:xfrm>
          <a:off x="0" y="731838"/>
          <a:ext cx="9144000" cy="572135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07704">
                  <a:extLst>
                    <a:ext uri="{9D8B030D-6E8A-4147-A177-3AD203B41FA5}">
                      <a16:colId xmlns:a16="http://schemas.microsoft.com/office/drawing/2014/main" xmlns="" val="3697564517"/>
                    </a:ext>
                  </a:extLst>
                </a:gridCol>
                <a:gridCol w="7236296">
                  <a:extLst>
                    <a:ext uri="{9D8B030D-6E8A-4147-A177-3AD203B41FA5}">
                      <a16:colId xmlns:a16="http://schemas.microsoft.com/office/drawing/2014/main" xmlns="" val="267146020"/>
                    </a:ext>
                  </a:extLst>
                </a:gridCol>
              </a:tblGrid>
              <a:tr h="1003825">
                <a:tc>
                  <a:txBody>
                    <a:bodyPr/>
                    <a:lstStyle/>
                    <a:p>
                      <a:r>
                        <a:rPr lang="pl-PL" sz="1800" dirty="0"/>
                        <a:t>Bardzo dobry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pl-PL" sz="1800" b="0" dirty="0"/>
                        <a:t>Rozwiązuje zadania i wykonuje obliczenia, w których występują różne jednostki długości lub pola.</a:t>
                      </a:r>
                    </a:p>
                    <a:p>
                      <a:r>
                        <a:rPr lang="pl-PL" sz="1800" b="0" dirty="0"/>
                        <a:t>Projektuje siatki prostopadłościanów z wykorzystaniem skali. 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3958173111"/>
                  </a:ext>
                </a:extLst>
              </a:tr>
              <a:tr h="1957110">
                <a:tc>
                  <a:txBody>
                    <a:bodyPr/>
                    <a:lstStyle/>
                    <a:p>
                      <a:r>
                        <a:rPr lang="pl-PL" sz="1800" b="1" dirty="0"/>
                        <a:t>Dobry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Uzasadnia, że kwadrat jest prostokątem. </a:t>
                      </a:r>
                    </a:p>
                    <a:p>
                      <a:r>
                        <a:rPr lang="pl-PL" sz="1800" dirty="0"/>
                        <a:t>Oblicza obwód i pole prostokąta, gdy boki wyrażone są różnymi jednostkami.</a:t>
                      </a:r>
                    </a:p>
                    <a:p>
                      <a:r>
                        <a:rPr lang="pl-PL" sz="1800" dirty="0"/>
                        <a:t>Oblicza bok kwadratu o danym obwodzie.</a:t>
                      </a:r>
                    </a:p>
                    <a:p>
                      <a:r>
                        <a:rPr lang="pl-PL" sz="1800" dirty="0"/>
                        <a:t>Zamienia jednostki pola z większych na mniejsze.</a:t>
                      </a:r>
                    </a:p>
                    <a:p>
                      <a:r>
                        <a:rPr lang="pl-PL" sz="1800" dirty="0"/>
                        <a:t>Wskazuje punkty należące bądź nienależące do okręgu i koła. 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24850997"/>
                  </a:ext>
                </a:extLst>
              </a:tr>
              <a:tr h="1304972">
                <a:tc>
                  <a:txBody>
                    <a:bodyPr/>
                    <a:lstStyle/>
                    <a:p>
                      <a:r>
                        <a:rPr lang="pl-PL" sz="1800" b="1" dirty="0"/>
                        <a:t>Dostateczny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Rysuje prostokąty i kwadraty o podanych wymiarach.</a:t>
                      </a:r>
                    </a:p>
                    <a:p>
                      <a:r>
                        <a:rPr lang="pl-PL" sz="1800" dirty="0"/>
                        <a:t>Kreśli przekątne prostokąta.</a:t>
                      </a:r>
                    </a:p>
                    <a:p>
                      <a:r>
                        <a:rPr lang="pl-PL" sz="1800" dirty="0"/>
                        <a:t>Opisuje własności kwadratu i prostokąta.</a:t>
                      </a:r>
                    </a:p>
                    <a:p>
                      <a:r>
                        <a:rPr lang="pl-PL" sz="1800" dirty="0"/>
                        <a:t>Porównuje boki prostokąta za pomocą cyrkla 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582054476"/>
                  </a:ext>
                </a:extLst>
              </a:tr>
              <a:tr h="1455444">
                <a:tc>
                  <a:txBody>
                    <a:bodyPr/>
                    <a:lstStyle/>
                    <a:p>
                      <a:r>
                        <a:rPr lang="pl-PL" sz="1800" b="1" dirty="0"/>
                        <a:t>Dopuszczający 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Rozpoznaje prostokąty. </a:t>
                      </a:r>
                    </a:p>
                    <a:p>
                      <a:r>
                        <a:rPr lang="pl-PL" sz="1800" dirty="0"/>
                        <a:t>Wskazuje boki prostokąta.</a:t>
                      </a:r>
                    </a:p>
                    <a:p>
                      <a:r>
                        <a:rPr lang="pl-PL" sz="1800" dirty="0"/>
                        <a:t>Oblicza obwód prostokąta.</a:t>
                      </a:r>
                    </a:p>
                    <a:p>
                      <a:r>
                        <a:rPr lang="pl-PL" sz="1800" dirty="0"/>
                        <a:t>Kreśli okręgi o wskazanym promieniu.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xmlns="" val="11770726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xmlns="" id="{1CE45C03-F8C4-4FD8-8F66-4C3E6705F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4650" y="46038"/>
            <a:ext cx="8229600" cy="779462"/>
          </a:xfrm>
        </p:spPr>
        <p:txBody>
          <a:bodyPr/>
          <a:lstStyle/>
          <a:p>
            <a:r>
              <a:rPr lang="pl-PL" altLang="pl-PL" sz="2800" b="1" u="sng"/>
              <a:t>Specjalne</a:t>
            </a:r>
            <a:r>
              <a:rPr lang="pl-PL" altLang="pl-PL" sz="2800" b="1"/>
              <a:t> potrzeby edukacyjne</a:t>
            </a:r>
          </a:p>
        </p:txBody>
      </p:sp>
      <p:pic>
        <p:nvPicPr>
          <p:cNvPr id="8195" name="Obraz 3">
            <a:extLst>
              <a:ext uri="{FF2B5EF4-FFF2-40B4-BE49-F238E27FC236}">
                <a16:creationId xmlns:a16="http://schemas.microsoft.com/office/drawing/2014/main" xmlns="" id="{B71EF091-D855-4186-8121-9F13430C6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587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Symbol zastępczy zawartości 16">
            <a:extLst>
              <a:ext uri="{FF2B5EF4-FFF2-40B4-BE49-F238E27FC236}">
                <a16:creationId xmlns:a16="http://schemas.microsoft.com/office/drawing/2014/main" xmlns="" id="{BDA5971D-913A-49C6-800F-15EED96DB3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749300"/>
            <a:ext cx="9144000" cy="5992813"/>
          </a:xfrm>
        </p:spPr>
        <p:txBody>
          <a:bodyPr/>
          <a:lstStyle/>
          <a:p>
            <a:pPr marL="0" indent="0">
              <a:buFontTx/>
              <a:buNone/>
            </a:pPr>
            <a:endParaRPr lang="pl-PL" altLang="pl-PL"/>
          </a:p>
        </p:txBody>
      </p:sp>
      <p:grpSp>
        <p:nvGrpSpPr>
          <p:cNvPr id="8197" name="Grupa 2">
            <a:extLst>
              <a:ext uri="{FF2B5EF4-FFF2-40B4-BE49-F238E27FC236}">
                <a16:creationId xmlns:a16="http://schemas.microsoft.com/office/drawing/2014/main" xmlns="" id="{DB9CC94F-FB7A-455E-AE1E-21026342A4A5}"/>
              </a:ext>
            </a:extLst>
          </p:cNvPr>
          <p:cNvGrpSpPr>
            <a:grpSpLocks/>
          </p:cNvGrpSpPr>
          <p:nvPr/>
        </p:nvGrpSpPr>
        <p:grpSpPr bwMode="auto">
          <a:xfrm>
            <a:off x="171450" y="790575"/>
            <a:ext cx="8821738" cy="5657850"/>
            <a:chOff x="171450" y="790575"/>
            <a:chExt cx="8821738" cy="5657281"/>
          </a:xfrm>
        </p:grpSpPr>
        <p:grpSp>
          <p:nvGrpSpPr>
            <p:cNvPr id="8199" name="Grupa 1">
              <a:extLst>
                <a:ext uri="{FF2B5EF4-FFF2-40B4-BE49-F238E27FC236}">
                  <a16:creationId xmlns:a16="http://schemas.microsoft.com/office/drawing/2014/main" xmlns="" id="{D5DC68C5-B84D-4607-B667-B87501C6E7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450" y="790575"/>
              <a:ext cx="8821738" cy="5657281"/>
              <a:chOff x="171450" y="790575"/>
              <a:chExt cx="8821738" cy="5657281"/>
            </a:xfrm>
          </p:grpSpPr>
          <p:sp>
            <p:nvSpPr>
              <p:cNvPr id="5" name="Owal 4">
                <a:extLst>
                  <a:ext uri="{FF2B5EF4-FFF2-40B4-BE49-F238E27FC236}">
                    <a16:creationId xmlns:a16="http://schemas.microsoft.com/office/drawing/2014/main" xmlns="" id="{16EC9072-528A-44D4-923B-EECC74823BC3}"/>
                  </a:ext>
                </a:extLst>
              </p:cNvPr>
              <p:cNvSpPr/>
              <p:nvPr/>
            </p:nvSpPr>
            <p:spPr bwMode="auto">
              <a:xfrm>
                <a:off x="171450" y="790575"/>
                <a:ext cx="4211638" cy="423026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l-PL"/>
              </a:p>
            </p:txBody>
          </p:sp>
          <p:sp>
            <p:nvSpPr>
              <p:cNvPr id="12" name="Sześciokąt 11">
                <a:extLst>
                  <a:ext uri="{FF2B5EF4-FFF2-40B4-BE49-F238E27FC236}">
                    <a16:creationId xmlns:a16="http://schemas.microsoft.com/office/drawing/2014/main" xmlns="" id="{FA0C18D2-CB0E-40B8-B8BF-1127DA388F11}"/>
                  </a:ext>
                </a:extLst>
              </p:cNvPr>
              <p:cNvSpPr/>
              <p:nvPr/>
            </p:nvSpPr>
            <p:spPr bwMode="auto">
              <a:xfrm>
                <a:off x="850900" y="1585833"/>
                <a:ext cx="3001963" cy="2665144"/>
              </a:xfrm>
              <a:prstGeom prst="hexagon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l-PL"/>
              </a:p>
            </p:txBody>
          </p:sp>
          <p:sp>
            <p:nvSpPr>
              <p:cNvPr id="10" name="Serce 9">
                <a:extLst>
                  <a:ext uri="{FF2B5EF4-FFF2-40B4-BE49-F238E27FC236}">
                    <a16:creationId xmlns:a16="http://schemas.microsoft.com/office/drawing/2014/main" xmlns="" id="{DBBEB331-49DA-4F2A-AA22-645EC9D59C42}"/>
                  </a:ext>
                </a:extLst>
              </p:cNvPr>
              <p:cNvSpPr/>
              <p:nvPr/>
            </p:nvSpPr>
            <p:spPr bwMode="auto">
              <a:xfrm>
                <a:off x="1585913" y="2239817"/>
                <a:ext cx="1519237" cy="1460353"/>
              </a:xfrm>
              <a:prstGeom prst="hear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l-PL"/>
              </a:p>
            </p:txBody>
          </p:sp>
          <p:sp>
            <p:nvSpPr>
              <p:cNvPr id="8204" name="pole tekstowe 12">
                <a:extLst>
                  <a:ext uri="{FF2B5EF4-FFF2-40B4-BE49-F238E27FC236}">
                    <a16:creationId xmlns:a16="http://schemas.microsoft.com/office/drawing/2014/main" xmlns="" id="{577D7DA9-7BC3-4D4C-8A4E-46B88C0425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0782" y="998932"/>
                <a:ext cx="4536226" cy="461656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l-PL" altLang="pl-PL" sz="2400" b="1"/>
                  <a:t>Potrzeby edukacyjne uczniów</a:t>
                </a:r>
              </a:p>
            </p:txBody>
          </p:sp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xmlns="" id="{FCAC689B-266D-4D5A-958C-8083E57A0E62}"/>
                  </a:ext>
                </a:extLst>
              </p:cNvPr>
              <p:cNvSpPr txBox="1"/>
              <p:nvPr/>
            </p:nvSpPr>
            <p:spPr bwMode="auto">
              <a:xfrm>
                <a:off x="4450783" y="1678361"/>
                <a:ext cx="4542405" cy="1938954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pl-PL" sz="2400" b="1" dirty="0">
                    <a:latin typeface="Arial" charset="0"/>
                    <a:cs typeface="Arial" charset="0"/>
                  </a:rPr>
                  <a:t>Specjalne potrzeby edukacyjne uczniów</a:t>
                </a:r>
                <a:r>
                  <a:rPr lang="pl-PL" sz="2400" dirty="0">
                    <a:latin typeface="Arial" charset="0"/>
                    <a:cs typeface="Arial" charset="0"/>
                  </a:rPr>
                  <a:t>, </a:t>
                </a:r>
                <a:r>
                  <a:rPr lang="pl-PL" sz="2400" b="1" dirty="0">
                    <a:highlight>
                      <a:srgbClr val="FFFF00"/>
                    </a:highlight>
                    <a:latin typeface="Arial" charset="0"/>
                    <a:cs typeface="Arial" charset="0"/>
                  </a:rPr>
                  <a:t>np.: </a:t>
                </a:r>
                <a:r>
                  <a:rPr lang="pl-PL" sz="2400" b="1" u="sng" dirty="0">
                    <a:latin typeface="Arial" charset="0"/>
                    <a:cs typeface="Arial" charset="0"/>
                  </a:rPr>
                  <a:t>dostosowanie</a:t>
                </a:r>
                <a:r>
                  <a:rPr lang="pl-PL" sz="2400" dirty="0">
                    <a:latin typeface="Arial" charset="0"/>
                    <a:cs typeface="Arial" charset="0"/>
                  </a:rPr>
                  <a:t>: wymagań edukacyjnych, warunków nauki, organizacji procesu kształcenia</a:t>
                </a:r>
              </a:p>
            </p:txBody>
          </p:sp>
          <p:sp>
            <p:nvSpPr>
              <p:cNvPr id="16" name="pole tekstowe 15">
                <a:extLst>
                  <a:ext uri="{FF2B5EF4-FFF2-40B4-BE49-F238E27FC236}">
                    <a16:creationId xmlns:a16="http://schemas.microsoft.com/office/drawing/2014/main" xmlns="" id="{E48F8BA0-BAB1-413E-A121-92D4E9AD1870}"/>
                  </a:ext>
                </a:extLst>
              </p:cNvPr>
              <p:cNvSpPr txBox="1"/>
              <p:nvPr/>
            </p:nvSpPr>
            <p:spPr bwMode="auto">
              <a:xfrm>
                <a:off x="171450" y="5124417"/>
                <a:ext cx="8815558" cy="1323439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pl-PL" sz="2000" dirty="0">
                    <a:latin typeface="Arial" charset="0"/>
                    <a:cs typeface="Arial" charset="0"/>
                  </a:rPr>
                  <a:t>Specjalne potrzeby edukacyjne uczniów niepełnosprawnych intelektualnie </a:t>
                </a:r>
                <a:r>
                  <a:rPr lang="pl-PL" sz="2000" u="sng" dirty="0">
                    <a:latin typeface="Arial" charset="0"/>
                    <a:cs typeface="Arial" charset="0"/>
                  </a:rPr>
                  <a:t>to stan wymagający </a:t>
                </a:r>
                <a:r>
                  <a:rPr lang="pl-PL" sz="2000" b="1" dirty="0">
                    <a:latin typeface="Arial" charset="0"/>
                    <a:cs typeface="Arial" charset="0"/>
                  </a:rPr>
                  <a:t>dostosowania warunków nauki, specjalnych metod i form pracy, dostosowania wymagań edukacyjnych, </a:t>
                </a:r>
                <a:r>
                  <a:rPr lang="pl-PL" sz="2000" b="1" dirty="0">
                    <a:highlight>
                      <a:srgbClr val="FFFF00"/>
                    </a:highlight>
                    <a:latin typeface="Arial" charset="0"/>
                    <a:cs typeface="Arial" charset="0"/>
                  </a:rPr>
                  <a:t>zindywidualizowanej organizacji kształcenia</a:t>
                </a:r>
              </a:p>
            </p:txBody>
          </p:sp>
          <p:sp>
            <p:nvSpPr>
              <p:cNvPr id="20" name="Strzałka: w lewo 19">
                <a:extLst>
                  <a:ext uri="{FF2B5EF4-FFF2-40B4-BE49-F238E27FC236}">
                    <a16:creationId xmlns:a16="http://schemas.microsoft.com/office/drawing/2014/main" xmlns="" id="{E47295A9-E794-42F6-9742-51458993AAE1}"/>
                  </a:ext>
                </a:extLst>
              </p:cNvPr>
              <p:cNvSpPr/>
              <p:nvPr/>
            </p:nvSpPr>
            <p:spPr bwMode="auto">
              <a:xfrm>
                <a:off x="3321050" y="2630303"/>
                <a:ext cx="1130300" cy="366675"/>
              </a:xfrm>
              <a:prstGeom prst="leftArrow">
                <a:avLst/>
              </a:prstGeom>
              <a:solidFill>
                <a:srgbClr val="3333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l-PL"/>
              </a:p>
            </p:txBody>
          </p:sp>
          <p:sp>
            <p:nvSpPr>
              <p:cNvPr id="21" name="Strzałka: w lewo 20">
                <a:extLst>
                  <a:ext uri="{FF2B5EF4-FFF2-40B4-BE49-F238E27FC236}">
                    <a16:creationId xmlns:a16="http://schemas.microsoft.com/office/drawing/2014/main" xmlns="" id="{20C72CAF-E380-4ACC-A216-A05C4E8820D2}"/>
                  </a:ext>
                </a:extLst>
              </p:cNvPr>
              <p:cNvSpPr/>
              <p:nvPr/>
            </p:nvSpPr>
            <p:spPr bwMode="auto">
              <a:xfrm rot="5400000">
                <a:off x="1295497" y="4033497"/>
                <a:ext cx="1911158" cy="269875"/>
              </a:xfrm>
              <a:prstGeom prst="leftArrow">
                <a:avLst/>
              </a:prstGeom>
              <a:solidFill>
                <a:srgbClr val="99003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l-PL"/>
              </a:p>
            </p:txBody>
          </p:sp>
          <p:sp>
            <p:nvSpPr>
              <p:cNvPr id="25" name="Trójkąt równoramienny 24">
                <a:extLst>
                  <a:ext uri="{FF2B5EF4-FFF2-40B4-BE49-F238E27FC236}">
                    <a16:creationId xmlns:a16="http://schemas.microsoft.com/office/drawing/2014/main" xmlns="" id="{F99628D9-009B-4470-A639-1BAA83E32A20}"/>
                  </a:ext>
                </a:extLst>
              </p:cNvPr>
              <p:cNvSpPr/>
              <p:nvPr/>
            </p:nvSpPr>
            <p:spPr bwMode="auto">
              <a:xfrm>
                <a:off x="2411413" y="2630303"/>
                <a:ext cx="377825" cy="366675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l-PL"/>
              </a:p>
            </p:txBody>
          </p:sp>
          <p:sp>
            <p:nvSpPr>
              <p:cNvPr id="28" name="Strzałka: w dół 27">
                <a:extLst>
                  <a:ext uri="{FF2B5EF4-FFF2-40B4-BE49-F238E27FC236}">
                    <a16:creationId xmlns:a16="http://schemas.microsoft.com/office/drawing/2014/main" xmlns="" id="{677C2282-82AB-496B-B81B-469CF2C5C4B6}"/>
                  </a:ext>
                </a:extLst>
              </p:cNvPr>
              <p:cNvSpPr/>
              <p:nvPr/>
            </p:nvSpPr>
            <p:spPr bwMode="auto">
              <a:xfrm rot="7492688">
                <a:off x="3580620" y="2365883"/>
                <a:ext cx="277785" cy="2530475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l-PL"/>
              </a:p>
            </p:txBody>
          </p:sp>
          <p:sp>
            <p:nvSpPr>
              <p:cNvPr id="29" name="pole tekstowe 28">
                <a:extLst>
                  <a:ext uri="{FF2B5EF4-FFF2-40B4-BE49-F238E27FC236}">
                    <a16:creationId xmlns:a16="http://schemas.microsoft.com/office/drawing/2014/main" xmlns="" id="{86BD09E7-B332-446D-BB2D-737DECD55AD9}"/>
                  </a:ext>
                </a:extLst>
              </p:cNvPr>
              <p:cNvSpPr txBox="1"/>
              <p:nvPr/>
            </p:nvSpPr>
            <p:spPr bwMode="auto">
              <a:xfrm>
                <a:off x="4451350" y="3835094"/>
                <a:ext cx="4535488" cy="9238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pl-PL" b="1" dirty="0">
                    <a:latin typeface="Arial" charset="0"/>
                    <a:cs typeface="Arial" charset="0"/>
                  </a:rPr>
                  <a:t>Uczeń z niepełnosprawnością intelektualną w stopniu umiarkowanym lub znacznym</a:t>
                </a:r>
              </a:p>
            </p:txBody>
          </p:sp>
        </p:grpSp>
        <p:sp>
          <p:nvSpPr>
            <p:cNvPr id="18" name="Strzałka: w lewo 17">
              <a:extLst>
                <a:ext uri="{FF2B5EF4-FFF2-40B4-BE49-F238E27FC236}">
                  <a16:creationId xmlns:a16="http://schemas.microsoft.com/office/drawing/2014/main" xmlns="" id="{DE6FAF7C-4449-4E40-BCFE-624AC95EE297}"/>
                </a:ext>
              </a:extLst>
            </p:cNvPr>
            <p:cNvSpPr/>
            <p:nvPr/>
          </p:nvSpPr>
          <p:spPr bwMode="auto">
            <a:xfrm>
              <a:off x="2997200" y="1127091"/>
              <a:ext cx="1463675" cy="263498"/>
            </a:xfrm>
            <a:prstGeom prst="leftArrow">
              <a:avLst/>
            </a:prstGeom>
            <a:solidFill>
              <a:srgbClr val="33CC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</p:grpSp>
      <p:sp>
        <p:nvSpPr>
          <p:cNvPr id="8198" name="Symbol zastępczy numeru slajdu 1">
            <a:extLst>
              <a:ext uri="{FF2B5EF4-FFF2-40B4-BE49-F238E27FC236}">
                <a16:creationId xmlns:a16="http://schemas.microsoft.com/office/drawing/2014/main" xmlns="" id="{1D8E64B5-EF76-4422-8E96-11B7514B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A6110C-E11E-4BC7-BBE0-798C20C63AFF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ytuł 1">
            <a:extLst>
              <a:ext uri="{FF2B5EF4-FFF2-40B4-BE49-F238E27FC236}">
                <a16:creationId xmlns:a16="http://schemas.microsoft.com/office/drawing/2014/main" xmlns="" id="{490BC7CF-FDBE-4A22-92FD-A8F1666CC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" y="115888"/>
            <a:ext cx="7273925" cy="706437"/>
          </a:xfrm>
        </p:spPr>
        <p:txBody>
          <a:bodyPr/>
          <a:lstStyle/>
          <a:p>
            <a:r>
              <a:rPr lang="pl-PL" altLang="pl-PL" sz="3200" b="1">
                <a:solidFill>
                  <a:srgbClr val="C00000"/>
                </a:solidFill>
              </a:rPr>
              <a:t>specjalne potrzeby edukacyjne</a:t>
            </a:r>
            <a:r>
              <a:rPr lang="pl-PL" altLang="pl-PL" sz="320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9027" name="Symbol zastępczy zawartości 2">
            <a:extLst>
              <a:ext uri="{FF2B5EF4-FFF2-40B4-BE49-F238E27FC236}">
                <a16:creationId xmlns:a16="http://schemas.microsoft.com/office/drawing/2014/main" xmlns="" id="{353B0EEB-F178-4A67-AC81-CEDA2903C6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980728"/>
            <a:ext cx="8856662" cy="4969222"/>
          </a:xfrm>
        </p:spPr>
        <p:txBody>
          <a:bodyPr/>
          <a:lstStyle/>
          <a:p>
            <a:pPr>
              <a:buNone/>
            </a:pPr>
            <a:r>
              <a:rPr lang="pl-PL" altLang="pl-PL" sz="2800" dirty="0" smtClean="0"/>
              <a:t>	odnoszą </a:t>
            </a:r>
            <a:r>
              <a:rPr lang="pl-PL" altLang="pl-PL" sz="2800" dirty="0"/>
              <a:t>się do dostosowania </a:t>
            </a:r>
            <a:r>
              <a:rPr lang="pl-PL" altLang="pl-PL" sz="2800" dirty="0">
                <a:solidFill>
                  <a:srgbClr val="0000FF"/>
                </a:solidFill>
              </a:rPr>
              <a:t>warunków</a:t>
            </a:r>
            <a:r>
              <a:rPr lang="pl-PL" altLang="pl-PL" sz="2800" dirty="0"/>
              <a:t> edukacyjnych, </a:t>
            </a:r>
            <a:r>
              <a:rPr lang="pl-PL" altLang="pl-PL" sz="2800" dirty="0">
                <a:solidFill>
                  <a:srgbClr val="0000FF"/>
                </a:solidFill>
              </a:rPr>
              <a:t>wymagań</a:t>
            </a:r>
            <a:r>
              <a:rPr lang="pl-PL" altLang="pl-PL" sz="2800" dirty="0"/>
              <a:t> edukacyjnych i </a:t>
            </a:r>
            <a:r>
              <a:rPr lang="pl-PL" altLang="pl-PL" sz="2800" dirty="0">
                <a:solidFill>
                  <a:srgbClr val="0000FF"/>
                </a:solidFill>
              </a:rPr>
              <a:t>organizacji </a:t>
            </a:r>
            <a:r>
              <a:rPr lang="pl-PL" altLang="pl-PL" sz="2800" dirty="0"/>
              <a:t>procesu kształcenia do </a:t>
            </a:r>
            <a:r>
              <a:rPr lang="pl-PL" altLang="pl-PL" sz="2800" b="1" dirty="0"/>
              <a:t>potrzeb</a:t>
            </a:r>
            <a:r>
              <a:rPr lang="pl-PL" altLang="pl-PL" sz="2800" dirty="0"/>
              <a:t> </a:t>
            </a:r>
            <a:r>
              <a:rPr lang="pl-PL" altLang="pl-PL" sz="2800" b="1" dirty="0"/>
              <a:t>uczniów, </a:t>
            </a:r>
            <a:r>
              <a:rPr lang="pl-PL" altLang="pl-PL" sz="2800" dirty="0"/>
              <a:t>którzy na podstawie</a:t>
            </a:r>
            <a:r>
              <a:rPr lang="pl-PL" altLang="pl-PL" sz="2800" b="1" dirty="0"/>
              <a:t> </a:t>
            </a:r>
            <a:r>
              <a:rPr lang="pl-PL" altLang="pl-PL" sz="2800" dirty="0"/>
              <a:t>opinii, orzeczenia</a:t>
            </a:r>
            <a:r>
              <a:rPr lang="pl-PL" altLang="pl-PL" sz="2800" b="1" dirty="0"/>
              <a:t> </a:t>
            </a:r>
            <a:r>
              <a:rPr lang="pl-PL" altLang="pl-PL" sz="2800" dirty="0"/>
              <a:t>poradni psychologiczno-pedagogicznej lub rozpoznania przedszkola, szkoły lub placówki wymagają objęcia pomocą psychologiczno-pedagogiczną. </a:t>
            </a:r>
          </a:p>
          <a:p>
            <a:pPr>
              <a:buFontTx/>
              <a:buNone/>
            </a:pPr>
            <a:r>
              <a:rPr lang="pl-PL" altLang="pl-PL" sz="2400" dirty="0"/>
              <a:t>	</a:t>
            </a:r>
          </a:p>
          <a:p>
            <a:pPr>
              <a:buFontTx/>
              <a:buNone/>
            </a:pPr>
            <a:r>
              <a:rPr lang="pl-PL" altLang="pl-PL" sz="2400" dirty="0"/>
              <a:t>	</a:t>
            </a:r>
            <a:r>
              <a:rPr lang="pl-PL" altLang="pl-PL" sz="2000" dirty="0"/>
              <a:t>Dostosowanie warunków edukacyjnych, wymagań edukacyjnych i organizacji procesu kształcenia może być stosowane łącznie lub w zakresie odpowiadającym potrzebom ucznia.</a:t>
            </a:r>
          </a:p>
        </p:txBody>
      </p:sp>
    </p:spTree>
    <p:extLst>
      <p:ext uri="{BB962C8B-B14F-4D97-AF65-F5344CB8AC3E}">
        <p14:creationId xmlns:p14="http://schemas.microsoft.com/office/powerpoint/2010/main" val="771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B4A335B-6B2A-4F76-A038-937257C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pl-PL" sz="2800" b="1" dirty="0"/>
              <a:t>Wielospecjalistyczna ocena poziomu funkcjonowania ucznia określa: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E10C88F-7C2B-43E4-A87F-E04B23FF5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indywidualne potrzeby rozwojowe i edukacyjne, mocne strony, predyspozycje, zainteresowania i uzdolnienia ucznia,</a:t>
            </a:r>
          </a:p>
          <a:p>
            <a:r>
              <a:rPr lang="pl-PL" b="1" dirty="0"/>
              <a:t>przyczyny</a:t>
            </a:r>
            <a:r>
              <a:rPr lang="pl-PL" dirty="0"/>
              <a:t> niepowodzeń edukacyjnych lub trudności w funkcjonowaniu ucznia, w tym bariery i ograniczenia utrudniające funkcjonowanie i uczestnictwo ucznia w życiu przedszkolnym lub szkolnym,</a:t>
            </a:r>
          </a:p>
        </p:txBody>
      </p:sp>
    </p:spTree>
    <p:extLst>
      <p:ext uri="{BB962C8B-B14F-4D97-AF65-F5344CB8AC3E}">
        <p14:creationId xmlns:p14="http://schemas.microsoft.com/office/powerpoint/2010/main" val="40598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Elipsa 2">
            <a:extLst>
              <a:ext uri="{FF2B5EF4-FFF2-40B4-BE49-F238E27FC236}">
                <a16:creationId xmlns:a16="http://schemas.microsoft.com/office/drawing/2014/main" xmlns="" id="{7EF2A913-5A63-4935-8B2E-91C382E134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1438" y="882650"/>
            <a:ext cx="8964612" cy="4662488"/>
          </a:xfrm>
          <a:prstGeom prst="ellipse">
            <a:avLst/>
          </a:prstGeom>
          <a:solidFill>
            <a:srgbClr val="FFFFCC"/>
          </a:solidFill>
          <a:ln w="25400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131075" name="Text Box 3">
            <a:extLst>
              <a:ext uri="{FF2B5EF4-FFF2-40B4-BE49-F238E27FC236}">
                <a16:creationId xmlns:a16="http://schemas.microsoft.com/office/drawing/2014/main" xmlns="" id="{D26AE732-30E1-441D-9381-47B49E412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052513"/>
            <a:ext cx="1439862" cy="7143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4800" b="1">
                <a:solidFill>
                  <a:srgbClr val="0000FF"/>
                </a:solidFill>
                <a:latin typeface="Calibri" panose="020F0502020204030204" pitchFamily="34" charset="0"/>
              </a:rPr>
              <a:t>S P E</a:t>
            </a:r>
            <a:endParaRPr lang="pl-PL" altLang="pl-PL" sz="1800" b="1">
              <a:solidFill>
                <a:srgbClr val="0000FF"/>
              </a:solidFill>
            </a:endParaRP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xmlns="" id="{F51A1C32-8655-4DA8-82C4-BA868248C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772816"/>
            <a:ext cx="2304256" cy="620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600" b="1" dirty="0">
                <a:solidFill>
                  <a:srgbClr val="0033CC"/>
                </a:solidFill>
                <a:latin typeface="Calibri" pitchFamily="34" charset="0"/>
              </a:rPr>
              <a:t>czynniki</a:t>
            </a:r>
          </a:p>
          <a:p>
            <a:pPr algn="ctr">
              <a:defRPr/>
            </a:pPr>
            <a:r>
              <a:rPr lang="pl-PL" sz="1600" b="1" dirty="0">
                <a:solidFill>
                  <a:srgbClr val="0033CC"/>
                </a:solidFill>
                <a:latin typeface="Calibri" pitchFamily="34" charset="0"/>
              </a:rPr>
              <a:t>tkwiące w samym uczniu</a:t>
            </a:r>
            <a:endParaRPr lang="pl-PL" sz="1600" b="1" dirty="0"/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xmlns="" id="{618CDD9E-7F8C-4672-A35C-658E91DCA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1772816"/>
            <a:ext cx="2039937" cy="604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600" b="1" dirty="0">
                <a:solidFill>
                  <a:srgbClr val="0033CC"/>
                </a:solidFill>
                <a:latin typeface="Calibri" pitchFamily="34" charset="0"/>
              </a:rPr>
              <a:t>czynniki</a:t>
            </a:r>
          </a:p>
          <a:p>
            <a:pPr algn="ctr">
              <a:defRPr/>
            </a:pPr>
            <a:r>
              <a:rPr lang="pl-PL" sz="1600" b="1" dirty="0">
                <a:solidFill>
                  <a:srgbClr val="0033CC"/>
                </a:solidFill>
                <a:latin typeface="Calibri" pitchFamily="34" charset="0"/>
              </a:rPr>
              <a:t>środowiskowe</a:t>
            </a:r>
            <a:endParaRPr lang="pl-PL" sz="1600" dirty="0"/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xmlns="" id="{D79E0E1C-3631-43BE-A73D-B4151349B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2852936"/>
            <a:ext cx="987425" cy="549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400" b="1" dirty="0">
                <a:solidFill>
                  <a:srgbClr val="0033CC"/>
                </a:solidFill>
                <a:latin typeface="Calibri" pitchFamily="34" charset="0"/>
              </a:rPr>
              <a:t>czynniki</a:t>
            </a:r>
          </a:p>
          <a:p>
            <a:pPr algn="ctr">
              <a:defRPr/>
            </a:pPr>
            <a:r>
              <a:rPr lang="pl-PL" sz="1400" b="1" dirty="0">
                <a:solidFill>
                  <a:srgbClr val="0033CC"/>
                </a:solidFill>
                <a:latin typeface="Calibri" pitchFamily="34" charset="0"/>
              </a:rPr>
              <a:t>osobowe</a:t>
            </a:r>
            <a:endParaRPr lang="pl-PL" sz="1400" b="1" dirty="0"/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xmlns="" id="{F584AA24-595F-4AD8-AC3D-C8337438F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2780928"/>
            <a:ext cx="1770062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400" b="1" dirty="0">
                <a:solidFill>
                  <a:srgbClr val="0033CC"/>
                </a:solidFill>
                <a:latin typeface="Calibri" pitchFamily="34" charset="0"/>
              </a:rPr>
              <a:t>uwarunkowania rozwojowe konkretnego ucznia</a:t>
            </a:r>
            <a:endParaRPr lang="pl-PL" sz="1400" b="1" dirty="0"/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xmlns="" id="{356B417B-7411-4E0D-ABAB-A668BCE8E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52936"/>
            <a:ext cx="1033462" cy="596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400" b="1" dirty="0">
                <a:solidFill>
                  <a:srgbClr val="0033CC"/>
                </a:solidFill>
                <a:latin typeface="Calibri" pitchFamily="34" charset="0"/>
              </a:rPr>
              <a:t>kontekst edukacyjny</a:t>
            </a:r>
            <a:endParaRPr lang="pl-PL" b="1" dirty="0"/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xmlns="" id="{C560FD06-6FD9-4485-8C48-FA03A8D30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2780928"/>
            <a:ext cx="2074862" cy="819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400" b="1" dirty="0">
                <a:solidFill>
                  <a:srgbClr val="0033CC"/>
                </a:solidFill>
                <a:latin typeface="Calibri" pitchFamily="34" charset="0"/>
              </a:rPr>
              <a:t>uwarunkowania środowiskowe</a:t>
            </a:r>
            <a:endParaRPr lang="pl-PL" b="1" dirty="0"/>
          </a:p>
        </p:txBody>
      </p:sp>
      <p:cxnSp>
        <p:nvCxnSpPr>
          <p:cNvPr id="131094" name="Łącznik prosty ze strzałką 5">
            <a:extLst>
              <a:ext uri="{FF2B5EF4-FFF2-40B4-BE49-F238E27FC236}">
                <a16:creationId xmlns:a16="http://schemas.microsoft.com/office/drawing/2014/main" xmlns="" id="{1E35226D-C42D-4971-A375-C933BE9CC3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476375" y="2492375"/>
            <a:ext cx="296863" cy="306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1095" name="Łącznik prosty ze strzałką 4">
            <a:extLst>
              <a:ext uri="{FF2B5EF4-FFF2-40B4-BE49-F238E27FC236}">
                <a16:creationId xmlns:a16="http://schemas.microsoft.com/office/drawing/2014/main" xmlns="" id="{B4BAC439-F83F-401A-8626-B2C764334E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71775" y="2420938"/>
            <a:ext cx="242888" cy="306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1096" name="Łącznik prosty ze strzałką 21">
            <a:extLst>
              <a:ext uri="{FF2B5EF4-FFF2-40B4-BE49-F238E27FC236}">
                <a16:creationId xmlns:a16="http://schemas.microsoft.com/office/drawing/2014/main" xmlns="" id="{CE97E4C9-4687-4B91-A02D-7B9C66F5A3C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292725" y="2420938"/>
            <a:ext cx="295275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1097" name="Łącznik prosty ze strzałką 22">
            <a:extLst>
              <a:ext uri="{FF2B5EF4-FFF2-40B4-BE49-F238E27FC236}">
                <a16:creationId xmlns:a16="http://schemas.microsoft.com/office/drawing/2014/main" xmlns="" id="{DADBD474-F20C-4DCD-8751-08DD752671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43663" y="2420938"/>
            <a:ext cx="242887" cy="306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78" name="Text Box 14">
            <a:extLst>
              <a:ext uri="{FF2B5EF4-FFF2-40B4-BE49-F238E27FC236}">
                <a16:creationId xmlns:a16="http://schemas.microsoft.com/office/drawing/2014/main" xmlns="" id="{13ED8DFD-FBB7-49F9-AD7F-92611300C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4" y="3717032"/>
            <a:ext cx="1033463" cy="3254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400" b="1" dirty="0">
                <a:solidFill>
                  <a:srgbClr val="C00000"/>
                </a:solidFill>
                <a:latin typeface="Calibri" pitchFamily="34" charset="0"/>
              </a:rPr>
              <a:t>bariery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88081" name="Text Box 17">
            <a:extLst>
              <a:ext uri="{FF2B5EF4-FFF2-40B4-BE49-F238E27FC236}">
                <a16:creationId xmlns:a16="http://schemas.microsoft.com/office/drawing/2014/main" xmlns="" id="{F7245AB5-C884-41A1-9F6F-7946D3507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04" y="3769791"/>
            <a:ext cx="1112837" cy="595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400" b="1" dirty="0">
                <a:solidFill>
                  <a:srgbClr val="00B050"/>
                </a:solidFill>
                <a:latin typeface="Calibri" pitchFamily="34" charset="0"/>
              </a:rPr>
              <a:t>czynniki wspierające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88082" name="Pole tekstowe 2">
            <a:extLst>
              <a:ext uri="{FF2B5EF4-FFF2-40B4-BE49-F238E27FC236}">
                <a16:creationId xmlns:a16="http://schemas.microsoft.com/office/drawing/2014/main" xmlns="" id="{0EA6A2AB-E01D-4FA3-A65C-33E2BDDC3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3789040"/>
            <a:ext cx="1033463" cy="3254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400" b="1" dirty="0">
                <a:solidFill>
                  <a:srgbClr val="C00000"/>
                </a:solidFill>
                <a:latin typeface="Calibri" pitchFamily="34" charset="0"/>
              </a:rPr>
              <a:t>bariery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88083" name="Text Box 19">
            <a:extLst>
              <a:ext uri="{FF2B5EF4-FFF2-40B4-BE49-F238E27FC236}">
                <a16:creationId xmlns:a16="http://schemas.microsoft.com/office/drawing/2014/main" xmlns="" id="{FD342136-0D69-4AC9-8B74-20258F911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3717032"/>
            <a:ext cx="1144587" cy="531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pl-PL" sz="1400" b="1" dirty="0">
                <a:solidFill>
                  <a:srgbClr val="006600"/>
                </a:solidFill>
                <a:latin typeface="Calibri" pitchFamily="34" charset="0"/>
              </a:rPr>
              <a:t>czynniki wspierające</a:t>
            </a:r>
            <a:endParaRPr lang="pl-PL" b="1" dirty="0">
              <a:solidFill>
                <a:srgbClr val="006600"/>
              </a:solidFill>
            </a:endParaRPr>
          </a:p>
        </p:txBody>
      </p:sp>
      <p:sp>
        <p:nvSpPr>
          <p:cNvPr id="131110" name="Łącznik prostoliniowy 27">
            <a:extLst>
              <a:ext uri="{FF2B5EF4-FFF2-40B4-BE49-F238E27FC236}">
                <a16:creationId xmlns:a16="http://schemas.microsoft.com/office/drawing/2014/main" xmlns="" id="{A6ECC4CE-0EB4-4343-B0C6-7C8E93435E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500438"/>
            <a:ext cx="230188" cy="166687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1111" name="Łącznik prostoliniowy 29">
            <a:extLst>
              <a:ext uri="{FF2B5EF4-FFF2-40B4-BE49-F238E27FC236}">
                <a16:creationId xmlns:a16="http://schemas.microsoft.com/office/drawing/2014/main" xmlns="" id="{D02AAD75-91AA-4165-A8BE-2DC67BF37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3500438"/>
            <a:ext cx="158750" cy="190500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1112" name="Łącznik prostoliniowy 28">
            <a:extLst>
              <a:ext uri="{FF2B5EF4-FFF2-40B4-BE49-F238E27FC236}">
                <a16:creationId xmlns:a16="http://schemas.microsoft.com/office/drawing/2014/main" xmlns="" id="{BAA44BEC-A2A7-42E8-A6F9-997E10B3F8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9563" y="3644900"/>
            <a:ext cx="230187" cy="166688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1113" name="Łącznik prostoliniowy 30">
            <a:extLst>
              <a:ext uri="{FF2B5EF4-FFF2-40B4-BE49-F238E27FC236}">
                <a16:creationId xmlns:a16="http://schemas.microsoft.com/office/drawing/2014/main" xmlns="" id="{9FBC5AEA-C135-4855-A893-00EC6DD039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3573463"/>
            <a:ext cx="158750" cy="192087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1114" name="Text Box 24">
            <a:extLst>
              <a:ext uri="{FF2B5EF4-FFF2-40B4-BE49-F238E27FC236}">
                <a16:creationId xmlns:a16="http://schemas.microsoft.com/office/drawing/2014/main" xmlns="" id="{C16CDA40-5DA3-4392-93A2-C2127AED5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1803400"/>
            <a:ext cx="987425" cy="8334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800" b="1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endParaRPr lang="pl-PL" altLang="pl-PL" sz="180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28207DCC-2E78-4A9D-8C79-CBA9D516F9AF}"/>
              </a:ext>
            </a:extLst>
          </p:cNvPr>
          <p:cNvSpPr txBox="1"/>
          <p:nvPr/>
        </p:nvSpPr>
        <p:spPr>
          <a:xfrm>
            <a:off x="539552" y="59492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R. Cybulska</a:t>
            </a:r>
          </a:p>
        </p:txBody>
      </p:sp>
    </p:spTree>
    <p:extLst>
      <p:ext uri="{BB962C8B-B14F-4D97-AF65-F5344CB8AC3E}">
        <p14:creationId xmlns:p14="http://schemas.microsoft.com/office/powerpoint/2010/main" val="15145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B4A335B-6B2A-4F76-A038-937257C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pl-PL" sz="2800" b="1" dirty="0"/>
              <a:t>Wielospecjalistyczna ocena poziomu funkcjonowania ucznia określa: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E10C88F-7C2B-43E4-A87F-E04B23FF5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pl-PL" sz="2800" dirty="0"/>
              <a:t>w zależności od potrzeb, zakres i charakter wsparcia ze strony nauczycieli, specjalistów, asystentów lub pomocy nauczyciela, </a:t>
            </a:r>
          </a:p>
          <a:p>
            <a:r>
              <a:rPr lang="pl-PL" sz="2800" dirty="0"/>
              <a:t>napotykane trudności </a:t>
            </a:r>
            <a:r>
              <a:rPr lang="pl-PL" sz="2800" b="1" u="sng" dirty="0">
                <a:solidFill>
                  <a:srgbClr val="C00000"/>
                </a:solidFill>
              </a:rPr>
              <a:t>w zakresie włączenia ucznia</a:t>
            </a:r>
            <a:r>
              <a:rPr lang="pl-PL" sz="2800" dirty="0"/>
              <a:t> w zajęcia realizowane wspólnie z oddziałem przedszkolnym lub szkolnym, oraz efekty działań podejmowanych w celu ich przezwyciężenia (w przypadku realizowania zajęć indywidulanie lub w grupie do 5 osób).</a:t>
            </a:r>
            <a:endParaRPr lang="pl-PL" sz="28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92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70F3787-4AD6-4D87-90AB-6CD30802F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836"/>
            <a:ext cx="9144000" cy="1325562"/>
          </a:xfrm>
        </p:spPr>
        <p:txBody>
          <a:bodyPr/>
          <a:lstStyle/>
          <a:p>
            <a:r>
              <a:rPr lang="pl-PL" sz="2800" b="1" dirty="0"/>
              <a:t>Ważne obszary, które powinny podlegać obserwacji i ocenie (wybór na podstawie klasyfikacji ICF):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D7CB9CC6-AC1B-4C4D-8B5F-DE9DF4DE6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0"/>
            <a:r>
              <a:rPr lang="pl-PL" sz="2800" dirty="0"/>
              <a:t>Nauczanie ogólne</a:t>
            </a:r>
          </a:p>
          <a:p>
            <a:pPr lvl="0"/>
            <a:r>
              <a:rPr lang="pl-PL" sz="2800" dirty="0"/>
              <a:t>Przyswajanie mowy oraz tworzenie wyrazów</a:t>
            </a:r>
          </a:p>
          <a:p>
            <a:pPr lvl="0"/>
            <a:r>
              <a:rPr lang="pl-PL" sz="2800" dirty="0"/>
              <a:t>Czytanie i pisanie</a:t>
            </a:r>
          </a:p>
          <a:p>
            <a:pPr lvl="0"/>
            <a:r>
              <a:rPr lang="pl-PL" sz="2800" dirty="0"/>
              <a:t>Wiedza matematyczna</a:t>
            </a:r>
          </a:p>
          <a:p>
            <a:pPr lvl="0"/>
            <a:r>
              <a:rPr lang="pl-PL" sz="2800" dirty="0"/>
              <a:t>Radzenie sobie z wyzwaniami</a:t>
            </a:r>
          </a:p>
          <a:p>
            <a:pPr lvl="0"/>
            <a:r>
              <a:rPr lang="pl-PL" sz="2800" dirty="0"/>
              <a:t>Komunikacja</a:t>
            </a:r>
          </a:p>
          <a:p>
            <a:pPr lvl="0"/>
            <a:r>
              <a:rPr lang="pl-PL" sz="2800" dirty="0"/>
              <a:t>Poruszanie się i mobilność</a:t>
            </a:r>
          </a:p>
          <a:p>
            <a:pPr lvl="0"/>
            <a:r>
              <a:rPr lang="pl-PL" sz="2800" dirty="0"/>
              <a:t>Troszczenie się o samego siebie</a:t>
            </a:r>
          </a:p>
          <a:p>
            <a:pPr lvl="0"/>
            <a:r>
              <a:rPr lang="pl-PL" sz="2800" dirty="0"/>
              <a:t>Kontakt z innymi ludźmi</a:t>
            </a:r>
          </a:p>
          <a:p>
            <a:pPr lvl="0"/>
            <a:r>
              <a:rPr lang="pl-PL" sz="2800" dirty="0"/>
              <a:t>Czas wolny, relaks i poczucie wspólnoty.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94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D703EA47-1111-49AD-8985-9B3E5F0CF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9144000" cy="712788"/>
          </a:xfrm>
        </p:spPr>
        <p:txBody>
          <a:bodyPr/>
          <a:lstStyle/>
          <a:p>
            <a:pPr eaLnBrk="1" hangingPunct="1"/>
            <a:r>
              <a:rPr lang="pl-PL" altLang="pl-PL" sz="1800" b="1"/>
              <a:t>Dzieci ze specjalnymi potrzebami edukacyjnymi, którym należna jest</a:t>
            </a:r>
            <a:br>
              <a:rPr lang="pl-PL" altLang="pl-PL" sz="1800" b="1"/>
            </a:br>
            <a:r>
              <a:rPr lang="pl-PL" altLang="pl-PL" sz="1800" b="1"/>
              <a:t>pomoc psychologiczno-pedagogiczna</a:t>
            </a:r>
          </a:p>
        </p:txBody>
      </p:sp>
      <p:sp>
        <p:nvSpPr>
          <p:cNvPr id="10243" name="Symbol zastępczy numeru slajdu 29">
            <a:extLst>
              <a:ext uri="{FF2B5EF4-FFF2-40B4-BE49-F238E27FC236}">
                <a16:creationId xmlns:a16="http://schemas.microsoft.com/office/drawing/2014/main" xmlns="" id="{3DA9B36B-2C9F-44F3-B444-9195917E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FACCFB-BCDF-4729-B872-39139A0DA470}" type="slidenum">
              <a:rPr lang="pl-PL" altLang="pl-PL" sz="90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pl-PL" altLang="pl-PL" sz="900"/>
          </a:p>
        </p:txBody>
      </p:sp>
      <p:grpSp>
        <p:nvGrpSpPr>
          <p:cNvPr id="10244" name="Grupa 35">
            <a:extLst>
              <a:ext uri="{FF2B5EF4-FFF2-40B4-BE49-F238E27FC236}">
                <a16:creationId xmlns:a16="http://schemas.microsoft.com/office/drawing/2014/main" xmlns="" id="{2646C678-882C-4408-8882-A48A2E0C5616}"/>
              </a:ext>
            </a:extLst>
          </p:cNvPr>
          <p:cNvGrpSpPr>
            <a:grpSpLocks/>
          </p:cNvGrpSpPr>
          <p:nvPr/>
        </p:nvGrpSpPr>
        <p:grpSpPr bwMode="auto">
          <a:xfrm>
            <a:off x="428625" y="836613"/>
            <a:ext cx="8382000" cy="5616575"/>
            <a:chOff x="427761" y="740039"/>
            <a:chExt cx="8382864" cy="5248104"/>
          </a:xfrm>
        </p:grpSpPr>
        <p:cxnSp>
          <p:nvCxnSpPr>
            <p:cNvPr id="7" name="Łącznik prosty ze strzałką 6">
              <a:extLst>
                <a:ext uri="{FF2B5EF4-FFF2-40B4-BE49-F238E27FC236}">
                  <a16:creationId xmlns:a16="http://schemas.microsoft.com/office/drawing/2014/main" xmlns="" id="{BE9C9D43-7D2B-46E0-91C5-32A7CF75C5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44573" y="1275529"/>
              <a:ext cx="3175" cy="4524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46" name="Grupa 33">
              <a:extLst>
                <a:ext uri="{FF2B5EF4-FFF2-40B4-BE49-F238E27FC236}">
                  <a16:creationId xmlns:a16="http://schemas.microsoft.com/office/drawing/2014/main" xmlns="" id="{DB53BF76-535A-4869-A02F-B41DE79D7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761" y="740039"/>
              <a:ext cx="8382864" cy="5248104"/>
              <a:chOff x="427761" y="740039"/>
              <a:chExt cx="8382864" cy="5248104"/>
            </a:xfrm>
          </p:grpSpPr>
          <p:cxnSp>
            <p:nvCxnSpPr>
              <p:cNvPr id="25" name="Łącznik prosty ze strzałką 24">
                <a:extLst>
                  <a:ext uri="{FF2B5EF4-FFF2-40B4-BE49-F238E27FC236}">
                    <a16:creationId xmlns:a16="http://schemas.microsoft.com/office/drawing/2014/main" xmlns="" id="{3F0AFBEB-07A3-44CE-9CA3-7A027B074F0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883877" y="3780913"/>
                <a:ext cx="633477" cy="32188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48" name="Grupa 31">
                <a:extLst>
                  <a:ext uri="{FF2B5EF4-FFF2-40B4-BE49-F238E27FC236}">
                    <a16:creationId xmlns:a16="http://schemas.microsoft.com/office/drawing/2014/main" xmlns="" id="{DB3DB78A-3161-4A09-8346-9CA31307D3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761" y="740039"/>
                <a:ext cx="8276611" cy="5248104"/>
                <a:chOff x="410189" y="724584"/>
                <a:chExt cx="8276611" cy="5248104"/>
              </a:xfrm>
            </p:grpSpPr>
            <p:grpSp>
              <p:nvGrpSpPr>
                <p:cNvPr id="10250" name="Grupa 29">
                  <a:extLst>
                    <a:ext uri="{FF2B5EF4-FFF2-40B4-BE49-F238E27FC236}">
                      <a16:creationId xmlns:a16="http://schemas.microsoft.com/office/drawing/2014/main" xmlns="" id="{35185E7B-6489-4679-9011-2A9F5553704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0189" y="724584"/>
                  <a:ext cx="8276611" cy="5248104"/>
                  <a:chOff x="410189" y="734333"/>
                  <a:chExt cx="8276611" cy="5248104"/>
                </a:xfrm>
              </p:grpSpPr>
              <p:sp>
                <p:nvSpPr>
                  <p:cNvPr id="4099" name="Text Box 3">
                    <a:extLst>
                      <a:ext uri="{FF2B5EF4-FFF2-40B4-BE49-F238E27FC236}">
                        <a16:creationId xmlns:a16="http://schemas.microsoft.com/office/drawing/2014/main" xmlns="" id="{0DC9F03F-13DF-43C1-B368-542CA408CC8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64044" y="1185570"/>
                    <a:ext cx="2187178" cy="8309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  <a:defRPr/>
                    </a:pPr>
                    <a:r>
                      <a:rPr lang="pl-PL" altLang="pl-PL" sz="1600" b="1" dirty="0">
                        <a:highlight>
                          <a:srgbClr val="FFFF00"/>
                        </a:highlight>
                        <a:cs typeface="Arial" charset="0"/>
                      </a:rPr>
                      <a:t>Dziecko</a:t>
                    </a:r>
                  </a:p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  <a:defRPr/>
                    </a:pPr>
                    <a:r>
                      <a:rPr lang="pl-PL" altLang="pl-PL" sz="1600" b="1" dirty="0">
                        <a:highlight>
                          <a:srgbClr val="FFFF00"/>
                        </a:highlight>
                        <a:cs typeface="Arial" charset="0"/>
                      </a:rPr>
                      <a:t>z zaburzeniami komunikacji językowej</a:t>
                    </a:r>
                  </a:p>
                </p:txBody>
              </p:sp>
              <p:sp>
                <p:nvSpPr>
                  <p:cNvPr id="10265" name="Text Box 6">
                    <a:extLst>
                      <a:ext uri="{FF2B5EF4-FFF2-40B4-BE49-F238E27FC236}">
                        <a16:creationId xmlns:a16="http://schemas.microsoft.com/office/drawing/2014/main" xmlns="" id="{2EA84891-410A-4459-8AF0-97C3A24EE3C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0189" y="757873"/>
                    <a:ext cx="2257424" cy="13804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800" b="1" u="sng">
                        <a:solidFill>
                          <a:srgbClr val="0033CC"/>
                        </a:solidFill>
                        <a:latin typeface="Calibri" panose="020F0502020204030204" pitchFamily="34" charset="0"/>
                      </a:rPr>
                      <a:t>Dziecko posiadające orzeczenie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800" b="1" u="sng">
                        <a:solidFill>
                          <a:srgbClr val="0033CC"/>
                        </a:solidFill>
                        <a:latin typeface="Calibri" panose="020F0502020204030204" pitchFamily="34" charset="0"/>
                      </a:rPr>
                      <a:t>o potrzebie kształcenia specjalnego</a:t>
                    </a:r>
                  </a:p>
                </p:txBody>
              </p:sp>
              <p:sp>
                <p:nvSpPr>
                  <p:cNvPr id="10266" name="Text Box 45">
                    <a:extLst>
                      <a:ext uri="{FF2B5EF4-FFF2-40B4-BE49-F238E27FC236}">
                        <a16:creationId xmlns:a16="http://schemas.microsoft.com/office/drawing/2014/main" xmlns="" id="{02277D55-062C-45A6-802F-8C3A27978F3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11837" y="2118126"/>
                    <a:ext cx="1837134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Dziecko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przewlekle chore</a:t>
                    </a:r>
                  </a:p>
                </p:txBody>
              </p:sp>
              <p:sp>
                <p:nvSpPr>
                  <p:cNvPr id="10267" name="Text Box 45">
                    <a:extLst>
                      <a:ext uri="{FF2B5EF4-FFF2-40B4-BE49-F238E27FC236}">
                        <a16:creationId xmlns:a16="http://schemas.microsoft.com/office/drawing/2014/main" xmlns="" id="{1E0DF1E3-A436-4FCE-897E-2395A98E3DE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22454" y="3796337"/>
                    <a:ext cx="2672953" cy="8309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Dziecko z dysleksją rozwojową,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z ryzyka dysleksji rozwojowej</a:t>
                    </a:r>
                  </a:p>
                </p:txBody>
              </p:sp>
              <p:sp>
                <p:nvSpPr>
                  <p:cNvPr id="10268" name="Text Box 45">
                    <a:extLst>
                      <a:ext uri="{FF2B5EF4-FFF2-40B4-BE49-F238E27FC236}">
                        <a16:creationId xmlns:a16="http://schemas.microsoft.com/office/drawing/2014/main" xmlns="" id="{A0CC99F9-BF1E-4C3B-BEFE-C984464A9E4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4128" y="2208857"/>
                    <a:ext cx="2243155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Dziecko szczególnie uzdolnione</a:t>
                    </a:r>
                  </a:p>
                </p:txBody>
              </p:sp>
              <p:sp>
                <p:nvSpPr>
                  <p:cNvPr id="10269" name="Text Box 45">
                    <a:extLst>
                      <a:ext uri="{FF2B5EF4-FFF2-40B4-BE49-F238E27FC236}">
                        <a16:creationId xmlns:a16="http://schemas.microsoft.com/office/drawing/2014/main" xmlns="" id="{AC378B8A-25CA-467B-BE37-678F7A31CCB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4128" y="2921939"/>
                    <a:ext cx="1890713" cy="8309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Dziecko w sytuacji kryzysowej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lub traumatycznej</a:t>
                    </a:r>
                  </a:p>
                </p:txBody>
              </p:sp>
              <p:sp>
                <p:nvSpPr>
                  <p:cNvPr id="10270" name="Text Box 45">
                    <a:extLst>
                      <a:ext uri="{FF2B5EF4-FFF2-40B4-BE49-F238E27FC236}">
                        <a16:creationId xmlns:a16="http://schemas.microsoft.com/office/drawing/2014/main" xmlns="" id="{5732F39D-BDFC-46EE-B823-D1391D48BB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7752" y="4905219"/>
                    <a:ext cx="4212431" cy="10772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Niepowodzenia edukacyjne 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(trudności w opanowaniu umiejętności związanych z techniką czytania, pisania, liczenia)</a:t>
                    </a:r>
                  </a:p>
                </p:txBody>
              </p:sp>
              <p:sp>
                <p:nvSpPr>
                  <p:cNvPr id="10271" name="Text Box 45">
                    <a:extLst>
                      <a:ext uri="{FF2B5EF4-FFF2-40B4-BE49-F238E27FC236}">
                        <a16:creationId xmlns:a16="http://schemas.microsoft.com/office/drawing/2014/main" xmlns="" id="{F9AF6C59-7993-491B-9FB9-683210DBA39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0856" y="2777346"/>
                    <a:ext cx="1835944" cy="8309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Dziecko zaniedbane środowiskowo    </a:t>
                    </a:r>
                  </a:p>
                </p:txBody>
              </p:sp>
              <p:sp>
                <p:nvSpPr>
                  <p:cNvPr id="10272" name="Text Box 45">
                    <a:extLst>
                      <a:ext uri="{FF2B5EF4-FFF2-40B4-BE49-F238E27FC236}">
                        <a16:creationId xmlns:a16="http://schemas.microsoft.com/office/drawing/2014/main" xmlns="" id="{C1A19BA4-01F9-4CA0-BB4F-3EC9471651C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7249" y="3862736"/>
                    <a:ext cx="2700338" cy="10772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Dziecko z trudnościami adaptacyjnymi – różnice kulturowe, zmiana środowiska edukacyjnego</a:t>
                    </a:r>
                  </a:p>
                </p:txBody>
              </p:sp>
              <p:sp>
                <p:nvSpPr>
                  <p:cNvPr id="10273" name="pole tekstowe 1">
                    <a:extLst>
                      <a:ext uri="{FF2B5EF4-FFF2-40B4-BE49-F238E27FC236}">
                        <a16:creationId xmlns:a16="http://schemas.microsoft.com/office/drawing/2014/main" xmlns="" id="{A1C3005A-C27F-4DEE-A2EE-48A1117FDC0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12461" y="734333"/>
                    <a:ext cx="3325212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Dziecko z deficytami kompetencji</a:t>
                    </a:r>
                  </a:p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pl-PL" altLang="pl-PL" sz="1600" b="1">
                        <a:latin typeface="Calibri" panose="020F0502020204030204" pitchFamily="34" charset="0"/>
                      </a:rPr>
                      <a:t>i zaburzeniami sprawności językowej</a:t>
                    </a:r>
                  </a:p>
                </p:txBody>
              </p:sp>
            </p:grpSp>
            <p:grpSp>
              <p:nvGrpSpPr>
                <p:cNvPr id="10251" name="Grupa 25">
                  <a:extLst>
                    <a:ext uri="{FF2B5EF4-FFF2-40B4-BE49-F238E27FC236}">
                      <a16:creationId xmlns:a16="http://schemas.microsoft.com/office/drawing/2014/main" xmlns="" id="{81333F6B-7BB4-45C3-A84D-370FE9CB178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358398" y="1613313"/>
                  <a:ext cx="4699235" cy="3584294"/>
                  <a:chOff x="2358398" y="1613313"/>
                  <a:chExt cx="4699235" cy="3584294"/>
                </a:xfrm>
              </p:grpSpPr>
              <p:grpSp>
                <p:nvGrpSpPr>
                  <p:cNvPr id="10252" name="Grupa 38">
                    <a:extLst>
                      <a:ext uri="{FF2B5EF4-FFF2-40B4-BE49-F238E27FC236}">
                        <a16:creationId xmlns:a16="http://schemas.microsoft.com/office/drawing/2014/main" xmlns="" id="{56EFF234-CE9C-49C0-93F8-04794F943C2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58398" y="1613313"/>
                    <a:ext cx="4699235" cy="3212197"/>
                    <a:chOff x="1585294" y="972389"/>
                    <a:chExt cx="6265239" cy="4282294"/>
                  </a:xfrm>
                </p:grpSpPr>
                <p:sp>
                  <p:nvSpPr>
                    <p:cNvPr id="10255" name="AutoShape 85">
                      <a:extLst>
                        <a:ext uri="{FF2B5EF4-FFF2-40B4-BE49-F238E27FC236}">
                          <a16:creationId xmlns:a16="http://schemas.microsoft.com/office/drawing/2014/main" xmlns="" id="{7DB12EE8-D6DC-4000-9D9F-89A1AC88B5F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1775" y="1125538"/>
                      <a:ext cx="3455988" cy="3382962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w 21600"/>
                        <a:gd name="T9" fmla="*/ 0 h 21600"/>
                        <a:gd name="T10" fmla="*/ 0 w 21600"/>
                        <a:gd name="T11" fmla="*/ 0 h 21600"/>
                        <a:gd name="T12" fmla="*/ 0 w 21600"/>
                        <a:gd name="T13" fmla="*/ 0 h 21600"/>
                        <a:gd name="T14" fmla="*/ 0 w 21600"/>
                        <a:gd name="T15" fmla="*/ 0 h 2160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3165 w 21600"/>
                        <a:gd name="T25" fmla="*/ 3162 h 21600"/>
                        <a:gd name="T26" fmla="*/ 18435 w 21600"/>
                        <a:gd name="T27" fmla="*/ 18438 h 2160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1600" h="21600">
                          <a:moveTo>
                            <a:pt x="0" y="10800"/>
                          </a:moveTo>
                          <a:cubicBezTo>
                            <a:pt x="0" y="4835"/>
                            <a:pt x="4835" y="0"/>
                            <a:pt x="10800" y="0"/>
                          </a:cubicBezTo>
                          <a:cubicBezTo>
                            <a:pt x="16765" y="0"/>
                            <a:pt x="21600" y="4835"/>
                            <a:pt x="21600" y="10800"/>
                          </a:cubicBezTo>
                          <a:cubicBezTo>
                            <a:pt x="21600" y="16765"/>
                            <a:pt x="16765" y="21600"/>
                            <a:pt x="10800" y="21600"/>
                          </a:cubicBezTo>
                          <a:cubicBezTo>
                            <a:pt x="4835" y="21600"/>
                            <a:pt x="0" y="16765"/>
                            <a:pt x="0" y="10800"/>
                          </a:cubicBezTo>
                          <a:close/>
                          <a:moveTo>
                            <a:pt x="3316" y="10800"/>
                          </a:moveTo>
                          <a:cubicBezTo>
                            <a:pt x="3316" y="14933"/>
                            <a:pt x="6667" y="18284"/>
                            <a:pt x="10800" y="18284"/>
                          </a:cubicBezTo>
                          <a:cubicBezTo>
                            <a:pt x="14933" y="18284"/>
                            <a:pt x="18284" y="14933"/>
                            <a:pt x="18284" y="10800"/>
                          </a:cubicBezTo>
                          <a:cubicBezTo>
                            <a:pt x="18284" y="6667"/>
                            <a:pt x="14933" y="3316"/>
                            <a:pt x="10800" y="3316"/>
                          </a:cubicBezTo>
                          <a:cubicBezTo>
                            <a:pt x="6667" y="3316"/>
                            <a:pt x="3316" y="6667"/>
                            <a:pt x="3316" y="10800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pl-PL"/>
                    </a:p>
                  </p:txBody>
                </p:sp>
                <p:cxnSp>
                  <p:nvCxnSpPr>
                    <p:cNvPr id="20" name="Łącznik prosty ze strzałką 19">
                      <a:extLst>
                        <a:ext uri="{FF2B5EF4-FFF2-40B4-BE49-F238E27FC236}">
                          <a16:creationId xmlns:a16="http://schemas.microsoft.com/office/drawing/2014/main" xmlns="" id="{B17C31F6-D0E1-4F43-A2BD-91C764E275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067719" y="972121"/>
                      <a:ext cx="1172678" cy="650602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Łącznik prosty ze strzałką 20">
                      <a:extLst>
                        <a:ext uri="{FF2B5EF4-FFF2-40B4-BE49-F238E27FC236}">
                          <a16:creationId xmlns:a16="http://schemas.microsoft.com/office/drawing/2014/main" xmlns="" id="{2309D1F8-B56C-425F-B9C1-079CA952BA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96262" y="2047887"/>
                      <a:ext cx="948303" cy="444941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Łącznik prosty ze strzałką 22">
                      <a:extLst>
                        <a:ext uri="{FF2B5EF4-FFF2-40B4-BE49-F238E27FC236}">
                          <a16:creationId xmlns:a16="http://schemas.microsoft.com/office/drawing/2014/main" xmlns="" id="{53833809-9956-40C2-9866-204261943B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585101" y="3141452"/>
                      <a:ext cx="1259464" cy="116673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Łącznik prosty ze strzałką 26">
                      <a:extLst>
                        <a:ext uri="{FF2B5EF4-FFF2-40B4-BE49-F238E27FC236}">
                          <a16:creationId xmlns:a16="http://schemas.microsoft.com/office/drawing/2014/main" xmlns="" id="{7FBE270A-A53E-4A4E-8642-625E437B26CF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5869397" y="1478364"/>
                      <a:ext cx="609623" cy="29465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Łącznik prosty ze strzałką 27">
                      <a:extLst>
                        <a:ext uri="{FF2B5EF4-FFF2-40B4-BE49-F238E27FC236}">
                          <a16:creationId xmlns:a16="http://schemas.microsoft.com/office/drawing/2014/main" xmlns="" id="{147CC258-C211-496D-B6B7-2944A3F7F4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5939248" y="3788097"/>
                      <a:ext cx="1238298" cy="713882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Łącznik prosty ze strzałką 28">
                      <a:extLst>
                        <a:ext uri="{FF2B5EF4-FFF2-40B4-BE49-F238E27FC236}">
                          <a16:creationId xmlns:a16="http://schemas.microsoft.com/office/drawing/2014/main" xmlns="" id="{F7954B2F-D720-4DE5-B363-800F3BD4A5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29365" y="4428811"/>
                      <a:ext cx="230726" cy="81869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Łącznik prosty ze strzałką 32">
                      <a:extLst>
                        <a:ext uri="{FF2B5EF4-FFF2-40B4-BE49-F238E27FC236}">
                          <a16:creationId xmlns:a16="http://schemas.microsoft.com/office/drawing/2014/main" xmlns="" id="{9A463F04-7EBC-4EED-B306-853F4236ED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229243" y="2168516"/>
                      <a:ext cx="948303" cy="324312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Łącznik prosty ze strzałką 34">
                      <a:extLst>
                        <a:ext uri="{FF2B5EF4-FFF2-40B4-BE49-F238E27FC236}">
                          <a16:creationId xmlns:a16="http://schemas.microsoft.com/office/drawing/2014/main" xmlns="" id="{143BEA59-0CD7-49FB-B632-65F0FAD48F4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155157" y="3173092"/>
                      <a:ext cx="1695515" cy="112718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pic>
                <p:nvPicPr>
                  <p:cNvPr id="10253" name="Picture 27" descr="C:\Users\MSI\AppData\Local\Microsoft\Windows\Temporary Internet Files\Content.IE5\VDCA57UP\MC900292082[1].wmf">
                    <a:extLst>
                      <a:ext uri="{FF2B5EF4-FFF2-40B4-BE49-F238E27FC236}">
                        <a16:creationId xmlns:a16="http://schemas.microsoft.com/office/drawing/2014/main" xmlns="" id="{6A9B66BA-DEF1-4CFC-AD6F-A9D12FE40E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01641" y="2074069"/>
                    <a:ext cx="1779984" cy="16656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40" name="Łącznik prosty ze strzałką 39">
                    <a:extLst>
                      <a:ext uri="{FF2B5EF4-FFF2-40B4-BE49-F238E27FC236}">
                        <a16:creationId xmlns:a16="http://schemas.microsoft.com/office/drawing/2014/main" xmlns="" id="{CCB1DE73-AAB7-4DAA-9F9C-5DCA7E17F24C}"/>
                      </a:ext>
                    </a:extLst>
                  </p:cNvPr>
                  <p:cNvCxnSpPr>
                    <a:cxnSpLocks/>
                    <a:stCxn id="18" idx="1"/>
                  </p:cNvCxnSpPr>
                  <p:nvPr/>
                </p:nvCxnSpPr>
                <p:spPr bwMode="auto">
                  <a:xfrm flipH="1" flipV="1">
                    <a:off x="5093797" y="4139264"/>
                    <a:ext cx="1044683" cy="105763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" name="pole tekstowe 17">
                <a:extLst>
                  <a:ext uri="{FF2B5EF4-FFF2-40B4-BE49-F238E27FC236}">
                    <a16:creationId xmlns:a16="http://schemas.microsoft.com/office/drawing/2014/main" xmlns="" id="{2B2D7B28-F011-4696-8DC2-DB67BECEF28D}"/>
                  </a:ext>
                </a:extLst>
              </p:cNvPr>
              <p:cNvSpPr txBox="1"/>
              <p:nvPr/>
            </p:nvSpPr>
            <p:spPr>
              <a:xfrm>
                <a:off x="6137673" y="4905219"/>
                <a:ext cx="2672952" cy="5847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pl-PL" sz="1600" b="1" dirty="0">
                    <a:highlight>
                      <a:srgbClr val="FFFF00"/>
                    </a:highlight>
                    <a:latin typeface="Calibri" panose="020F0502020204030204" pitchFamily="34" charset="0"/>
                    <a:cs typeface="Calibri" panose="020F0502020204030204" pitchFamily="34" charset="0"/>
                  </a:rPr>
                  <a:t>Dziecko z zaburzeniami zachowania lub emocji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xmlns="" id="{009FAB9C-E18A-432A-BD3C-A0EB882B3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"/>
            <a:ext cx="8713788" cy="764704"/>
          </a:xfrm>
        </p:spPr>
        <p:txBody>
          <a:bodyPr/>
          <a:lstStyle/>
          <a:p>
            <a:pPr eaLnBrk="1" hangingPunct="1"/>
            <a:r>
              <a:rPr lang="pl-PL" altLang="pl-PL" sz="2400" b="1" dirty="0"/>
              <a:t>Uczniowie posiadający </a:t>
            </a:r>
            <a:r>
              <a:rPr lang="pl-PL" altLang="pl-PL" sz="2400" b="1" dirty="0">
                <a:solidFill>
                  <a:srgbClr val="C00000"/>
                </a:solidFill>
              </a:rPr>
              <a:t>orzeczenie</a:t>
            </a:r>
            <a:r>
              <a:rPr lang="pl-PL" altLang="pl-PL" sz="2400" b="1" dirty="0"/>
              <a:t/>
            </a:r>
            <a:br>
              <a:rPr lang="pl-PL" altLang="pl-PL" sz="2400" b="1" dirty="0"/>
            </a:br>
            <a:r>
              <a:rPr lang="pl-PL" altLang="pl-PL" sz="2400" b="1" dirty="0"/>
              <a:t>o potrzebie kształcenia specjalnego</a:t>
            </a:r>
          </a:p>
        </p:txBody>
      </p:sp>
      <p:sp>
        <p:nvSpPr>
          <p:cNvPr id="11267" name="Symbol zastępczy zawartości 2">
            <a:extLst>
              <a:ext uri="{FF2B5EF4-FFF2-40B4-BE49-F238E27FC236}">
                <a16:creationId xmlns:a16="http://schemas.microsoft.com/office/drawing/2014/main" xmlns="" id="{7D24FF72-9DB1-4E74-85DE-3B571EBCE5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908720"/>
            <a:ext cx="8640763" cy="581275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pl-PL" sz="2400" b="1" dirty="0">
                <a:solidFill>
                  <a:srgbClr val="C00000"/>
                </a:solidFill>
              </a:rPr>
              <a:t>Uczniowie:</a:t>
            </a:r>
          </a:p>
          <a:p>
            <a:pPr eaLnBrk="1" hangingPunct="1"/>
            <a:r>
              <a:rPr lang="pl-PL" altLang="pl-PL" sz="2400" dirty="0"/>
              <a:t>z niepełnosprawnością intelektualną w stopniu: lekkim, umiarkowanym, znacznym,</a:t>
            </a:r>
          </a:p>
          <a:p>
            <a:pPr eaLnBrk="1" hangingPunct="1"/>
            <a:r>
              <a:rPr lang="pl-PL" altLang="pl-PL" sz="2400" dirty="0"/>
              <a:t>niewidomi, słabo widzący</a:t>
            </a:r>
          </a:p>
          <a:p>
            <a:pPr eaLnBrk="1" hangingPunct="1"/>
            <a:r>
              <a:rPr lang="pl-PL" altLang="pl-PL" sz="2400" dirty="0"/>
              <a:t>niesłyszący, słabo słyszący</a:t>
            </a:r>
          </a:p>
          <a:p>
            <a:pPr eaLnBrk="1" hangingPunct="1"/>
            <a:r>
              <a:rPr lang="pl-PL" altLang="pl-PL" sz="2400" dirty="0"/>
              <a:t>z niepełnosprawnością ruchową, z afazją</a:t>
            </a:r>
          </a:p>
          <a:p>
            <a:pPr eaLnBrk="1" hangingPunct="1"/>
            <a:r>
              <a:rPr lang="pl-PL" altLang="pl-PL" sz="2400" dirty="0"/>
              <a:t>z autyzmem, z zespołem </a:t>
            </a:r>
            <a:r>
              <a:rPr lang="pl-PL" altLang="pl-PL" sz="2400" dirty="0" err="1"/>
              <a:t>Asprgera</a:t>
            </a:r>
            <a:endParaRPr lang="pl-PL" altLang="pl-PL" sz="2400" dirty="0"/>
          </a:p>
          <a:p>
            <a:pPr eaLnBrk="1" hangingPunct="1">
              <a:buFontTx/>
              <a:buNone/>
            </a:pPr>
            <a:r>
              <a:rPr lang="pl-PL" altLang="pl-PL" sz="2400" dirty="0"/>
              <a:t>oraz </a:t>
            </a:r>
          </a:p>
          <a:p>
            <a:pPr eaLnBrk="1" hangingPunct="1"/>
            <a:r>
              <a:rPr lang="pl-PL" altLang="pl-PL" sz="2400" dirty="0"/>
              <a:t>Dzieci i młodzież z niepełnosprawnością intelektualną w stopniu głębokim</a:t>
            </a:r>
          </a:p>
          <a:p>
            <a:pPr eaLnBrk="1" hangingPunct="1"/>
            <a:r>
              <a:rPr lang="pl-PL" altLang="pl-PL" sz="2400" b="1" dirty="0">
                <a:solidFill>
                  <a:srgbClr val="C00000"/>
                </a:solidFill>
              </a:rPr>
              <a:t>Uczniowie niedostosowani społecznie</a:t>
            </a:r>
          </a:p>
          <a:p>
            <a:pPr eaLnBrk="1" hangingPunct="1"/>
            <a:r>
              <a:rPr lang="pl-PL" altLang="pl-PL" sz="2400" b="1" dirty="0">
                <a:solidFill>
                  <a:srgbClr val="C00000"/>
                </a:solidFill>
              </a:rPr>
              <a:t>Uczniowie zagrożeni niedostosowaniem społecznym</a:t>
            </a:r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xmlns="" id="{A0AF6C7E-54F7-4C02-BAAF-EFF69A36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4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xmlns="" id="{211F491B-489E-4211-97E2-0BE9FB114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l-PL" altLang="pl-PL" sz="2800" b="1"/>
              <a:t>Konstytucja Rzeczypospolitej Polskiej</a:t>
            </a:r>
          </a:p>
        </p:txBody>
      </p:sp>
      <p:sp>
        <p:nvSpPr>
          <p:cNvPr id="22531" name="Prostokąt 4">
            <a:extLst>
              <a:ext uri="{FF2B5EF4-FFF2-40B4-BE49-F238E27FC236}">
                <a16:creationId xmlns:a16="http://schemas.microsoft.com/office/drawing/2014/main" xmlns="" id="{5366945C-08C2-498E-8F1F-9EF84608B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7338"/>
            <a:ext cx="86407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/>
              <a:t>Konstytucja Rzeczpospolitej Polskiej zapewnia każdemu obywatelowi prawo do niezależnego </a:t>
            </a:r>
            <a:br>
              <a:rPr lang="pl-PL" altLang="pl-PL" sz="2800"/>
            </a:br>
            <a:r>
              <a:rPr lang="pl-PL" altLang="pl-PL" sz="2800"/>
              <a:t>i godnego życia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3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/>
              <a:t>Art. 69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/>
              <a:t>Osobom niepełnosprawnym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/>
              <a:t>władze publiczne udzielają, zgodnie z ustawą, </a:t>
            </a:r>
            <a:r>
              <a:rPr lang="pl-PL" altLang="pl-PL" sz="2800">
                <a:solidFill>
                  <a:srgbClr val="FF0000"/>
                </a:solidFill>
              </a:rPr>
              <a:t> </a:t>
            </a:r>
            <a:r>
              <a:rPr lang="pl-PL" altLang="pl-PL" sz="2800" b="1"/>
              <a:t>pomocy w zabezpieczeniu egzystencji, </a:t>
            </a:r>
            <a:r>
              <a:rPr lang="pl-PL" altLang="pl-PL" sz="2800" b="1" u="sng"/>
              <a:t>przysposobieniu do pracy oraz komunikacji społecznej</a:t>
            </a:r>
            <a:r>
              <a:rPr lang="pl-PL" altLang="pl-PL" sz="2800" b="1"/>
              <a:t>. </a:t>
            </a:r>
          </a:p>
        </p:txBody>
      </p:sp>
      <p:sp>
        <p:nvSpPr>
          <p:cNvPr id="22532" name="Symbol zastępczy numeru slajdu 3">
            <a:extLst>
              <a:ext uri="{FF2B5EF4-FFF2-40B4-BE49-F238E27FC236}">
                <a16:creationId xmlns:a16="http://schemas.microsoft.com/office/drawing/2014/main" xmlns="" id="{1138D7EC-15CE-4728-86DB-416BC953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D3CF292C-5076-447B-A304-0EFD01C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913"/>
          </a:xfrm>
        </p:spPr>
        <p:txBody>
          <a:bodyPr/>
          <a:lstStyle/>
          <a:p>
            <a:r>
              <a:rPr lang="pl-PL" sz="1600" b="1" dirty="0" smtClean="0"/>
              <a:t>ROZPORZĄDZENIE MINISTRA EDUKACJI NARODOWEJ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z dnia 9 sierpnia 2017 r.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 sprawie zasad organizacji i udzielania pomocy psychologiczno-pedagogicznej</a:t>
            </a:r>
            <a:br>
              <a:rPr lang="pl-PL" sz="1600" b="1" dirty="0" smtClean="0"/>
            </a:br>
            <a:r>
              <a:rPr lang="pl-PL" sz="1600" b="1" dirty="0" smtClean="0"/>
              <a:t>w publicznych przedszkolach, szkołach i placówkach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(Dz. U. poz. 1591)</a:t>
            </a:r>
            <a:endParaRPr lang="pl-PL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38A992-A0F0-44A4-A717-3E62F72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898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§ 20. 1. </a:t>
            </a:r>
            <a:r>
              <a:rPr lang="pl-PL" sz="2000" b="1" dirty="0" smtClean="0">
                <a:solidFill>
                  <a:srgbClr val="C00000"/>
                </a:solidFill>
              </a:rPr>
              <a:t>Do zadań nauczycieli, wychowawców </a:t>
            </a:r>
            <a:r>
              <a:rPr lang="pl-PL" sz="2000" b="1" dirty="0" smtClean="0"/>
              <a:t>grup wychowawczych i specjalistów w przedszkolu, szkole i placówce należy w szczególności: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1) rozpoznawanie indywidualnych potrzeb rozwojowych i edukacyjnych oraz możliwości psychofizycznych uczniów;</a:t>
            </a:r>
          </a:p>
          <a:p>
            <a:pPr>
              <a:buNone/>
            </a:pPr>
            <a:r>
              <a:rPr lang="pl-PL" sz="2000" dirty="0" smtClean="0"/>
              <a:t>2) określanie mocnych stron, predyspozycji, zainteresowań i uzdolnień uczniów;</a:t>
            </a:r>
          </a:p>
          <a:p>
            <a:pPr>
              <a:buNone/>
            </a:pPr>
            <a:r>
              <a:rPr lang="pl-PL" sz="2000" dirty="0" smtClean="0"/>
              <a:t>3) rozpoznawanie przyczyn niepowodzeń edukacyjnych lub trudności w funkcjonowaniu uczniów, w tym barier i ograniczeń utrudniających funkcjonowanie uczniów i ich uczestnictwo w życiu przedszkola, szkoły lub placówki;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88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2B34D0A-7B70-401C-BA52-75A695CA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pl-PL" dirty="0"/>
              <a:t>Nowe zawody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564E037-B9C8-4F2C-80AA-4C949061A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</a:t>
            </a:r>
            <a:r>
              <a:rPr lang="pl-PL" dirty="0">
                <a:effectLst/>
              </a:rPr>
              <a:t>awody pomocnicze, dedykowane osobom niepełnosprawnym intelektualnie w stopniu lekkim: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– pracownik pomocniczy krawca,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– pracownik pomocniczy mechanika,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– pracownik pomocniczy ślusarza,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– pracownik pomocniczy stolarza,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– asystent fryzjera.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>
            <a:extLst>
              <a:ext uri="{FF2B5EF4-FFF2-40B4-BE49-F238E27FC236}">
                <a16:creationId xmlns:a16="http://schemas.microsoft.com/office/drawing/2014/main" xmlns="" id="{24CD6312-2196-43D9-B176-985D16C18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pl-PL" altLang="pl-PL" sz="2800" b="1"/>
              <a:t>Ustawa Prawo oświatowe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80F13A5-94F2-4DB7-89A8-7FCF45F8C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48577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b="1" dirty="0"/>
              <a:t>Art. 1. System oświaty zapewnia w szczególności:</a:t>
            </a:r>
          </a:p>
          <a:p>
            <a:pPr marL="0" indent="0">
              <a:buFontTx/>
              <a:buNone/>
              <a:defRPr/>
            </a:pPr>
            <a:endParaRPr lang="pl-PL" dirty="0"/>
          </a:p>
          <a:p>
            <a:pPr marL="0" indent="0">
              <a:buFontTx/>
              <a:buNone/>
              <a:defRPr/>
            </a:pPr>
            <a:r>
              <a:rPr lang="pl-PL" b="1" dirty="0"/>
              <a:t>pkt 5)</a:t>
            </a:r>
          </a:p>
          <a:p>
            <a:pPr marL="0" indent="0">
              <a:buFontTx/>
              <a:buNone/>
              <a:defRPr/>
            </a:pPr>
            <a:r>
              <a:rPr lang="pl-PL" u="sng" dirty="0"/>
              <a:t>dostosowanie treści, metod i organizacji nauczania do możliwości psychofizycznych uczniów</a:t>
            </a:r>
            <a:r>
              <a:rPr lang="pl-PL" dirty="0"/>
              <a:t>, a także możliwość korzystania z pomocy psychologiczno-pedagogicznej i specjalnych form pracy dydaktycznej;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24580" name="Symbol zastępczy numeru slajdu 1">
            <a:extLst>
              <a:ext uri="{FF2B5EF4-FFF2-40B4-BE49-F238E27FC236}">
                <a16:creationId xmlns:a16="http://schemas.microsoft.com/office/drawing/2014/main" xmlns="" id="{C114078C-730E-41DD-B50C-80A3EB23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294CF6-07E4-40C4-A1D4-648375ADE0E3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>
            <a:extLst>
              <a:ext uri="{FF2B5EF4-FFF2-40B4-BE49-F238E27FC236}">
                <a16:creationId xmlns:a16="http://schemas.microsoft.com/office/drawing/2014/main" xmlns="" id="{503CCB57-5535-40BB-9812-EF0E6B0A9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pl-PL" altLang="pl-PL" sz="2800" b="1"/>
              <a:t>Ustawa Prawo oświatowe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D03557C-FD52-4B11-8704-F4BF313D7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80728"/>
            <a:ext cx="8785225" cy="5400599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b="1" dirty="0"/>
              <a:t>Art. 1. System oświaty zapewnia w szczególności:</a:t>
            </a:r>
          </a:p>
          <a:p>
            <a:pPr marL="0" indent="0">
              <a:buFontTx/>
              <a:buNone/>
              <a:defRPr/>
            </a:pPr>
            <a:endParaRPr lang="pl-PL" sz="2400" b="1" dirty="0"/>
          </a:p>
          <a:p>
            <a:pPr marL="0" indent="0">
              <a:buFontTx/>
              <a:buNone/>
              <a:defRPr/>
            </a:pPr>
            <a:r>
              <a:rPr lang="pl-PL" sz="2400" b="1" dirty="0"/>
              <a:t>pkt 6)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możliwość pobierania nauki we wszystkich typach szkół przez dzieci i młodzież niepełnosprawną, niedostosowaną społecznie, zagrożoną niedostosowaniem społecznym, </a:t>
            </a:r>
            <a:r>
              <a:rPr lang="pl-PL" sz="2400" b="1" dirty="0"/>
              <a:t>zgodnie z indywidualnymi potrzebami rozwojowymi </a:t>
            </a:r>
            <a:br>
              <a:rPr lang="pl-PL" sz="2400" b="1" dirty="0"/>
            </a:br>
            <a:r>
              <a:rPr lang="pl-PL" sz="2400" b="1" dirty="0"/>
              <a:t>i edukacyjnymi oraz predyspozycjami;</a:t>
            </a:r>
          </a:p>
          <a:p>
            <a:pPr marL="0" indent="0">
              <a:buFontTx/>
              <a:buNone/>
              <a:defRPr/>
            </a:pPr>
            <a:r>
              <a:rPr lang="pl-PL" sz="2400" b="1" dirty="0"/>
              <a:t>pkt 7)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opiekę nad uczniami niepełnosprawnymi przez </a:t>
            </a:r>
            <a:r>
              <a:rPr lang="pl-PL" sz="2400" b="1" dirty="0">
                <a:highlight>
                  <a:srgbClr val="FFFF00"/>
                </a:highlight>
              </a:rPr>
              <a:t>umożliwianie realizowania zindywidualizowanego procesu kształcenia</a:t>
            </a:r>
            <a:r>
              <a:rPr lang="pl-PL" sz="2400" dirty="0">
                <a:highlight>
                  <a:srgbClr val="FFFF00"/>
                </a:highlight>
              </a:rPr>
              <a:t>, </a:t>
            </a:r>
            <a:r>
              <a:rPr lang="pl-PL" sz="2400" dirty="0"/>
              <a:t>form i </a:t>
            </a:r>
            <a:r>
              <a:rPr lang="pl-PL" sz="2400" u="sng" dirty="0"/>
              <a:t>programów nauczania </a:t>
            </a:r>
            <a:r>
              <a:rPr lang="pl-PL" sz="2400" dirty="0"/>
              <a:t>oraz zajęć rewalidacyjnych;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25604" name="Symbol zastępczy numeru slajdu 1">
            <a:extLst>
              <a:ext uri="{FF2B5EF4-FFF2-40B4-BE49-F238E27FC236}">
                <a16:creationId xmlns:a16="http://schemas.microsoft.com/office/drawing/2014/main" xmlns="" id="{3C45092E-E4DA-4687-8ACC-D946E30C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1CC32A-E482-4A8A-BF4A-D7E5DE8C6412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>
            <a:extLst>
              <a:ext uri="{FF2B5EF4-FFF2-40B4-BE49-F238E27FC236}">
                <a16:creationId xmlns:a16="http://schemas.microsoft.com/office/drawing/2014/main" xmlns="" id="{BB3DE054-A5E2-4681-B373-665698EFE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pl-PL" altLang="pl-PL" sz="2800" b="1"/>
              <a:t>Ustawa Prawo oświatowe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B2D2D0E-1190-4C3E-BD43-0DC7AA2B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052736"/>
            <a:ext cx="8785225" cy="5073427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b="1" dirty="0"/>
              <a:t>Art. 127 ust. 1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Kształceniem specjalnym obejmuje się dzieci i młodzież niepełnosprawne, niedostosowane społecznie i zagrożone niedostosowaniem społecznym, </a:t>
            </a:r>
            <a:r>
              <a:rPr lang="pl-PL" sz="2400" b="1" dirty="0">
                <a:highlight>
                  <a:srgbClr val="FFFF00"/>
                </a:highlight>
              </a:rPr>
              <a:t>wymagające stosowania specjalnej organizacji nauki i metod pracy.</a:t>
            </a:r>
          </a:p>
          <a:p>
            <a:pPr marL="0" indent="0">
              <a:buFontTx/>
              <a:buNone/>
              <a:defRPr/>
            </a:pPr>
            <a:r>
              <a:rPr lang="pl-PL" sz="2400" dirty="0"/>
              <a:t>Kształcenie to może być </a:t>
            </a:r>
            <a:r>
              <a:rPr lang="pl-PL" sz="2400" b="1" dirty="0"/>
              <a:t>prowadzone w formie nauki </a:t>
            </a:r>
            <a:r>
              <a:rPr lang="pl-PL" sz="2400" dirty="0"/>
              <a:t>odpowiednio w przedszkolach i szkołach ogólnodostępnych, przedszkolach, oddziałach przedszkolnych w szkołach podstawowych i szkołach lub oddziałach integracyjnych, przedszkolach i szkołach lub oddziałach specjalnych, innych formach wychowania przedszkolnego i ośrodkach – SOS-W, SOW, MOS, MOW, ORE-W. 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26628" name="Symbol zastępczy numeru slajdu 1">
            <a:extLst>
              <a:ext uri="{FF2B5EF4-FFF2-40B4-BE49-F238E27FC236}">
                <a16:creationId xmlns:a16="http://schemas.microsoft.com/office/drawing/2014/main" xmlns="" id="{3FB6DF3E-A522-420C-83E4-06A5E02D2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BD4C3-6A6E-416B-BE98-35C97F43E6E4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8C5AA-E6ED-4D86-A88C-6983202BACCC}" type="slidenum">
              <a:rPr lang="pl-PL" smtClean="0">
                <a:latin typeface="Arial" pitchFamily="34" charset="0"/>
              </a:rPr>
              <a:pPr>
                <a:defRPr/>
              </a:pPr>
              <a:t>54</a:t>
            </a:fld>
            <a:endParaRPr lang="pl-PL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196751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00FF"/>
                </a:solidFill>
              </a:rPr>
              <a:t>Art. 127 ust. 2 ustawy Prawo oświatowe</a:t>
            </a:r>
            <a:br>
              <a:rPr lang="pl-PL" sz="4000" b="1" dirty="0">
                <a:solidFill>
                  <a:srgbClr val="0000FF"/>
                </a:solidFill>
              </a:rPr>
            </a:br>
            <a:endParaRPr lang="pl-PL" sz="2800" b="1" dirty="0"/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928992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b="1" dirty="0">
                <a:solidFill>
                  <a:srgbClr val="FF0000"/>
                </a:solidFill>
              </a:rPr>
              <a:t> </a:t>
            </a:r>
            <a:r>
              <a:rPr lang="pl-PL" sz="2800" b="1" dirty="0" smtClean="0">
                <a:solidFill>
                  <a:srgbClr val="FF0000"/>
                </a:solidFill>
              </a:rPr>
              <a:t>	Indywidualnym </a:t>
            </a:r>
            <a:r>
              <a:rPr lang="pl-PL" sz="2800" b="1" dirty="0"/>
              <a:t>obowiązkowym rocznym przygotowaniem przedszkolnym lub indywidualnym nauczaniem obejmuje się dzieci i młodzież, których stan zdrowia uniemożliwia lub znacznie utrudnia uczęszczanie do przedszkola lub szkoły.</a:t>
            </a:r>
            <a:endParaRPr lang="pl-PL" sz="2800" b="1" u="sng" dirty="0"/>
          </a:p>
        </p:txBody>
      </p:sp>
    </p:spTree>
    <p:extLst>
      <p:ext uri="{BB962C8B-B14F-4D97-AF65-F5344CB8AC3E}">
        <p14:creationId xmlns:p14="http://schemas.microsoft.com/office/powerpoint/2010/main" val="12113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708E1C7-CBA7-456E-8BDF-CF4435DF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Orzeczenia 2008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42C81A9-21DA-4818-9868-FC64E88A6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b="1" dirty="0"/>
              <a:t>§ 8. 5. W orzeczeniu o potrzebie indywidualnego nauczania określa się: 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1) zalecane warunki realizacji potrzeb edukacyjnych</a:t>
            </a:r>
            <a:r>
              <a:rPr lang="pl-PL" sz="2000" b="1" dirty="0"/>
              <a:t>, a także </a:t>
            </a:r>
            <a:r>
              <a:rPr lang="pl-PL" sz="2000" b="1" dirty="0">
                <a:highlight>
                  <a:srgbClr val="FFFF00"/>
                </a:highlight>
              </a:rPr>
              <a:t>możliwości uczestniczenia </a:t>
            </a:r>
            <a:r>
              <a:rPr lang="pl-PL" sz="2000" b="1" dirty="0"/>
              <a:t>ucznia w życiu szkoły</a:t>
            </a:r>
            <a:r>
              <a:rPr lang="pl-PL" sz="2000" dirty="0"/>
              <a:t>, formy stymulacji, rewalidacji, terapii, usprawniania, rozwijania potencjalnych możliwości i mocnych stron ucznia i inne formy pomocy psychologiczno-pedagogicznej;</a:t>
            </a:r>
          </a:p>
          <a:p>
            <a:pPr marL="0" indent="0">
              <a:buNone/>
            </a:pPr>
            <a:r>
              <a:rPr lang="pl-PL" sz="2000" dirty="0"/>
              <a:t>2) w przypadku ucznia, którego stan zdrowia </a:t>
            </a:r>
            <a:r>
              <a:rPr lang="pl-PL" sz="2000" b="1" dirty="0"/>
              <a:t>znacznie utrudnia </a:t>
            </a:r>
            <a:r>
              <a:rPr lang="pl-PL" sz="2000" dirty="0"/>
              <a:t>uczęszczanie do szkoły, zakres, w jakim uczeń </a:t>
            </a:r>
            <a:r>
              <a:rPr lang="pl-PL" sz="2000" b="1" dirty="0">
                <a:highlight>
                  <a:srgbClr val="FFFF00"/>
                </a:highlight>
              </a:rPr>
              <a:t>może</a:t>
            </a:r>
            <a:r>
              <a:rPr lang="pl-PL" sz="2000" dirty="0"/>
              <a:t> brać udział w obowiązkowych zajęciach edukacyjnych, organizowanych </a:t>
            </a:r>
            <a:r>
              <a:rPr lang="pl-PL" sz="2000" b="1" dirty="0">
                <a:highlight>
                  <a:srgbClr val="FFFF00"/>
                </a:highlight>
              </a:rPr>
              <a:t>z oddziałem </a:t>
            </a:r>
            <a:r>
              <a:rPr lang="pl-PL" sz="2000" dirty="0"/>
              <a:t>w szkole </a:t>
            </a:r>
            <a:r>
              <a:rPr lang="pl-PL" sz="2000" b="1" dirty="0">
                <a:highlight>
                  <a:srgbClr val="FFFF00"/>
                </a:highlight>
              </a:rPr>
              <a:t>lub</a:t>
            </a:r>
            <a:r>
              <a:rPr lang="pl-PL" sz="2000" dirty="0"/>
              <a:t> indywidualnie </a:t>
            </a:r>
            <a:r>
              <a:rPr lang="pl-PL" sz="2000" b="1" dirty="0">
                <a:highlight>
                  <a:srgbClr val="FFFF00"/>
                </a:highlight>
              </a:rPr>
              <a:t>w odrębnym pomieszczeniu </a:t>
            </a:r>
            <a:r>
              <a:rPr lang="pl-PL" sz="2000" dirty="0"/>
              <a:t>w szkole;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82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651F68B-5714-463F-BC31-028A5CB4F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Orzeczenia 2008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9650764-09AC-4E7C-B8F1-B7B4CF294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lekarz określa:</a:t>
            </a:r>
          </a:p>
          <a:p>
            <a:pPr marL="0" indent="0">
              <a:buNone/>
            </a:pPr>
            <a:r>
              <a:rPr lang="pl-PL" dirty="0"/>
              <a:t>§ 6. 4.  4) zakres, w jakim uczeń, któremu stan zdrowia znacznie utrudnia uczęszczanie do szkoły, </a:t>
            </a:r>
            <a:r>
              <a:rPr lang="pl-PL" b="1" dirty="0">
                <a:solidFill>
                  <a:srgbClr val="FF0000"/>
                </a:solidFill>
              </a:rPr>
              <a:t>może</a:t>
            </a:r>
            <a:r>
              <a:rPr lang="pl-PL" dirty="0"/>
              <a:t> brać udział w obowiązkowych zajęciach edukacyjnych, organizowanych z oddziałem w szkole lub indywidualnie w odrębnym pomieszczeniu w szkole.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529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7708AA-C519-49E7-B638-3F7BC695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Indywidualne nauczanie 2014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A8F7061-19EE-4DA6-B25A-70F659DA0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§ 5. 1. Zajęcia indywidualnego nauczania </a:t>
            </a:r>
            <a:r>
              <a:rPr lang="pl-PL" sz="2400" b="1" dirty="0">
                <a:highlight>
                  <a:srgbClr val="FFFF00"/>
                </a:highlight>
              </a:rPr>
              <a:t>prowadzi się w miejscu pobytu ucznia</a:t>
            </a:r>
            <a:r>
              <a:rPr lang="pl-PL" sz="2400" dirty="0"/>
              <a:t>, w szczególności </a:t>
            </a:r>
            <a:r>
              <a:rPr lang="pl-PL" sz="2400" b="1" u="sng" dirty="0"/>
              <a:t>w domu rodzinnym</a:t>
            </a:r>
            <a:r>
              <a:rPr lang="pl-PL" sz="2400" dirty="0"/>
              <a:t>, placówkach, o których mowa w art. 2 pkt 5 ustawy z dnia 7 września 1991 r. o systemie oświaty, u rodziny zastępczej, w rodzinnym domu dziecka, w placówce opiekuńczo-wychowawczej lub w regionalnej placówce opiekuńczo-terapeutycznej, o których mowa w ustawie z dnia 9 czerwca 2011 r. o wspieraniu rodziny i systemie pieczy zastępczej (Dz. U. z 2013 r. poz. 135, ze zm.3). </a:t>
            </a:r>
          </a:p>
        </p:txBody>
      </p:sp>
    </p:spTree>
    <p:extLst>
      <p:ext uri="{BB962C8B-B14F-4D97-AF65-F5344CB8AC3E}">
        <p14:creationId xmlns:p14="http://schemas.microsoft.com/office/powerpoint/2010/main" val="39012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7708AA-C519-49E7-B638-3F7BC6954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/>
              <a:t>Indywidualne nauczanie 2014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A8F7061-19EE-4DA6-B25A-70F659DA0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§ 5. 2. Zajęcia indywidualnego nauczania lub ucznia, którego stan zdrowia znacznie utrudnia uczęszczanie do szkoły, </a:t>
            </a:r>
            <a:r>
              <a:rPr lang="pl-PL" sz="2400" b="1" dirty="0"/>
              <a:t>mogą być organizowane szkole</a:t>
            </a:r>
            <a:r>
              <a:rPr lang="pl-PL" sz="2400" dirty="0"/>
              <a:t>, </a:t>
            </a:r>
            <a:r>
              <a:rPr lang="pl-PL" sz="2400" b="1" dirty="0">
                <a:highlight>
                  <a:srgbClr val="FFFF00"/>
                </a:highlight>
              </a:rPr>
              <a:t>jeżeli: </a:t>
            </a:r>
          </a:p>
          <a:p>
            <a:pPr marL="0" indent="0">
              <a:buNone/>
            </a:pPr>
            <a:endParaRPr lang="pl-PL" sz="2400" dirty="0">
              <a:highlight>
                <a:srgbClr val="FFFF00"/>
              </a:highlight>
            </a:endParaRPr>
          </a:p>
          <a:p>
            <a:pPr marL="457200" indent="-457200">
              <a:buAutoNum type="arabicParenR"/>
            </a:pPr>
            <a:r>
              <a:rPr lang="pl-PL" sz="2400" dirty="0"/>
              <a:t>w orzeczeniu wskazano możliwość realizacji indywidualnego nauczania w pomieszczeniu w szkole; 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szkoła dysponuje pomieszczeniem, w którym mogą odbywać się zajęcia dla tego ucznia. </a:t>
            </a:r>
          </a:p>
        </p:txBody>
      </p:sp>
    </p:spTree>
    <p:extLst>
      <p:ext uri="{BB962C8B-B14F-4D97-AF65-F5344CB8AC3E}">
        <p14:creationId xmlns:p14="http://schemas.microsoft.com/office/powerpoint/2010/main" val="17726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FFF2C7F-EF9E-4723-8ED4-330335258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4274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ROZPORZĄDZENIE</a:t>
            </a:r>
            <a:br>
              <a:rPr lang="pl-PL" b="1" dirty="0"/>
            </a:br>
            <a:r>
              <a:rPr lang="pl-PL" b="1" dirty="0"/>
              <a:t>MINISTRA EDUKACJI NARODOWEJ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z dnia 9 sierpnia 2017 r.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w sprawie indywidualnego obowiązkowego rocznego przygotowania przedszkolnego dzieci i indywidualnego nauczania dzieci i młodzieży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(Dz. U. poz. 1616)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37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D3CF292C-5076-447B-A304-0EFD01C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913"/>
          </a:xfrm>
        </p:spPr>
        <p:txBody>
          <a:bodyPr/>
          <a:lstStyle/>
          <a:p>
            <a:r>
              <a:rPr lang="pl-PL" sz="1600" b="1" dirty="0" smtClean="0"/>
              <a:t>ROZPORZĄDZENIE MINISTRA EDUKACJI NARODOWEJ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z dnia 9 sierpnia 2017 r.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 sprawie zasad organizacji i udzielania pomocy psychologiczno-pedagogicznej</a:t>
            </a:r>
            <a:br>
              <a:rPr lang="pl-PL" sz="1600" b="1" dirty="0" smtClean="0"/>
            </a:br>
            <a:r>
              <a:rPr lang="pl-PL" sz="1600" b="1" dirty="0" smtClean="0"/>
              <a:t>w publicznych przedszkolach, szkołach i placówkach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(Dz. U. poz. 1591)</a:t>
            </a:r>
            <a:endParaRPr lang="pl-PL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38A992-A0F0-44A4-A717-3E62F72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898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§ 20. 1. </a:t>
            </a:r>
            <a:r>
              <a:rPr lang="pl-PL" sz="2000" b="1" dirty="0" smtClean="0">
                <a:solidFill>
                  <a:srgbClr val="C00000"/>
                </a:solidFill>
              </a:rPr>
              <a:t>Do zadań nauczycieli, wychowawców </a:t>
            </a:r>
            <a:r>
              <a:rPr lang="pl-PL" sz="2000" b="1" dirty="0" smtClean="0"/>
              <a:t>grup wychowawczych i specjalistów w przedszkolu, szkole i placówce należy w szczególności: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4) podejmowanie działań sprzyjających </a:t>
            </a:r>
            <a:r>
              <a:rPr lang="pl-PL" sz="2000" b="1" dirty="0" smtClean="0">
                <a:solidFill>
                  <a:srgbClr val="C00000"/>
                </a:solidFill>
              </a:rPr>
              <a:t>rozwojowi kompetencji </a:t>
            </a:r>
            <a:r>
              <a:rPr lang="pl-PL" sz="2000" dirty="0" smtClean="0"/>
              <a:t>oraz potencjału uczniów w celu podnoszenia efektywności uczenia się i poprawy ich funkcjonowania;</a:t>
            </a:r>
          </a:p>
          <a:p>
            <a:pPr>
              <a:buNone/>
            </a:pPr>
            <a:r>
              <a:rPr lang="pl-PL" sz="2000" dirty="0" smtClean="0"/>
              <a:t>5) </a:t>
            </a:r>
            <a:r>
              <a:rPr lang="pl-PL" sz="2000" b="1" dirty="0" smtClean="0">
                <a:solidFill>
                  <a:srgbClr val="C00000"/>
                </a:solidFill>
              </a:rPr>
              <a:t>współpraca z poradnią </a:t>
            </a:r>
            <a:r>
              <a:rPr lang="pl-PL" sz="2000" dirty="0" smtClean="0"/>
              <a:t>w procesie diagnostycznym i </a:t>
            </a:r>
            <a:r>
              <a:rPr lang="pl-PL" sz="2000" dirty="0" err="1" smtClean="0"/>
              <a:t>postdiagnostycznym</a:t>
            </a:r>
            <a:r>
              <a:rPr lang="pl-PL" sz="2000" dirty="0" smtClean="0"/>
              <a:t>, w szczególności w zakresie oceny funkcjonowania uczniów, barier i ograniczeń w środowisku utrudniających funkcjonowanie uczniów i ich uczestnictwo w życiu przedszkola, szkoły lub placówki oraz efektów działań podejmowanych w celu poprawy funkcjonowania ucznia oraz planowania dalszych działań.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88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7F1309-B54A-44D7-847A-E2B28D5F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Indywidualne nauczanie 2017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92EC1E-9018-4212-A616-AC720EF2D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§ 5. </a:t>
            </a:r>
            <a:r>
              <a:rPr lang="pl-PL" sz="2400" b="1" dirty="0">
                <a:highlight>
                  <a:srgbClr val="FFFF00"/>
                </a:highlight>
              </a:rPr>
              <a:t>Zajęcia indywidualnego nauczania prowadzi się w miejscu pobytu ucznia, w szczególności w domu rodzinnym, </a:t>
            </a:r>
            <a:r>
              <a:rPr lang="pl-PL" sz="2400" dirty="0"/>
              <a:t>placówkach, o których mowa w art. 2 pkt 7 ustawy z dnia 14 grudnia 2016 r. - Prawo oświatowe, u rodziny zastępczej, w rodzinnym domu dziecka, w placówce opiekuńczo-wychowawczej lub w regionalnej placówce opiekuńczo-terapeutycznej, o których mowa w ustawie z dnia 9 czerwca 2011 r. o wspieraniu rodziny i systemie pieczy zastępczej (Dz. U. z 2017 r. poz. 697 i 1292).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87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7F1309-B54A-44D7-847A-E2B28D5F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Indywidualne nauczanie 2017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92EC1E-9018-4212-A616-AC720EF2D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/>
              <a:t>§ 10.</a:t>
            </a:r>
            <a:r>
              <a:rPr lang="pl-PL" sz="2400" dirty="0"/>
              <a:t> 1. W celu zapewnienia pełnego osobowego rozwoju ucznia, integracji ze środowiskiem szkolnym oraz ułatwienia powrotu ucznia do szkoły, </a:t>
            </a:r>
            <a:r>
              <a:rPr lang="pl-PL" sz="2400" b="1" dirty="0">
                <a:highlight>
                  <a:srgbClr val="FFFF00"/>
                </a:highlight>
              </a:rPr>
              <a:t>nauczyciele </a:t>
            </a:r>
            <a:r>
              <a:rPr lang="pl-PL" sz="2400" dirty="0"/>
              <a:t>prowadzący zajęcia indywidualnego nauczania </a:t>
            </a:r>
            <a:r>
              <a:rPr lang="pl-PL" sz="2400" b="1" dirty="0">
                <a:highlight>
                  <a:srgbClr val="FFFF00"/>
                </a:highlight>
              </a:rPr>
              <a:t>obserwują funkcjonowanie ucznia</a:t>
            </a:r>
            <a:r>
              <a:rPr lang="pl-PL" sz="2400" dirty="0"/>
              <a:t> w zakresie możliwości uczestniczenia dziecka lub ucznia w życiu przedszkolnym lub szkolnym.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030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097FF7-B08B-4334-B524-8BC98B7D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Indywidualne nauczanie 2017 r.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37B51C7-824C-4107-AAD5-95EAE6EA3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§ 10.</a:t>
            </a:r>
            <a:r>
              <a:rPr lang="pl-PL" dirty="0"/>
              <a:t> 2. Dyrektor</a:t>
            </a:r>
            <a:r>
              <a:rPr lang="pl-PL" b="1" dirty="0">
                <a:highlight>
                  <a:srgbClr val="FFFF00"/>
                </a:highlight>
              </a:rPr>
              <a:t>, uwzględniając aktualny stan zdrowia ucznia oraz wnioski nauczycieli z obserwacji,</a:t>
            </a:r>
            <a:r>
              <a:rPr lang="pl-PL" dirty="0"/>
              <a:t> w uzgodnieniu z rodzicami ucznia  podejmuje działania umożliwiające kontakt dziecka lub ucznia objętego indywidualnym nauczaniem uczniami w oddziale szkolnym.</a:t>
            </a:r>
          </a:p>
        </p:txBody>
      </p:sp>
    </p:spTree>
    <p:extLst>
      <p:ext uri="{BB962C8B-B14F-4D97-AF65-F5344CB8AC3E}">
        <p14:creationId xmlns:p14="http://schemas.microsoft.com/office/powerpoint/2010/main" val="3237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097FF7-B08B-4334-B524-8BC98B7D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Indywidualne nauczanie 2017 r.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37B51C7-824C-4107-AAD5-95EAE6EA3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§ 10.</a:t>
            </a:r>
            <a:r>
              <a:rPr lang="pl-PL" dirty="0"/>
              <a:t> 3 Dyrektor w szczególności umożliwia uczniowi udział w zajęciach rozwijających zainteresowania i uzdolnienia, uroczystościach i imprezach szkolnych </a:t>
            </a:r>
            <a:r>
              <a:rPr lang="pl-PL" b="1" dirty="0">
                <a:highlight>
                  <a:srgbClr val="FFFF00"/>
                </a:highlight>
              </a:rPr>
              <a:t>oraz wybranych zajęciach edukacyjnych.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29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>
            <a:extLst>
              <a:ext uri="{FF2B5EF4-FFF2-40B4-BE49-F238E27FC236}">
                <a16:creationId xmlns:a16="http://schemas.microsoft.com/office/drawing/2014/main" xmlns="" id="{B6182F08-B985-4A77-8AE7-76026E698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15888"/>
            <a:ext cx="8363272" cy="720725"/>
          </a:xfrm>
        </p:spPr>
        <p:txBody>
          <a:bodyPr/>
          <a:lstStyle/>
          <a:p>
            <a:r>
              <a:rPr lang="pl-PL" altLang="pl-PL" sz="2800" b="1" dirty="0">
                <a:solidFill>
                  <a:srgbClr val="C00000"/>
                </a:solidFill>
              </a:rPr>
              <a:t>Ustawa Prawo oświatowe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E1D175D-4DC4-438D-93FE-05DC0130E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052736"/>
            <a:ext cx="8785225" cy="5073427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b="1" dirty="0"/>
              <a:t>Art. 127 ust. 3</a:t>
            </a:r>
          </a:p>
          <a:p>
            <a:pPr marL="0" indent="0">
              <a:buFontTx/>
              <a:buNone/>
              <a:defRPr/>
            </a:pPr>
            <a:r>
              <a:rPr lang="pl-PL" sz="2800" dirty="0"/>
              <a:t>Uczniowi objętemu kształceniem specjalnym </a:t>
            </a:r>
            <a:r>
              <a:rPr lang="pl-PL" sz="2800" b="1" dirty="0">
                <a:highlight>
                  <a:srgbClr val="FFFF00"/>
                </a:highlight>
              </a:rPr>
              <a:t>dostosowuje się </a:t>
            </a:r>
            <a:r>
              <a:rPr lang="pl-PL" sz="2800" dirty="0"/>
              <a:t>odpowiednio program wychowania przedszkolnego i </a:t>
            </a:r>
            <a:r>
              <a:rPr lang="pl-PL" sz="2800" b="1" dirty="0">
                <a:highlight>
                  <a:srgbClr val="FFFF00"/>
                </a:highlight>
              </a:rPr>
              <a:t>program nauczania </a:t>
            </a:r>
            <a:r>
              <a:rPr lang="pl-PL" sz="2800" dirty="0"/>
              <a:t>do indywidualnych potrzeb rozwojowych i edukacyjnych oraz możliwości psychofizycznych ucznia. Dostosowanie następuje na podstawie opracowanego dla ucznia indywidualnego programu edukacyjno-terapeutycznego uwzględniającego zalecenia zawarte w orzeczeniu o potrzebie kształcenia specjalnego. 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27652" name="Symbol zastępczy numeru slajdu 1">
            <a:extLst>
              <a:ext uri="{FF2B5EF4-FFF2-40B4-BE49-F238E27FC236}">
                <a16:creationId xmlns:a16="http://schemas.microsoft.com/office/drawing/2014/main" xmlns="" id="{9E416244-AA66-45D8-986D-52D3BCEE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4574D-9586-47B7-A2B9-8A860C8FE27C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>
            <a:extLst>
              <a:ext uri="{FF2B5EF4-FFF2-40B4-BE49-F238E27FC236}">
                <a16:creationId xmlns:a16="http://schemas.microsoft.com/office/drawing/2014/main" xmlns="" id="{1DF0ACD5-9651-48E7-8613-3FF502BAF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pl-PL" altLang="pl-PL" sz="2800" b="1"/>
              <a:t>Ustawa Prawo oświatowe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658F61-9E36-4C4B-8154-50E4021C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052736"/>
            <a:ext cx="8785225" cy="5073427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b="1" dirty="0"/>
              <a:t>Art. 127 ust. 4</a:t>
            </a:r>
          </a:p>
          <a:p>
            <a:pPr marL="0" indent="0">
              <a:buFontTx/>
              <a:buNone/>
              <a:defRPr/>
            </a:pPr>
            <a:r>
              <a:rPr lang="pl-PL" altLang="pl-PL" sz="2800" dirty="0"/>
              <a:t>W zależności od rodzaju niepełnosprawności, </a:t>
            </a:r>
            <a:br>
              <a:rPr lang="pl-PL" altLang="pl-PL" sz="2800" dirty="0"/>
            </a:br>
            <a:r>
              <a:rPr lang="pl-PL" altLang="pl-PL" sz="2800" dirty="0"/>
              <a:t>w tym stopnia niepełnosprawności intelektualnej, uczniom posiadającym orzeczenie o potrzebie kształcenia </a:t>
            </a:r>
            <a:r>
              <a:rPr lang="pl-PL" altLang="pl-PL" sz="2800" b="1" dirty="0"/>
              <a:t>specjalnego organizuje się kształcenie </a:t>
            </a:r>
            <a:br>
              <a:rPr lang="pl-PL" altLang="pl-PL" sz="2800" b="1" dirty="0"/>
            </a:br>
            <a:r>
              <a:rPr lang="pl-PL" altLang="pl-PL" sz="2800" b="1" dirty="0"/>
              <a:t>i wychowanie, które stosownie do potrzeb </a:t>
            </a:r>
            <a:r>
              <a:rPr lang="pl-PL" altLang="pl-PL" sz="2800" b="1" dirty="0">
                <a:highlight>
                  <a:srgbClr val="FFFF00"/>
                </a:highlight>
              </a:rPr>
              <a:t>umożliwia naukę w dostępnym dla nich zakresie, </a:t>
            </a:r>
            <a:r>
              <a:rPr lang="pl-PL" altLang="pl-PL" sz="2800" b="1" dirty="0"/>
              <a:t>usprawnianie zaburzonych funkcji, rewalidację </a:t>
            </a:r>
            <a:r>
              <a:rPr lang="pl-PL" altLang="pl-PL" sz="2800" dirty="0"/>
              <a:t>oraz zapewnia specjalistyczną pomoc i opiekę. 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28676" name="Symbol zastępczy numeru slajdu 1">
            <a:extLst>
              <a:ext uri="{FF2B5EF4-FFF2-40B4-BE49-F238E27FC236}">
                <a16:creationId xmlns:a16="http://schemas.microsoft.com/office/drawing/2014/main" xmlns="" id="{3B83F33E-8DCC-420D-9AA8-D06A5540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C3467C-C96E-4AE4-A35B-B9023BD7BCA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DB451FE-D70D-4F2E-AA2A-25D95BC8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3167"/>
            <a:ext cx="8229600" cy="1143000"/>
          </a:xfrm>
        </p:spPr>
        <p:txBody>
          <a:bodyPr/>
          <a:lstStyle/>
          <a:p>
            <a:r>
              <a:rPr lang="pl-PL" sz="3200" dirty="0"/>
              <a:t>Kształcenie specjalne w przedszkolach</a:t>
            </a:r>
            <a:br>
              <a:rPr lang="pl-PL" sz="3200" dirty="0"/>
            </a:br>
            <a:r>
              <a:rPr lang="pl-PL" sz="3200" dirty="0"/>
              <a:t>i szkołach </a:t>
            </a:r>
            <a:r>
              <a:rPr lang="pl-PL" sz="3200" b="1" dirty="0">
                <a:solidFill>
                  <a:srgbClr val="C00000"/>
                </a:solidFill>
              </a:rPr>
              <a:t>niepublicznych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95F9743-6F9C-4577-89DD-0B2C1D757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Art. 177. </a:t>
            </a:r>
            <a:r>
              <a:rPr lang="pl-PL" dirty="0"/>
              <a:t>Przepisy art. 127 ust. 1-3 oraz przepisy wydane na podstawie art. 127 ust. 19 pkt 2 (</a:t>
            </a:r>
            <a:r>
              <a:rPr lang="pl-PL" dirty="0" err="1"/>
              <a:t>rozp</a:t>
            </a:r>
            <a:r>
              <a:rPr lang="pl-PL" dirty="0"/>
              <a:t>. w sprawie kształcenia uczniów niepełnosprawnych) </a:t>
            </a:r>
            <a:r>
              <a:rPr lang="pl-PL" dirty="0">
                <a:highlight>
                  <a:srgbClr val="FFFF00"/>
                </a:highlight>
              </a:rPr>
              <a:t>stosuje się odpowiednio do przedszkoli niepublicznych, </a:t>
            </a:r>
            <a:r>
              <a:rPr lang="pl-PL" dirty="0"/>
              <a:t>oddziału przedszkolnego w niepublicznej szkole podstawowej, niepublicznych innych form wychowania przedszkolnego, </a:t>
            </a:r>
            <a:r>
              <a:rPr lang="pl-PL" dirty="0">
                <a:highlight>
                  <a:srgbClr val="FFFF00"/>
                </a:highlight>
              </a:rPr>
              <a:t>szkół i placówek niepublicznych.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61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9386C5-9350-4DD4-B3EC-0B608895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6090"/>
          </a:xfrm>
          <a:extLst/>
        </p:spPr>
        <p:txBody>
          <a:bodyPr/>
          <a:lstStyle/>
          <a:p>
            <a:pPr>
              <a:defRPr/>
            </a:pPr>
            <a:r>
              <a:rPr lang="pl-PL" sz="2800" b="1" dirty="0"/>
              <a:t>Szkoła jako </a:t>
            </a:r>
            <a:r>
              <a:rPr lang="pl-PL" sz="2800" b="1" dirty="0">
                <a:highlight>
                  <a:srgbClr val="FFFF00"/>
                </a:highlight>
              </a:rPr>
              <a:t>środowisko wychowawcze</a:t>
            </a:r>
          </a:p>
        </p:txBody>
      </p:sp>
      <p:sp>
        <p:nvSpPr>
          <p:cNvPr id="46083" name="Symbol zastępczy zawartości 2">
            <a:extLst>
              <a:ext uri="{FF2B5EF4-FFF2-40B4-BE49-F238E27FC236}">
                <a16:creationId xmlns:a16="http://schemas.microsoft.com/office/drawing/2014/main" xmlns="" id="{CCE0E6F7-8B62-47FD-8ECF-B5C8ACEDBB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836712"/>
            <a:ext cx="9144000" cy="5531222"/>
          </a:xfrm>
        </p:spPr>
        <p:txBody>
          <a:bodyPr/>
          <a:lstStyle/>
          <a:p>
            <a:r>
              <a:rPr lang="pl-PL" altLang="pl-PL" sz="1800" dirty="0"/>
              <a:t>Nauczyciele, dyrektor, wszyscy pracownicy prezentują </a:t>
            </a:r>
            <a:r>
              <a:rPr lang="pl-PL" altLang="pl-PL" sz="1800" b="1" dirty="0">
                <a:solidFill>
                  <a:srgbClr val="C00000"/>
                </a:solidFill>
              </a:rPr>
              <a:t>postawę</a:t>
            </a:r>
            <a:r>
              <a:rPr lang="pl-PL" altLang="pl-PL" sz="1800" dirty="0"/>
              <a:t> akceptacji osób niepełnosprawnych.</a:t>
            </a:r>
          </a:p>
          <a:p>
            <a:pPr>
              <a:defRPr/>
            </a:pPr>
            <a:r>
              <a:rPr lang="pl-PL" sz="1800" dirty="0"/>
              <a:t>Rodzice i nauczyciele mają </a:t>
            </a:r>
            <a:r>
              <a:rPr lang="pl-PL" sz="1800" b="1" u="sng" dirty="0">
                <a:solidFill>
                  <a:srgbClr val="C00000"/>
                </a:solidFill>
              </a:rPr>
              <a:t>wspólny cel </a:t>
            </a:r>
            <a:r>
              <a:rPr lang="pl-PL" sz="1800" dirty="0"/>
              <a:t>do osiągnięcia – przygotowanie ucznia do samodzielnego dorosłego życia.</a:t>
            </a:r>
          </a:p>
          <a:p>
            <a:pPr>
              <a:defRPr/>
            </a:pPr>
            <a:r>
              <a:rPr lang="pl-PL" sz="1800" dirty="0"/>
              <a:t>Każde działanie nauczycieli wynika z potrzeb rozwojowych</a:t>
            </a:r>
            <a:br>
              <a:rPr lang="pl-PL" sz="1800" dirty="0"/>
            </a:br>
            <a:r>
              <a:rPr lang="pl-PL" sz="1800" dirty="0"/>
              <a:t> i edukacyjnych oraz możliwości psychofizycznych dziecka niepełnosprawnego.</a:t>
            </a:r>
          </a:p>
          <a:p>
            <a:pPr>
              <a:defRPr/>
            </a:pPr>
            <a:r>
              <a:rPr lang="pl-PL" sz="1800" dirty="0"/>
              <a:t>Ocena funkcjonowania ucznia i planowanie dalszych działań są procesem  spójnym i wynikowym.</a:t>
            </a:r>
          </a:p>
          <a:p>
            <a:pPr>
              <a:defRPr/>
            </a:pPr>
            <a:r>
              <a:rPr lang="pl-PL" sz="1800" dirty="0"/>
              <a:t>Nauczyciele stale doskonalą się w zakresie kształcenia specjalnego</a:t>
            </a:r>
            <a:endParaRPr lang="pl-PL" altLang="pl-PL" sz="1800" dirty="0"/>
          </a:p>
          <a:p>
            <a:r>
              <a:rPr lang="pl-PL" altLang="pl-PL" sz="1800" dirty="0"/>
              <a:t>Działania nauczycieli są zintegrowane i oparte o takie same zasady (praca zespołowa).</a:t>
            </a:r>
          </a:p>
          <a:p>
            <a:r>
              <a:rPr lang="pl-PL" altLang="pl-PL" sz="1800" dirty="0"/>
              <a:t>Nauczyciele biorą pod uwagę zdanie ucznia, informują go o planowanych działaniach.</a:t>
            </a:r>
          </a:p>
          <a:p>
            <a:r>
              <a:rPr lang="pl-PL" altLang="pl-PL" sz="1800" b="1" dirty="0">
                <a:solidFill>
                  <a:srgbClr val="C00000"/>
                </a:solidFill>
              </a:rPr>
              <a:t>Nauczyciele stosują zasadę indywidualizacji procesu edukacji wobec </a:t>
            </a:r>
            <a:r>
              <a:rPr lang="pl-PL" altLang="pl-PL" sz="1800" b="1" u="sng" dirty="0">
                <a:solidFill>
                  <a:srgbClr val="C00000"/>
                </a:solidFill>
              </a:rPr>
              <a:t>wszystkich</a:t>
            </a:r>
            <a:r>
              <a:rPr lang="pl-PL" altLang="pl-PL" sz="1800" b="1" dirty="0">
                <a:solidFill>
                  <a:srgbClr val="C00000"/>
                </a:solidFill>
              </a:rPr>
              <a:t> uczniów</a:t>
            </a:r>
            <a:r>
              <a:rPr lang="pl-PL" altLang="pl-PL" sz="18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pl-PL" sz="1800" dirty="0" smtClean="0"/>
              <a:t>Nauczyciele realizują najważniejsze zadanie szkoły, tj. </a:t>
            </a:r>
            <a:r>
              <a:rPr lang="pl-PL" sz="1800" b="1" dirty="0" smtClean="0">
                <a:solidFill>
                  <a:srgbClr val="0033CC"/>
                </a:solidFill>
              </a:rPr>
              <a:t>przygotowanie ucznia niepełnosprawnego do samodzielności </a:t>
            </a:r>
            <a:br>
              <a:rPr lang="pl-PL" sz="1800" b="1" dirty="0" smtClean="0">
                <a:solidFill>
                  <a:srgbClr val="0033CC"/>
                </a:solidFill>
              </a:rPr>
            </a:br>
            <a:r>
              <a:rPr lang="pl-PL" sz="1800" b="1" dirty="0" smtClean="0">
                <a:solidFill>
                  <a:srgbClr val="0033CC"/>
                </a:solidFill>
              </a:rPr>
              <a:t>w dorosłym życiu</a:t>
            </a:r>
            <a:r>
              <a:rPr lang="pl-PL" sz="2000" b="1" dirty="0">
                <a:solidFill>
                  <a:srgbClr val="C00000"/>
                </a:solidFill>
              </a:rPr>
              <a:t>.</a:t>
            </a:r>
            <a:endParaRPr lang="pl-PL" sz="1800" b="1" dirty="0" smtClean="0">
              <a:solidFill>
                <a:srgbClr val="0033CC"/>
              </a:solidFill>
            </a:endParaRPr>
          </a:p>
        </p:txBody>
      </p:sp>
      <p:sp>
        <p:nvSpPr>
          <p:cNvPr id="46084" name="Symbol zastępczy numeru slajdu 3">
            <a:extLst>
              <a:ext uri="{FF2B5EF4-FFF2-40B4-BE49-F238E27FC236}">
                <a16:creationId xmlns:a16="http://schemas.microsoft.com/office/drawing/2014/main" xmlns="" id="{649AC3FF-90C5-4270-823D-647B0D61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494004-FC68-431E-A95B-DACC862314B6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24770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upa 8">
            <a:extLst>
              <a:ext uri="{FF2B5EF4-FFF2-40B4-BE49-F238E27FC236}">
                <a16:creationId xmlns:a16="http://schemas.microsoft.com/office/drawing/2014/main" xmlns="" id="{33B7E00F-7BB7-4085-B62B-C18D364CC3F1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1773238"/>
            <a:ext cx="4032250" cy="4143375"/>
            <a:chOff x="2483768" y="1266461"/>
            <a:chExt cx="4104456" cy="4144471"/>
          </a:xfrm>
        </p:grpSpPr>
        <p:sp>
          <p:nvSpPr>
            <p:cNvPr id="2" name="Trójkąt równoramienny 1">
              <a:extLst>
                <a:ext uri="{FF2B5EF4-FFF2-40B4-BE49-F238E27FC236}">
                  <a16:creationId xmlns:a16="http://schemas.microsoft.com/office/drawing/2014/main" xmlns="" id="{BCB31364-19CB-47B1-B9C1-F6A2755702BC}"/>
                </a:ext>
              </a:extLst>
            </p:cNvPr>
            <p:cNvSpPr/>
            <p:nvPr/>
          </p:nvSpPr>
          <p:spPr>
            <a:xfrm>
              <a:off x="2483768" y="1588808"/>
              <a:ext cx="4104456" cy="309644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sp>
          <p:nvSpPr>
            <p:cNvPr id="49159" name="pole tekstowe 3">
              <a:extLst>
                <a:ext uri="{FF2B5EF4-FFF2-40B4-BE49-F238E27FC236}">
                  <a16:creationId xmlns:a16="http://schemas.microsoft.com/office/drawing/2014/main" xmlns="" id="{F9F76161-9EF8-4C66-B456-19CA5DD1A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4703046"/>
              <a:ext cx="309634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4000" b="1"/>
                <a:t>CZŁOWIEK</a:t>
              </a:r>
            </a:p>
          </p:txBody>
        </p:sp>
        <p:sp>
          <p:nvSpPr>
            <p:cNvPr id="49160" name="pole tekstowe 4">
              <a:extLst>
                <a:ext uri="{FF2B5EF4-FFF2-40B4-BE49-F238E27FC236}">
                  <a16:creationId xmlns:a16="http://schemas.microsoft.com/office/drawing/2014/main" xmlns="" id="{2B308771-9144-492E-AED8-A5CD36A34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442347">
              <a:off x="1523814" y="2687729"/>
              <a:ext cx="307926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4000" b="1"/>
                <a:t>OBYWATEL</a:t>
              </a:r>
            </a:p>
          </p:txBody>
        </p:sp>
        <p:sp>
          <p:nvSpPr>
            <p:cNvPr id="49161" name="pole tekstowe 6">
              <a:extLst>
                <a:ext uri="{FF2B5EF4-FFF2-40B4-BE49-F238E27FC236}">
                  <a16:creationId xmlns:a16="http://schemas.microsoft.com/office/drawing/2014/main" xmlns="" id="{948B6FBE-03C6-417C-AFD9-9022A0002E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399481">
              <a:off x="4294228" y="2609635"/>
              <a:ext cx="339423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4000" b="1"/>
                <a:t>PRACOWNIK</a:t>
              </a:r>
            </a:p>
          </p:txBody>
        </p:sp>
        <p:sp>
          <p:nvSpPr>
            <p:cNvPr id="49162" name="pole tekstowe 7">
              <a:extLst>
                <a:ext uri="{FF2B5EF4-FFF2-40B4-BE49-F238E27FC236}">
                  <a16:creationId xmlns:a16="http://schemas.microsoft.com/office/drawing/2014/main" xmlns="" id="{62DB343B-B6C9-4370-8453-44E8CD970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6156" y="3356992"/>
              <a:ext cx="194373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3600" b="1"/>
                <a:t>UCZEŃ</a:t>
              </a:r>
            </a:p>
          </p:txBody>
        </p:sp>
      </p:grpSp>
      <p:sp>
        <p:nvSpPr>
          <p:cNvPr id="49155" name="pole tekstowe 9">
            <a:extLst>
              <a:ext uri="{FF2B5EF4-FFF2-40B4-BE49-F238E27FC236}">
                <a16:creationId xmlns:a16="http://schemas.microsoft.com/office/drawing/2014/main" xmlns="" id="{27D101F8-83A2-4104-96BC-CC2B329F6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5888"/>
            <a:ext cx="8928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rgbClr val="FF0000"/>
                </a:solidFill>
              </a:rPr>
              <a:t>Zadanie szkoły -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 dirty="0"/>
              <a:t>przygotowanie ucznia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 dirty="0"/>
              <a:t>do samodzielności w dorosłym życiu</a:t>
            </a:r>
          </a:p>
        </p:txBody>
      </p:sp>
      <p:sp>
        <p:nvSpPr>
          <p:cNvPr id="49156" name="pole tekstowe 2">
            <a:extLst>
              <a:ext uri="{FF2B5EF4-FFF2-40B4-BE49-F238E27FC236}">
                <a16:creationId xmlns:a16="http://schemas.microsoft.com/office/drawing/2014/main" xmlns="" id="{8F87962E-F216-42E0-B955-2AB5591A3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2249488"/>
            <a:ext cx="244475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Jakim  człowiekiem, obywatelem, pracownikiem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powinien być nasz uczeń?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Jaką powinien posiadać wiedzę,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umiejętności?</a:t>
            </a:r>
          </a:p>
        </p:txBody>
      </p:sp>
      <p:sp>
        <p:nvSpPr>
          <p:cNvPr id="3" name="Strzałka: w dół 2">
            <a:extLst>
              <a:ext uri="{FF2B5EF4-FFF2-40B4-BE49-F238E27FC236}">
                <a16:creationId xmlns:a16="http://schemas.microsoft.com/office/drawing/2014/main" xmlns="" id="{B2EB190F-9935-44DC-BF06-40891D8AAA5E}"/>
              </a:ext>
            </a:extLst>
          </p:cNvPr>
          <p:cNvSpPr/>
          <p:nvPr/>
        </p:nvSpPr>
        <p:spPr>
          <a:xfrm>
            <a:off x="1217613" y="3690938"/>
            <a:ext cx="360362" cy="674687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94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772400" cy="6048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altLang="pl-PL" sz="3200" b="1" dirty="0"/>
              <a:t>Akceptacja</a:t>
            </a:r>
            <a:br>
              <a:rPr lang="pl-PL" altLang="pl-PL" sz="3200" b="1" dirty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/>
              <a:t>Pozytywne</a:t>
            </a:r>
            <a:r>
              <a:rPr lang="pl-PL" altLang="pl-PL" sz="3200" dirty="0"/>
              <a:t> podejście nauczyciela jest warunkiem rozwoju ucznia niepełnosprawnego.</a:t>
            </a:r>
            <a:br>
              <a:rPr lang="pl-PL" altLang="pl-PL" sz="3200" dirty="0"/>
            </a:br>
            <a:r>
              <a:rPr lang="pl-PL" altLang="pl-PL" sz="3200" dirty="0"/>
              <a:t/>
            </a:r>
            <a:br>
              <a:rPr lang="pl-PL" altLang="pl-PL" sz="3200" dirty="0"/>
            </a:br>
            <a:r>
              <a:rPr lang="pl-PL" altLang="pl-PL" sz="3200" b="1" dirty="0"/>
              <a:t>Wsparcie </a:t>
            </a:r>
            <a:r>
              <a:rPr lang="pl-PL" altLang="pl-PL" sz="3200" dirty="0"/>
              <a:t>nauczyciela zastąpi dziecku niepełnosprawnemu niedogodności spowodowane brakiem akceptacji rówieśników. </a:t>
            </a:r>
            <a:br>
              <a:rPr lang="pl-PL" altLang="pl-PL" sz="3200" dirty="0"/>
            </a:br>
            <a:r>
              <a:rPr lang="pl-PL" altLang="pl-PL" sz="3200" dirty="0"/>
              <a:t/>
            </a:r>
            <a:br>
              <a:rPr lang="pl-PL" altLang="pl-PL" sz="3200" dirty="0"/>
            </a:br>
            <a:r>
              <a:rPr lang="pl-PL" altLang="pl-PL" sz="3200" b="1" dirty="0"/>
              <a:t>Obowiązkiem nauczyciela </a:t>
            </a:r>
            <a:r>
              <a:rPr lang="pl-PL" altLang="pl-PL" sz="3200" dirty="0"/>
              <a:t>jest promowanie tolerancji i akceptacji dla różnorodności.</a:t>
            </a:r>
          </a:p>
        </p:txBody>
      </p:sp>
    </p:spTree>
    <p:extLst>
      <p:ext uri="{BB962C8B-B14F-4D97-AF65-F5344CB8AC3E}">
        <p14:creationId xmlns:p14="http://schemas.microsoft.com/office/powerpoint/2010/main" val="31353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D3CF292C-5076-447B-A304-0EFD01C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913"/>
          </a:xfrm>
        </p:spPr>
        <p:txBody>
          <a:bodyPr/>
          <a:lstStyle/>
          <a:p>
            <a:r>
              <a:rPr lang="pl-PL" sz="1600" b="1" dirty="0" smtClean="0"/>
              <a:t>ROZPORZĄDZENIE MINISTRA EDUKACJI NARODOWEJ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z dnia 9 sierpnia 2017 r.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 sprawie zasad organizacji i udzielania pomocy psychologiczno-pedagogicznej</a:t>
            </a:r>
            <a:br>
              <a:rPr lang="pl-PL" sz="1600" b="1" dirty="0" smtClean="0"/>
            </a:br>
            <a:r>
              <a:rPr lang="pl-PL" sz="1600" b="1" dirty="0" smtClean="0"/>
              <a:t>w publicznych przedszkolach, szkołach i placówkach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(Dz. U. poz. 1591)</a:t>
            </a:r>
            <a:endParaRPr lang="pl-PL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38A992-A0F0-44A4-A717-3E62F72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898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§ 20. 2. Nauczyciele, wychowawcy grup wychowawczych oraz specjaliści w przedszkolu, szkole i placówce prowadzą w szczególności: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1) w przedszkolu - </a:t>
            </a:r>
            <a:r>
              <a:rPr lang="pl-PL" sz="2000" b="1" u="sng" dirty="0" smtClean="0">
                <a:solidFill>
                  <a:srgbClr val="C00000"/>
                </a:solidFill>
              </a:rPr>
              <a:t>obserwację pedagogiczną</a:t>
            </a:r>
            <a:r>
              <a:rPr lang="pl-PL" sz="2000" b="1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mającą na celu wczesne rozpoznanie u dziecka dysharmonii rozwojowych i podjęcie wczesnej interwencji, a w przypadku dzieci realizujących obowiązkowe roczne przygotowanie przedszkolne - obserwację pedagogiczną zakończoną analizą i oceną gotowości dziecka do podjęcia nauki w szkole (diagnoza przedszkolna);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88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>
            <a:extLst>
              <a:ext uri="{FF2B5EF4-FFF2-40B4-BE49-F238E27FC236}">
                <a16:creationId xmlns:a16="http://schemas.microsoft.com/office/drawing/2014/main" xmlns="" id="{F29D0B12-CBC5-4344-93A3-DD1A8186C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r>
              <a:rPr lang="pl-PL" altLang="pl-PL" sz="2800" b="1">
                <a:latin typeface="Calibri" panose="020F0502020204030204" pitchFamily="34" charset="0"/>
              </a:rPr>
              <a:t>Ustawa Prawo oświatowe</a:t>
            </a:r>
            <a:endParaRPr lang="pl-PL" altLang="pl-PL" sz="2800">
              <a:latin typeface="Calibri" panose="020F0502020204030204" pitchFamily="34" charset="0"/>
            </a:endParaRPr>
          </a:p>
        </p:txBody>
      </p:sp>
      <p:sp>
        <p:nvSpPr>
          <p:cNvPr id="29699" name="Symbol zastępczy zawartości 2">
            <a:extLst>
              <a:ext uri="{FF2B5EF4-FFF2-40B4-BE49-F238E27FC236}">
                <a16:creationId xmlns:a16="http://schemas.microsoft.com/office/drawing/2014/main" xmlns="" id="{C2F153B5-6E5E-4899-A2E1-E8CC77237E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875" y="836613"/>
            <a:ext cx="9001125" cy="54086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b="1" dirty="0">
                <a:latin typeface="Calibri" panose="020F0502020204030204" pitchFamily="34" charset="0"/>
              </a:rPr>
              <a:t>Art. 109 ust. 1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b="1" u="sng" dirty="0">
                <a:latin typeface="Calibri" panose="020F0502020204030204" pitchFamily="34" charset="0"/>
              </a:rPr>
              <a:t>Podstawowymi formami działalności dydaktyczno-wychowawczej szkoły są: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3) </a:t>
            </a:r>
            <a:r>
              <a:rPr lang="pl-PL" altLang="pl-PL" b="1" dirty="0">
                <a:latin typeface="Calibri" panose="020F0502020204030204" pitchFamily="34" charset="0"/>
              </a:rPr>
              <a:t>zajęcia rewalidacyjne </a:t>
            </a:r>
            <a:r>
              <a:rPr lang="pl-PL" altLang="pl-PL" dirty="0">
                <a:latin typeface="Calibri" panose="020F0502020204030204" pitchFamily="34" charset="0"/>
              </a:rPr>
              <a:t>dla uczniów niepełnosprawnych;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…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5) zajęcia prowadzone w ramach </a:t>
            </a:r>
            <a:r>
              <a:rPr lang="pl-PL" altLang="pl-PL" b="1" dirty="0">
                <a:latin typeface="Calibri" panose="020F0502020204030204" pitchFamily="34" charset="0"/>
              </a:rPr>
              <a:t>pomocy psychologiczno-pedagogicznej;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dirty="0">
                <a:latin typeface="Calibri" panose="020F0502020204030204" pitchFamily="34" charset="0"/>
              </a:rPr>
              <a:t>6) zajęcia rozwijające </a:t>
            </a:r>
            <a:r>
              <a:rPr lang="pl-PL" altLang="pl-PL" b="1" dirty="0">
                <a:latin typeface="Calibri" panose="020F0502020204030204" pitchFamily="34" charset="0"/>
              </a:rPr>
              <a:t>zainteresowania i uzdolnienia uczniów, </a:t>
            </a:r>
            <a:r>
              <a:rPr lang="pl-PL" altLang="pl-PL" dirty="0">
                <a:latin typeface="Calibri" panose="020F0502020204030204" pitchFamily="34" charset="0"/>
              </a:rPr>
              <a:t>w szczególności w celu kształtowania ich aktywności i kreatywności;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pl-PL" altLang="pl-PL" dirty="0"/>
          </a:p>
        </p:txBody>
      </p:sp>
      <p:sp>
        <p:nvSpPr>
          <p:cNvPr id="29700" name="Symbol zastępczy numeru slajdu 3">
            <a:extLst>
              <a:ext uri="{FF2B5EF4-FFF2-40B4-BE49-F238E27FC236}">
                <a16:creationId xmlns:a16="http://schemas.microsoft.com/office/drawing/2014/main" xmlns="" id="{3AF254E2-B017-49FB-BD2F-B09B4701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063981-F7F3-4A3B-91D5-DA842B65C099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1">
            <a:extLst>
              <a:ext uri="{FF2B5EF4-FFF2-40B4-BE49-F238E27FC236}">
                <a16:creationId xmlns:a16="http://schemas.microsoft.com/office/drawing/2014/main" xmlns="" id="{C776477A-AFCD-41F6-B39F-58C5B20FA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859632"/>
            <a:ext cx="8496943" cy="1188244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pl-PL" altLang="pl-PL" sz="2700" b="1" dirty="0">
                <a:highlight>
                  <a:srgbClr val="FFFF00"/>
                </a:highlight>
              </a:rPr>
              <a:t>Rewalidacja</a:t>
            </a:r>
            <a:r>
              <a:rPr lang="pl-PL" altLang="pl-PL" sz="2700" b="1" dirty="0"/>
              <a:t> to proces ciągły, obowiązkowo organizowany przez szkołę</a:t>
            </a:r>
          </a:p>
        </p:txBody>
      </p:sp>
      <p:sp>
        <p:nvSpPr>
          <p:cNvPr id="45059" name="Symbol zastępczy zawartości 2">
            <a:extLst>
              <a:ext uri="{FF2B5EF4-FFF2-40B4-BE49-F238E27FC236}">
                <a16:creationId xmlns:a16="http://schemas.microsoft.com/office/drawing/2014/main" xmlns="" id="{12478819-ED67-4C9D-8FB9-B6C0F2857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276872"/>
            <a:ext cx="8496300" cy="309681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l-PL" altLang="pl-PL" dirty="0"/>
              <a:t>Przywracanie do dobrego funkcjonowania społecznego</a:t>
            </a:r>
          </a:p>
          <a:p>
            <a:pPr eaLnBrk="1" hangingPunct="1">
              <a:defRPr/>
            </a:pPr>
            <a:r>
              <a:rPr lang="pl-PL" altLang="pl-PL" dirty="0"/>
              <a:t>Umożliwianie samodzielnego życia</a:t>
            </a:r>
          </a:p>
          <a:p>
            <a:pPr eaLnBrk="1" hangingPunct="1">
              <a:defRPr/>
            </a:pPr>
            <a:r>
              <a:rPr lang="pl-PL" altLang="pl-PL" dirty="0"/>
              <a:t>Usprawnianie zaburzonych funkcji</a:t>
            </a:r>
          </a:p>
          <a:p>
            <a:pPr eaLnBrk="1" hangingPunct="1">
              <a:defRPr/>
            </a:pPr>
            <a:r>
              <a:rPr lang="pl-PL" altLang="pl-PL" dirty="0"/>
              <a:t>Rozwijanie niezaburzonych funkcji (zainteresowania, uzdolnienia)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pl-PL" altLang="pl-PL" dirty="0"/>
          </a:p>
        </p:txBody>
      </p:sp>
      <p:sp>
        <p:nvSpPr>
          <p:cNvPr id="30724" name="Symbol zastępczy numeru slajdu 3">
            <a:extLst>
              <a:ext uri="{FF2B5EF4-FFF2-40B4-BE49-F238E27FC236}">
                <a16:creationId xmlns:a16="http://schemas.microsoft.com/office/drawing/2014/main" xmlns="" id="{9A99BFB7-3EEB-4AAC-96F7-A1AD5227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4CC7D9-36F2-46D2-AE87-C93B2751BC44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>
            <a:extLst>
              <a:ext uri="{FF2B5EF4-FFF2-40B4-BE49-F238E27FC236}">
                <a16:creationId xmlns:a16="http://schemas.microsoft.com/office/drawing/2014/main" xmlns="" id="{DC1A229F-3D00-48B8-B6A1-78348AFC5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6633"/>
            <a:ext cx="9144000" cy="1368152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pl-PL" altLang="pl-PL" sz="2400" b="1" dirty="0"/>
              <a:t>Rewalidacja uczniów z niepełnosprawnością intelektualną to proces ciągły, obowiązkowo organizowany przez szkołę, </a:t>
            </a:r>
            <a:r>
              <a:rPr lang="pl-PL" altLang="pl-PL" sz="2400" b="1" dirty="0">
                <a:highlight>
                  <a:srgbClr val="FFFF00"/>
                </a:highlight>
              </a:rPr>
              <a:t>związany z niepełnosprawnością ucznia</a:t>
            </a:r>
          </a:p>
        </p:txBody>
      </p:sp>
      <p:sp>
        <p:nvSpPr>
          <p:cNvPr id="45059" name="Symbol zastępczy zawartości 2">
            <a:extLst>
              <a:ext uri="{FF2B5EF4-FFF2-40B4-BE49-F238E27FC236}">
                <a16:creationId xmlns:a16="http://schemas.microsoft.com/office/drawing/2014/main" xmlns="" id="{729D9BFE-FC04-44CB-972B-0A59BD85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484313"/>
            <a:ext cx="9036050" cy="4897437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pl-PL" sz="2800" dirty="0"/>
              <a:t>Zajęcia rewalidacyjne mają charakter terapeutyczny, usprawniający i korekcyjny. </a:t>
            </a:r>
            <a:r>
              <a:rPr lang="pl-PL" altLang="pl-PL" sz="2800" dirty="0"/>
              <a:t>Przygotowują do samodzielnego życia, usprawniają zaburzone funkcje, rozwijają funkcje niezaburzone, w tym zainteresowania, uzdolnienia.</a:t>
            </a:r>
          </a:p>
          <a:p>
            <a:pPr marL="0" indent="0" eaLnBrk="1" hangingPunct="1">
              <a:buFontTx/>
              <a:buNone/>
              <a:defRPr/>
            </a:pPr>
            <a:r>
              <a:rPr lang="pl-PL" sz="2800" b="1" dirty="0"/>
              <a:t>Rodzaj zajęć rewalidacyjnych </a:t>
            </a:r>
            <a:r>
              <a:rPr lang="pl-PL" sz="2800" dirty="0"/>
              <a:t>jest określony w indywidulanym programie edukacyjno-terapeutycznym ucznia w oparciu o zalecenia zawarte w orzeczeniu </a:t>
            </a:r>
            <a:br>
              <a:rPr lang="pl-PL" sz="2800" dirty="0"/>
            </a:br>
            <a:r>
              <a:rPr lang="pl-PL" sz="2800" dirty="0"/>
              <a:t>o potrzebie kształcenia specjalnego oraz wyniki wielospecjalistycznej oceny funkcjonowania ucznia.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pl-PL" altLang="pl-PL" dirty="0"/>
          </a:p>
        </p:txBody>
      </p:sp>
      <p:sp>
        <p:nvSpPr>
          <p:cNvPr id="88068" name="Symbol zastępczy numeru slajdu 3">
            <a:extLst>
              <a:ext uri="{FF2B5EF4-FFF2-40B4-BE49-F238E27FC236}">
                <a16:creationId xmlns:a16="http://schemas.microsoft.com/office/drawing/2014/main" xmlns="" id="{59BFBAB3-D10B-41B1-9D5B-2B716890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191BFD-349B-4F02-AAF6-A7481691DE85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72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30545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9240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</a:t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 dnia 9 sierpnia 2017 r.</a:t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sprawie warunków organizowania kształcenia, wychowania i opieki dla dzieci i młodzieży niepełnosprawnych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, niedostosowanych społecznie i zagrożonych niedostosowaniem społecznym</a:t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(Dz. U. poz. 1578)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D467F-7FE4-4F28-AC57-84715ADCA4E9}" type="slidenum">
              <a:rPr lang="pl-PL" smtClean="0"/>
              <a:pPr/>
              <a:t>73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7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47CAD4-CF3A-4926-9ED6-B8F0E5C7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80728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– </a:t>
            </a:r>
            <a:r>
              <a:rPr lang="pl-PL" sz="2800" b="1" dirty="0">
                <a:highlight>
                  <a:srgbClr val="00FF00"/>
                </a:highlight>
              </a:rPr>
              <a:t>zajęcia rewalidacyjne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9EAD31-3126-4F99-AC54-E0503D216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64" y="980729"/>
            <a:ext cx="8591872" cy="5264496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000" dirty="0"/>
              <a:t>§ 6 ust. 2</a:t>
            </a:r>
          </a:p>
          <a:p>
            <a:pPr marL="0" indent="0">
              <a:buFontTx/>
              <a:buNone/>
              <a:defRPr/>
            </a:pPr>
            <a:r>
              <a:rPr lang="pl-PL" sz="2000" dirty="0"/>
              <a:t>W </a:t>
            </a:r>
            <a:r>
              <a:rPr lang="pl-PL" sz="2000" b="1" dirty="0"/>
              <a:t>ramach zajęć rewalidacyjnych </a:t>
            </a:r>
            <a:r>
              <a:rPr lang="pl-PL" sz="2000" dirty="0"/>
              <a:t>w programie </a:t>
            </a:r>
            <a:r>
              <a:rPr lang="pl-PL" sz="2000" b="1" dirty="0">
                <a:highlight>
                  <a:srgbClr val="FFFF00"/>
                </a:highlight>
              </a:rPr>
              <a:t>należy uwzględnić w szczególności rozwijanie umiejętności </a:t>
            </a:r>
            <a:r>
              <a:rPr lang="pl-PL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komunikacyjnych</a:t>
            </a:r>
            <a:r>
              <a:rPr lang="pl-PL" sz="2000" b="1" dirty="0">
                <a:highlight>
                  <a:srgbClr val="FFFF00"/>
                </a:highlight>
              </a:rPr>
              <a:t> </a:t>
            </a:r>
            <a:r>
              <a:rPr lang="pl-PL" sz="2000" dirty="0"/>
              <a:t>przez: </a:t>
            </a:r>
          </a:p>
          <a:p>
            <a:pPr marL="0" indent="0">
              <a:buFontTx/>
              <a:buNone/>
              <a:defRPr/>
            </a:pPr>
            <a:r>
              <a:rPr lang="pl-PL" sz="2000" dirty="0"/>
              <a:t>1) naukę orientacji przestrzennej i poruszania się oraz naukę systemu Braille'a lub innych alternatywnych metod komunikacji</a:t>
            </a:r>
          </a:p>
          <a:p>
            <a:pPr marL="0" indent="0">
              <a:buFontTx/>
              <a:buNone/>
              <a:defRPr/>
            </a:pPr>
            <a:r>
              <a:rPr lang="pl-PL" sz="2000" dirty="0"/>
              <a:t>- w przypadku ucznia niewidomego; </a:t>
            </a:r>
          </a:p>
          <a:p>
            <a:pPr marL="0" indent="0">
              <a:buFontTx/>
              <a:buNone/>
              <a:defRPr/>
            </a:pPr>
            <a:endParaRPr lang="pl-PL" sz="2000" dirty="0"/>
          </a:p>
          <a:p>
            <a:pPr marL="0" indent="0">
              <a:buFontTx/>
              <a:buNone/>
              <a:defRPr/>
            </a:pPr>
            <a:r>
              <a:rPr lang="pl-PL" sz="2000" dirty="0"/>
              <a:t>2) naukę języka migowego lub innych sposobów komunikowania się, w szczególności wspomagających i alternatywnych metod komunikacji (AAC) - w przypadku ucznia niepełnosprawnego z zaburzeniami mowy lub jej brakiem;</a:t>
            </a:r>
          </a:p>
          <a:p>
            <a:pPr marL="0" indent="0">
              <a:buFontTx/>
              <a:buNone/>
              <a:defRPr/>
            </a:pPr>
            <a:endParaRPr lang="pl-PL" sz="2000" dirty="0"/>
          </a:p>
          <a:p>
            <a:pPr marL="0" indent="0">
              <a:buFontTx/>
              <a:buNone/>
              <a:defRPr/>
            </a:pPr>
            <a:r>
              <a:rPr lang="pl-PL" sz="2000" dirty="0"/>
              <a:t>3) zajęcia rozwijające umiejętności społeczne, w tym umiejętności komunikacyjne - w przypadku ucznia z autyzmem, w tym z zespołem Aspergera.</a:t>
            </a:r>
          </a:p>
        </p:txBody>
      </p:sp>
      <p:sp>
        <p:nvSpPr>
          <p:cNvPr id="114692" name="Symbol zastępczy numeru slajdu 3">
            <a:extLst>
              <a:ext uri="{FF2B5EF4-FFF2-40B4-BE49-F238E27FC236}">
                <a16:creationId xmlns:a16="http://schemas.microsoft.com/office/drawing/2014/main" xmlns="" id="{BA656890-1800-46EE-9804-9247298E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68D517-2C2B-4B77-8A44-F181F34509E1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74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1228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>
            <a:extLst>
              <a:ext uri="{FF2B5EF4-FFF2-40B4-BE49-F238E27FC236}">
                <a16:creationId xmlns:a16="http://schemas.microsoft.com/office/drawing/2014/main" xmlns="" id="{9C190A7D-F5FE-4CB2-91A4-18680FD59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pl-PL" sz="2800" b="1" dirty="0"/>
              <a:t>Art. 44b ust. 6 u</a:t>
            </a:r>
            <a:r>
              <a:rPr lang="pl-PL" altLang="pl-PL" sz="2800" b="1" dirty="0"/>
              <a:t>stawy z dnia 7 września 1991 r.</a:t>
            </a:r>
            <a:br>
              <a:rPr lang="pl-PL" altLang="pl-PL" sz="2800" b="1" dirty="0"/>
            </a:br>
            <a:r>
              <a:rPr lang="pl-PL" altLang="pl-PL" sz="2800" b="1" dirty="0"/>
              <a:t>o systemie oświaty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C88E4E1-7DFA-43D4-B5F9-4ED23498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25538"/>
            <a:ext cx="8497888" cy="5111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2000" b="1" dirty="0">
                <a:solidFill>
                  <a:srgbClr val="FF0000"/>
                </a:solidFill>
              </a:rPr>
              <a:t>Ocenianie </a:t>
            </a:r>
            <a:r>
              <a:rPr lang="pl-PL" sz="2000" b="1" dirty="0"/>
              <a:t>wewnątrzszkolne obejmuje: </a:t>
            </a:r>
          </a:p>
          <a:p>
            <a:pPr marL="0" indent="0" eaLnBrk="1" hangingPunct="1">
              <a:buFontTx/>
              <a:buNone/>
              <a:defRPr/>
            </a:pPr>
            <a:r>
              <a:rPr lang="pl-PL" sz="2000" b="1" dirty="0"/>
              <a:t>formułowanie przez nauczycieli wymagań edukacyjnych niezbędnych do otrzymania przez ucznia poszczególnych śródrocznych i rocznych ocen </a:t>
            </a:r>
            <a:r>
              <a:rPr lang="pl-PL" sz="2000" dirty="0"/>
              <a:t>klasyfikacyjnych z obowiązkowych </a:t>
            </a:r>
            <a:br>
              <a:rPr lang="pl-PL" sz="2000" dirty="0"/>
            </a:br>
            <a:r>
              <a:rPr lang="pl-PL" sz="2000" dirty="0"/>
              <a:t>i dodatkowych zajęć edukacyjnych </a:t>
            </a:r>
          </a:p>
          <a:p>
            <a:pPr marL="0" indent="0" eaLnBrk="1" hangingPunct="1">
              <a:buFontTx/>
              <a:buNone/>
              <a:defRPr/>
            </a:pPr>
            <a:endParaRPr lang="pl-PL" altLang="pl-PL" sz="2000" b="1" dirty="0"/>
          </a:p>
          <a:p>
            <a:pPr marL="0" indent="0" eaLnBrk="1" hangingPunct="1">
              <a:buFontTx/>
              <a:buNone/>
              <a:defRPr/>
            </a:pPr>
            <a:r>
              <a:rPr lang="pl-PL" altLang="pl-PL" sz="2000" b="1" dirty="0"/>
              <a:t>Art. 44c ust. 2 Nauczyciel jest obowiązany dostosować wymagania edukacyjne </a:t>
            </a:r>
            <a:r>
              <a:rPr lang="pl-PL" altLang="pl-PL" sz="2000" dirty="0"/>
              <a:t>do indywidualnych potrzeb rozwojowych i edukacyjnych oraz możliwości psychofizycznych ucznia</a:t>
            </a:r>
          </a:p>
          <a:p>
            <a:pPr marL="0" indent="0" eaLnBrk="1" hangingPunct="1">
              <a:buFontTx/>
              <a:buNone/>
              <a:defRPr/>
            </a:pPr>
            <a:endParaRPr lang="pl-PL" sz="2000" dirty="0"/>
          </a:p>
          <a:p>
            <a:pPr marL="0" indent="0" eaLnBrk="1" hangingPunct="1">
              <a:buFontTx/>
              <a:buNone/>
              <a:defRPr/>
            </a:pPr>
            <a:r>
              <a:rPr lang="pl-PL" altLang="pl-PL" sz="2000" b="1" dirty="0"/>
              <a:t>Art. 44c ust. 1 Nauczyciel jest obowiązany indywidualizować pracę </a:t>
            </a:r>
            <a:br>
              <a:rPr lang="pl-PL" altLang="pl-PL" sz="2000" b="1" dirty="0"/>
            </a:br>
            <a:r>
              <a:rPr lang="pl-PL" altLang="pl-PL" sz="2000" b="1" dirty="0"/>
              <a:t>z uczniem </a:t>
            </a:r>
            <a:r>
              <a:rPr lang="pl-PL" altLang="pl-PL" sz="2000" dirty="0"/>
              <a:t>na zajęciach edukacyjnych odpowiednio do potrzeb rozwojowych i edukacyjnych oraz możliwości psychofizycznych ucznia. </a:t>
            </a:r>
          </a:p>
          <a:p>
            <a:pPr marL="0" indent="0" eaLnBrk="1" hangingPunct="1">
              <a:buFontTx/>
              <a:buNone/>
              <a:defRPr/>
            </a:pPr>
            <a:endParaRPr lang="pl-PL" sz="2000" dirty="0"/>
          </a:p>
        </p:txBody>
      </p:sp>
      <p:sp>
        <p:nvSpPr>
          <p:cNvPr id="95236" name="Symbol zastępczy numeru slajdu 1">
            <a:extLst>
              <a:ext uri="{FF2B5EF4-FFF2-40B4-BE49-F238E27FC236}">
                <a16:creationId xmlns:a16="http://schemas.microsoft.com/office/drawing/2014/main" xmlns="" id="{15C9705F-F349-4BFF-8C64-5BCBAEEF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7B092B-1194-4C19-BA22-6961F756C410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75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9417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9B27527-AF17-411F-BAFB-1F8383C2C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altLang="pl-PL" sz="2800" b="1" dirty="0"/>
              <a:t>Ustawa z dnia 7 września 1991 r.</a:t>
            </a:r>
            <a:br>
              <a:rPr lang="pl-PL" altLang="pl-PL" sz="2800" b="1" dirty="0"/>
            </a:br>
            <a:r>
              <a:rPr lang="pl-PL" altLang="pl-PL" sz="2800" b="1" dirty="0"/>
              <a:t>o systemie oświaty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377F7C3-3F49-4B1F-976C-859A2AA9C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950296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Art. 44b ust. 8</a:t>
            </a:r>
            <a:r>
              <a:rPr lang="pl-PL" sz="2400" dirty="0"/>
              <a:t> </a:t>
            </a:r>
            <a:r>
              <a:rPr lang="pl-PL" sz="24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Nauczyciele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 na początku każdego roku szkolnego </a:t>
            </a:r>
            <a:r>
              <a:rPr lang="pl-PL" sz="24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informują uczniów oraz ich rodziców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a w szkole policealnej - uczniów, o:</a:t>
            </a:r>
          </a:p>
          <a:p>
            <a:pPr marL="0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wymaganiach edukacyjnych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niezbędnych do otrzymania przez ucznia poszczególnych śródrocznych i rocznych, a w szkole policealnej - semestralnych, ocen klasyfikacyjnych z zajęć edukacyjnych, wynikających z realizowanego przez siebie programu nauczania;</a:t>
            </a:r>
          </a:p>
          <a:p>
            <a:pPr marL="0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sposobach sprawdzania osiągnięć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edukacyjnych uczniów;</a:t>
            </a:r>
          </a:p>
          <a:p>
            <a:pPr marL="0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warunkach i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trybie otrzymania wyższej niż przewidywana rocznej, a w szkole policealnej - semestralnej,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oceny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klasyfikacyjnej z zajęć edukacyjnych.</a:t>
            </a:r>
          </a:p>
        </p:txBody>
      </p:sp>
    </p:spTree>
    <p:extLst>
      <p:ext uri="{BB962C8B-B14F-4D97-AF65-F5344CB8AC3E}">
        <p14:creationId xmlns:p14="http://schemas.microsoft.com/office/powerpoint/2010/main" val="24352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70C3EAD-A54F-4288-95F8-6369EDD83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ROZPORZĄDZENIE MINISTRA EDUKACJI NARODOWEJ </a:t>
            </a:r>
            <a:br>
              <a:rPr lang="pl-PL" sz="3200" dirty="0"/>
            </a:br>
            <a:r>
              <a:rPr lang="pl-PL" sz="3200" dirty="0"/>
              <a:t>z dnia 3 sierpnia 2017 r. </a:t>
            </a:r>
            <a:br>
              <a:rPr lang="pl-PL" sz="3200" dirty="0"/>
            </a:br>
            <a:r>
              <a:rPr lang="pl-PL" sz="3200" dirty="0"/>
              <a:t>w sprawie </a:t>
            </a:r>
            <a:r>
              <a:rPr lang="pl-PL" sz="3200" b="1" dirty="0">
                <a:highlight>
                  <a:srgbClr val="FFFF00"/>
                </a:highlight>
              </a:rPr>
              <a:t>oceniania</a:t>
            </a:r>
            <a:r>
              <a:rPr lang="pl-PL" sz="3200" dirty="0"/>
              <a:t>, klasyfikowania</a:t>
            </a:r>
            <a:br>
              <a:rPr lang="pl-PL" sz="3200" dirty="0"/>
            </a:br>
            <a:r>
              <a:rPr lang="pl-PL" sz="3200" dirty="0"/>
              <a:t>i promowania uczniów i słuchaczy</a:t>
            </a:r>
            <a:br>
              <a:rPr lang="pl-PL" sz="3200" dirty="0"/>
            </a:br>
            <a:r>
              <a:rPr lang="pl-PL" sz="3200" dirty="0"/>
              <a:t>w szkołach publicznych </a:t>
            </a:r>
            <a:br>
              <a:rPr lang="pl-PL" sz="3200" dirty="0"/>
            </a:br>
            <a:r>
              <a:rPr lang="pl-PL" sz="3200" dirty="0"/>
              <a:t>Poz. 1534 </a:t>
            </a:r>
          </a:p>
        </p:txBody>
      </p:sp>
    </p:spTree>
    <p:extLst>
      <p:ext uri="{BB962C8B-B14F-4D97-AF65-F5344CB8AC3E}">
        <p14:creationId xmlns:p14="http://schemas.microsoft.com/office/powerpoint/2010/main" val="26376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9A22EF6-03BB-4407-8388-A2D601256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60648"/>
            <a:ext cx="9144000" cy="6264696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§ 2. 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Wymagania edukacyjne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dostosowuje się do indywidualnych potrzeb rozwojowych i edukacyjnych oraz możliwości psychofizycznych ucznia: </a:t>
            </a:r>
          </a:p>
          <a:p>
            <a:pPr marL="514350" indent="-514350">
              <a:buAutoNum type="arabicParenR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posiadającego orzeczenie o potrzebie kształcenia specjalnego,</a:t>
            </a:r>
          </a:p>
          <a:p>
            <a:pPr marL="514350" indent="-514350">
              <a:buAutoNum type="arabicParenR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posiadającego orzeczenie o potrzebie indywidualnego nauczania,</a:t>
            </a:r>
          </a:p>
          <a:p>
            <a:pPr marL="514350" indent="-514350">
              <a:buFontTx/>
              <a:buAutoNum type="arabicParenR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posiadającego opinię poradni psychologiczno-pedagogicznej, w tym poradni specjalistycznej, o specyficznych trudnościach w uczeniu się lub inną opinię poradni psychologiczno-pedagogicznej, w tym poradni specjalistycznej, wskazującą na potrzebę takiego dostosowania</a:t>
            </a:r>
          </a:p>
        </p:txBody>
      </p:sp>
    </p:spTree>
    <p:extLst>
      <p:ext uri="{BB962C8B-B14F-4D97-AF65-F5344CB8AC3E}">
        <p14:creationId xmlns:p14="http://schemas.microsoft.com/office/powerpoint/2010/main" val="32024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9A22EF6-03BB-4407-8388-A2D601256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8422"/>
            <a:ext cx="9144000" cy="6829578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§ 2. 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Wymagania edukacyjne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dostosowuje się do indywidualnych potrzeb rozwojowych i edukacyjnych oraz możliwości psychofizycznych ucznia: 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nieposiadającego orzeczenia lub opinii, który jest objęty pomocą psychologiczno-pedagogiczną w szkole – na podstawie rozpoznania indywidualnych potrzeb rozwojowych i edukacyjnych oraz indywidualnych możliwości psychofizycznych ucznia dokonanego przez nauczycieli i specjalistów, </a:t>
            </a:r>
          </a:p>
          <a:p>
            <a:pPr marL="514350" indent="-514350">
              <a:buAutoNum type="arabicParenR" startAt="4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posiadającego opinię lekarza o ograniczonych możliwościach wykonywania przez ucznia określonych ćwiczeń  fizycznych na zajęciach wychowania fizycznego. 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06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D3CF292C-5076-447B-A304-0EFD01CC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913"/>
          </a:xfrm>
        </p:spPr>
        <p:txBody>
          <a:bodyPr/>
          <a:lstStyle/>
          <a:p>
            <a:r>
              <a:rPr lang="pl-PL" sz="1600" b="1" dirty="0" smtClean="0"/>
              <a:t>ROZPORZĄDZENIE MINISTRA EDUKACJI NARODOWEJ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z dnia 9 sierpnia 2017 r.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w sprawie zasad organizacji i udzielania pomocy psychologiczno-pedagogicznej</a:t>
            </a:r>
            <a:br>
              <a:rPr lang="pl-PL" sz="1600" b="1" dirty="0" smtClean="0"/>
            </a:br>
            <a:r>
              <a:rPr lang="pl-PL" sz="1600" b="1" dirty="0" smtClean="0"/>
              <a:t>w publicznych przedszkolach, szkołach i placówkach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(Dz. U. poz. 1591)</a:t>
            </a:r>
            <a:endParaRPr lang="pl-PL" sz="1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838A992-A0F0-44A4-A717-3E62F729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856662" cy="5111898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§ 20. 2. </a:t>
            </a:r>
            <a:r>
              <a:rPr lang="pl-PL" sz="2000" b="1" dirty="0" smtClean="0">
                <a:solidFill>
                  <a:srgbClr val="C00000"/>
                </a:solidFill>
              </a:rPr>
              <a:t>Nauczyciele, wychowawcy </a:t>
            </a:r>
            <a:r>
              <a:rPr lang="pl-PL" sz="2000" b="1" dirty="0" smtClean="0"/>
              <a:t>grup wychowawczych oraz specjaliści w przedszkolu, szkole i placówce </a:t>
            </a:r>
            <a:r>
              <a:rPr lang="pl-PL" sz="2000" b="1" dirty="0" smtClean="0">
                <a:solidFill>
                  <a:srgbClr val="C00000"/>
                </a:solidFill>
              </a:rPr>
              <a:t>prowadzą w szczególności: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2) w szkole: </a:t>
            </a:r>
          </a:p>
          <a:p>
            <a:pPr>
              <a:buNone/>
            </a:pPr>
            <a:r>
              <a:rPr lang="pl-PL" sz="2000" dirty="0" smtClean="0"/>
              <a:t>a) </a:t>
            </a:r>
            <a:r>
              <a:rPr lang="pl-PL" sz="2000" u="sng" dirty="0" smtClean="0"/>
              <a:t>obserwację pedagogiczną</a:t>
            </a:r>
            <a:r>
              <a:rPr lang="pl-PL" sz="2000" dirty="0" smtClean="0"/>
              <a:t> w trakcie bieżącej pracy z uczniami mającą na celu rozpoznanie u uczniów: </a:t>
            </a:r>
          </a:p>
          <a:p>
            <a:pPr>
              <a:buNone/>
            </a:pPr>
            <a:r>
              <a:rPr lang="pl-PL" sz="2000" dirty="0" smtClean="0"/>
              <a:t>	- trudności w uczeniu się, w tym w przypadku uczniów klas I-III szkoły podstawowej deficytów kompetencji i zaburzeń sprawności językowych oraz ryzyka wystąpienia specyficznych trudności w uczeniu się, a także potencjału ucznia i jego zainteresowań,</a:t>
            </a:r>
          </a:p>
          <a:p>
            <a:pPr>
              <a:buNone/>
            </a:pPr>
            <a:r>
              <a:rPr lang="pl-PL" sz="2000" dirty="0" smtClean="0"/>
              <a:t>	- szczególnych uzdolnień,</a:t>
            </a:r>
          </a:p>
          <a:p>
            <a:pPr>
              <a:buNone/>
            </a:pPr>
            <a:r>
              <a:rPr lang="pl-PL" sz="2000" dirty="0" smtClean="0"/>
              <a:t>b) wspomaganie uczniów w wyborze kierunku kształcenia i zawodu w trakcie bieżącej pracy z uczniami.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886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>
            <a:extLst>
              <a:ext uri="{FF2B5EF4-FFF2-40B4-BE49-F238E27FC236}">
                <a16:creationId xmlns:a16="http://schemas.microsoft.com/office/drawing/2014/main" xmlns="" id="{E5B0105A-3B49-4C9D-9742-99D88158E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b="1"/>
              <a:t>Warunki oceniania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7169E7D-795A-4C5C-A296-5005EDC5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endParaRPr lang="pl-PL" dirty="0"/>
          </a:p>
          <a:p>
            <a:pPr marL="0" indent="0" algn="ctr">
              <a:buFontTx/>
              <a:buNone/>
              <a:defRPr/>
            </a:pPr>
            <a:r>
              <a:rPr lang="pl-PL" dirty="0"/>
              <a:t>Dostosowanie wymagań edukacyjnych</a:t>
            </a:r>
          </a:p>
          <a:p>
            <a:pPr marL="0" indent="0" algn="ctr">
              <a:buFontTx/>
              <a:buNone/>
              <a:defRPr/>
            </a:pPr>
            <a:r>
              <a:rPr lang="pl-PL" dirty="0"/>
              <a:t>do potrzeb rozwojowych i edukacyjnych</a:t>
            </a:r>
          </a:p>
          <a:p>
            <a:pPr marL="0" indent="0" algn="ctr">
              <a:buFontTx/>
              <a:buNone/>
              <a:defRPr/>
            </a:pPr>
            <a:r>
              <a:rPr lang="pl-PL" dirty="0"/>
              <a:t> oraz możliwości psychofizycznych</a:t>
            </a:r>
          </a:p>
          <a:p>
            <a:pPr marL="0" indent="0" algn="ctr">
              <a:buFontTx/>
              <a:buNone/>
              <a:defRPr/>
            </a:pPr>
            <a:r>
              <a:rPr lang="pl-PL" dirty="0"/>
              <a:t>uczniów niepełnosprawnych</a:t>
            </a:r>
          </a:p>
        </p:txBody>
      </p:sp>
      <p:sp>
        <p:nvSpPr>
          <p:cNvPr id="34820" name="Symbol zastępczy numeru slajdu 3">
            <a:extLst>
              <a:ext uri="{FF2B5EF4-FFF2-40B4-BE49-F238E27FC236}">
                <a16:creationId xmlns:a16="http://schemas.microsoft.com/office/drawing/2014/main" xmlns="" id="{5541361D-DAAD-48EE-A1C3-46B89840A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960A5F-C503-4D61-BE58-DA90BE10C5A9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80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ytuł 1">
            <a:extLst>
              <a:ext uri="{FF2B5EF4-FFF2-40B4-BE49-F238E27FC236}">
                <a16:creationId xmlns:a16="http://schemas.microsoft.com/office/drawing/2014/main" xmlns="" id="{06235589-D80F-4BE0-8D72-4D584A904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600200"/>
          </a:xfrm>
        </p:spPr>
        <p:txBody>
          <a:bodyPr/>
          <a:lstStyle/>
          <a:p>
            <a:r>
              <a:rPr lang="pl-PL" altLang="pl-PL" sz="2800" b="1"/>
              <a:t>Ocena opisowa ucznia z niepełnosprawnością intelektualną w stopniu umiarkowanym lub znacznym (podstawa programowa)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CA3848C-9CA6-49E7-B89B-E180633F9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dirty="0"/>
              <a:t>Wszystkie, nawet niewielkie, postępy ucznia powinny być wzmacniane pozytywnie, natomiast </a:t>
            </a:r>
            <a:r>
              <a:rPr lang="pl-PL" sz="2800" dirty="0">
                <a:highlight>
                  <a:srgbClr val="FFFF00"/>
                </a:highlight>
              </a:rPr>
              <a:t>brak postępów nie podlega wartościowaniu </a:t>
            </a:r>
            <a:r>
              <a:rPr lang="pl-PL" sz="2800" dirty="0"/>
              <a:t>negatywnemu. Ocenianie bieżące funkcjonowania ucznia prowadzone jest podczas spotkań zespołu nauczycieli i specjalistów pracujących z uczniem. </a:t>
            </a:r>
          </a:p>
          <a:p>
            <a:pPr marL="0" indent="0">
              <a:buFontTx/>
              <a:buNone/>
              <a:defRPr/>
            </a:pPr>
            <a:endParaRPr lang="pl-PL" sz="2800" b="1" dirty="0"/>
          </a:p>
          <a:p>
            <a:pPr marL="0" indent="0">
              <a:buFontTx/>
              <a:buNone/>
              <a:defRPr/>
            </a:pPr>
            <a:r>
              <a:rPr lang="pl-PL" sz="2800" b="1" dirty="0"/>
              <a:t>Określamy przewidywane osiągnięcia ucznia. Oceniamy osiągnięcia ucznia.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96260" name="Symbol zastępczy numeru slajdu 3">
            <a:extLst>
              <a:ext uri="{FF2B5EF4-FFF2-40B4-BE49-F238E27FC236}">
                <a16:creationId xmlns:a16="http://schemas.microsoft.com/office/drawing/2014/main" xmlns="" id="{4FF1705A-BD10-4A0F-834B-60DA80C6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D84616-25CF-47D3-9326-3DB3FAE0A795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81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18860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xmlns="" id="{3E88413B-7310-44A9-B333-96200752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42938"/>
            <a:ext cx="5473700" cy="9064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altLang="pl-PL" sz="2700" b="1" dirty="0"/>
              <a:t>Istota indywidualizacji pracy </a:t>
            </a:r>
            <a:br>
              <a:rPr lang="pl-PL" altLang="pl-PL" sz="2700" b="1" dirty="0"/>
            </a:br>
            <a:r>
              <a:rPr lang="pl-PL" altLang="pl-PL" sz="2700" b="1" dirty="0"/>
              <a:t>na zajęciach edukacyjnych</a:t>
            </a:r>
          </a:p>
        </p:txBody>
      </p:sp>
      <p:sp>
        <p:nvSpPr>
          <p:cNvPr id="22531" name="Symbol zastępczy zawartości 2">
            <a:extLst>
              <a:ext uri="{FF2B5EF4-FFF2-40B4-BE49-F238E27FC236}">
                <a16:creationId xmlns:a16="http://schemas.microsoft.com/office/drawing/2014/main" xmlns="" id="{79F0D384-9D24-478B-9011-950399E8A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68463"/>
            <a:ext cx="8075612" cy="277177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endParaRPr lang="pl-PL" altLang="pl-PL" dirty="0"/>
          </a:p>
          <a:p>
            <a:pPr eaLnBrk="1" hangingPunct="1">
              <a:defRPr/>
            </a:pPr>
            <a:r>
              <a:rPr lang="pl-PL" altLang="pl-PL" sz="3800" dirty="0"/>
              <a:t>Dostosowanie metod pracy</a:t>
            </a:r>
          </a:p>
          <a:p>
            <a:pPr eaLnBrk="1" hangingPunct="1">
              <a:defRPr/>
            </a:pPr>
            <a:r>
              <a:rPr lang="pl-PL" altLang="pl-PL" sz="3800" dirty="0"/>
              <a:t>Dostosowanie form pracy</a:t>
            </a:r>
          </a:p>
          <a:p>
            <a:pPr eaLnBrk="1" hangingPunct="1">
              <a:defRPr/>
            </a:pPr>
            <a:r>
              <a:rPr lang="pl-PL" altLang="pl-PL" sz="3800" dirty="0"/>
              <a:t>Dostosowanie zasad nauczania</a:t>
            </a:r>
          </a:p>
          <a:p>
            <a:pPr eaLnBrk="1" hangingPunct="1">
              <a:defRPr/>
            </a:pPr>
            <a:r>
              <a:rPr lang="pl-PL" altLang="pl-PL" sz="3800" dirty="0"/>
              <a:t>Dostosowanie pomocy dydaktycznych</a:t>
            </a:r>
          </a:p>
          <a:p>
            <a:pPr eaLnBrk="1" hangingPunct="1">
              <a:defRPr/>
            </a:pPr>
            <a:r>
              <a:rPr lang="pl-PL" altLang="pl-PL" sz="3800" dirty="0"/>
              <a:t>Dostosowanie zadań indywidualnych (szk. i dom)</a:t>
            </a:r>
          </a:p>
        </p:txBody>
      </p:sp>
      <p:sp>
        <p:nvSpPr>
          <p:cNvPr id="35844" name="Symbol zastępczy numeru slajdu 3">
            <a:extLst>
              <a:ext uri="{FF2B5EF4-FFF2-40B4-BE49-F238E27FC236}">
                <a16:creationId xmlns:a16="http://schemas.microsoft.com/office/drawing/2014/main" xmlns="" id="{7DE80A87-677B-4EFD-BFF0-9254BCBE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546E57-B2D6-4D77-9E06-D420E7EBAFB4}" type="slidenum">
              <a:rPr lang="pl-PL" altLang="pl-PL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82</a:t>
            </a:fld>
            <a:endParaRPr lang="pl-PL" altLang="pl-PL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D7797B9B-4A0A-4573-BBD3-A5CF9878EBB5}"/>
              </a:ext>
            </a:extLst>
          </p:cNvPr>
          <p:cNvSpPr txBox="1">
            <a:spLocks/>
          </p:cNvSpPr>
          <p:nvPr/>
        </p:nvSpPr>
        <p:spPr bwMode="auto">
          <a:xfrm>
            <a:off x="1042988" y="4598988"/>
            <a:ext cx="61722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l-PL" sz="2700" b="1" dirty="0">
                <a:latin typeface="+mj-lt"/>
                <a:ea typeface="+mj-ea"/>
                <a:cs typeface="+mj-cs"/>
              </a:rPr>
              <a:t>Istota indywidualizacji oceniania</a:t>
            </a:r>
          </a:p>
        </p:txBody>
      </p:sp>
      <p:sp>
        <p:nvSpPr>
          <p:cNvPr id="35846" name="Symbol zastępczy zawartości 2">
            <a:extLst>
              <a:ext uri="{FF2B5EF4-FFF2-40B4-BE49-F238E27FC236}">
                <a16:creationId xmlns:a16="http://schemas.microsoft.com/office/drawing/2014/main" xmlns="" id="{3B5FDF7B-12C9-4C23-B759-DE9D58FFDF05}"/>
              </a:ext>
            </a:extLst>
          </p:cNvPr>
          <p:cNvSpPr txBox="1">
            <a:spLocks/>
          </p:cNvSpPr>
          <p:nvPr/>
        </p:nvSpPr>
        <p:spPr bwMode="auto">
          <a:xfrm>
            <a:off x="1539875" y="5313363"/>
            <a:ext cx="61722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400">
                <a:latin typeface="Calibri" panose="020F0502020204030204" pitchFamily="34" charset="0"/>
              </a:rPr>
              <a:t>Dostosowanie wymagań edukacyjnych </a:t>
            </a:r>
          </a:p>
        </p:txBody>
      </p:sp>
      <p:sp>
        <p:nvSpPr>
          <p:cNvPr id="35847" name="pole tekstowe 1">
            <a:extLst>
              <a:ext uri="{FF2B5EF4-FFF2-40B4-BE49-F238E27FC236}">
                <a16:creationId xmlns:a16="http://schemas.microsoft.com/office/drawing/2014/main" xmlns="" id="{8867A2F8-C196-456F-A9FA-D806E49F4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1293813"/>
            <a:ext cx="2520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33CC"/>
                </a:solidFill>
              </a:rPr>
              <a:t>Planowanie zajęć -dostosowanie programu nauczania (treści)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ytuł 1">
            <a:extLst>
              <a:ext uri="{FF2B5EF4-FFF2-40B4-BE49-F238E27FC236}">
                <a16:creationId xmlns:a16="http://schemas.microsoft.com/office/drawing/2014/main" xmlns="" id="{38D41EF3-6460-4AA1-9F10-09E9F2BDA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6615112" cy="468312"/>
          </a:xfrm>
        </p:spPr>
        <p:txBody>
          <a:bodyPr/>
          <a:lstStyle/>
          <a:p>
            <a:pPr eaLnBrk="1" hangingPunct="1"/>
            <a:r>
              <a:rPr lang="pl-PL" altLang="pl-PL" sz="2700" b="1"/>
              <a:t>Nauczanie i ocenianie</a:t>
            </a:r>
          </a:p>
        </p:txBody>
      </p:sp>
      <p:sp>
        <p:nvSpPr>
          <p:cNvPr id="31747" name="Symbol zastępczy zawartości 2">
            <a:extLst>
              <a:ext uri="{FF2B5EF4-FFF2-40B4-BE49-F238E27FC236}">
                <a16:creationId xmlns:a16="http://schemas.microsoft.com/office/drawing/2014/main" xmlns="" id="{6385FB6D-D2F4-455E-8382-125FA6579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8" y="765175"/>
            <a:ext cx="3979862" cy="27178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3500" b="1" dirty="0"/>
              <a:t>Podstawa programowa</a:t>
            </a:r>
          </a:p>
          <a:p>
            <a:pPr marL="0" indent="0">
              <a:buFontTx/>
              <a:buNone/>
              <a:defRPr/>
            </a:pPr>
            <a:r>
              <a:rPr lang="pl-PL" sz="3500" dirty="0"/>
              <a:t>Umiejętność obserwacji faktów, zjawisk przyrodniczych, zależności zachodzących w przyrodzie</a:t>
            </a:r>
            <a:endParaRPr lang="pl-PL" altLang="pl-PL" sz="35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3500" b="1" dirty="0"/>
              <a:t>Treści nauczania</a:t>
            </a:r>
          </a:p>
          <a:p>
            <a:pPr marL="0" indent="0">
              <a:buFontTx/>
              <a:buNone/>
              <a:defRPr/>
            </a:pPr>
            <a:r>
              <a:rPr lang="pl-PL" sz="3500" dirty="0"/>
              <a:t>Uczeń ubiera się odpowiednio do stanu pogody, poszukuje informacji na temat pogody, wykorzystując np. </a:t>
            </a:r>
            <a:r>
              <a:rPr lang="pl-PL" sz="3500" dirty="0" err="1"/>
              <a:t>internet</a:t>
            </a:r>
            <a:endParaRPr lang="pl-PL" sz="3500" dirty="0"/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500" b="1" dirty="0"/>
          </a:p>
        </p:txBody>
      </p:sp>
      <p:sp>
        <p:nvSpPr>
          <p:cNvPr id="93188" name="Symbol zastępczy numeru slajdu 3">
            <a:extLst>
              <a:ext uri="{FF2B5EF4-FFF2-40B4-BE49-F238E27FC236}">
                <a16:creationId xmlns:a16="http://schemas.microsoft.com/office/drawing/2014/main" xmlns="" id="{324A324F-8EE7-4385-B3EF-72081A7E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9FA5A6-F337-4FD7-BFC2-7C03C715082F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83</a:t>
            </a:fld>
            <a:endParaRPr lang="pl-PL" altLang="pl-PL" sz="1400"/>
          </a:p>
        </p:txBody>
      </p:sp>
      <p:sp>
        <p:nvSpPr>
          <p:cNvPr id="93189" name="Symbol zastępczy zawartości 2">
            <a:extLst>
              <a:ext uri="{FF2B5EF4-FFF2-40B4-BE49-F238E27FC236}">
                <a16:creationId xmlns:a16="http://schemas.microsoft.com/office/drawing/2014/main" xmlns="" id="{4302A7EF-2032-438A-86C0-1CBBA26471FE}"/>
              </a:ext>
            </a:extLst>
          </p:cNvPr>
          <p:cNvSpPr txBox="1">
            <a:spLocks/>
          </p:cNvSpPr>
          <p:nvPr/>
        </p:nvSpPr>
        <p:spPr bwMode="auto">
          <a:xfrm>
            <a:off x="115888" y="3679825"/>
            <a:ext cx="887888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</a:rPr>
              <a:t>Różne zadania w ramach pracy samodzielnej i oceniania</a:t>
            </a:r>
          </a:p>
          <a:p>
            <a:pPr algn="ctr" eaLnBrk="1" hangingPunct="1"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</a:rPr>
              <a:t>(skala 1-6 lub opisowo) w oparciu o dostosowane wymagania edukacyjne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8ABA54CC-98FD-473B-BF3A-8825BE36E0A5}"/>
              </a:ext>
            </a:extLst>
          </p:cNvPr>
          <p:cNvGraphicFramePr>
            <a:graphicFrameLocks noGrp="1"/>
          </p:cNvGraphicFramePr>
          <p:nvPr/>
        </p:nvGraphicFramePr>
        <p:xfrm>
          <a:off x="5432425" y="1119188"/>
          <a:ext cx="3549650" cy="173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36725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Kasia , Zosia, Tomek, Ania,</a:t>
                      </a:r>
                      <a:r>
                        <a:rPr lang="pl-PL" sz="2000" baseline="0" dirty="0"/>
                        <a:t> Janek, Ola, Anna, Dagmara, Jola, Kuba, Beatrycze, Kacper, Kinga, Natalka, Ludwik</a:t>
                      </a:r>
                      <a:endParaRPr lang="pl-PL" sz="2000" dirty="0"/>
                    </a:p>
                  </a:txBody>
                  <a:tcPr marL="68591" marR="68591" marT="34311" marB="34311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3196" name="pole tekstowe 6">
            <a:extLst>
              <a:ext uri="{FF2B5EF4-FFF2-40B4-BE49-F238E27FC236}">
                <a16:creationId xmlns:a16="http://schemas.microsoft.com/office/drawing/2014/main" xmlns="" id="{CA4E4BFB-1887-44B6-873C-BCFC8A4CE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950" y="720725"/>
            <a:ext cx="1403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latin typeface="Calibri" panose="020F0502020204030204" pitchFamily="34" charset="0"/>
              </a:rPr>
              <a:t>NAUCZANIE-UCZENIE SIĘ</a:t>
            </a:r>
          </a:p>
        </p:txBody>
      </p:sp>
      <p:sp>
        <p:nvSpPr>
          <p:cNvPr id="8" name="Strzałka w lewo 7">
            <a:extLst>
              <a:ext uri="{FF2B5EF4-FFF2-40B4-BE49-F238E27FC236}">
                <a16:creationId xmlns:a16="http://schemas.microsoft.com/office/drawing/2014/main" xmlns="" id="{6D56598F-8E4B-4AC6-99CA-C63B6FB13EEB}"/>
              </a:ext>
            </a:extLst>
          </p:cNvPr>
          <p:cNvSpPr/>
          <p:nvPr/>
        </p:nvSpPr>
        <p:spPr>
          <a:xfrm rot="10800000">
            <a:off x="4151313" y="2038350"/>
            <a:ext cx="1241425" cy="269875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1350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AA39580F-DB2A-4A82-8629-0FE3759BAFED}"/>
              </a:ext>
            </a:extLst>
          </p:cNvPr>
          <p:cNvGraphicFramePr>
            <a:graphicFrameLocks noGrp="1"/>
          </p:cNvGraphicFramePr>
          <p:nvPr/>
        </p:nvGraphicFramePr>
        <p:xfrm>
          <a:off x="115888" y="4705350"/>
          <a:ext cx="8878887" cy="167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8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rgbClr val="FF0000"/>
                          </a:solidFill>
                        </a:rPr>
                        <a:t>Wypracowanie</a:t>
                      </a:r>
                      <a:r>
                        <a:rPr lang="pl-PL" sz="2000" baseline="0" dirty="0">
                          <a:solidFill>
                            <a:srgbClr val="FF0000"/>
                          </a:solidFill>
                        </a:rPr>
                        <a:t> o zmianach w przyrodzie: 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</a:rPr>
                        <a:t>Kasia , Zosia, Tomek, Ania,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2000" b="1" dirty="0">
                          <a:solidFill>
                            <a:srgbClr val="FF0000"/>
                          </a:solidFill>
                        </a:rPr>
                        <a:t>Odpowiedź na pytania dotyczące ww. zmian:</a:t>
                      </a:r>
                      <a:r>
                        <a:rPr lang="pl-PL" altLang="pl-PL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altLang="pl-PL" sz="2000" b="1" dirty="0">
                          <a:solidFill>
                            <a:schemeClr val="tx1"/>
                          </a:solidFill>
                        </a:rPr>
                        <a:t>Ola, Anna, Dagmara, Jola, Kuba, Beatrycze Ola,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aseline="0" dirty="0">
                          <a:solidFill>
                            <a:srgbClr val="FF0000"/>
                          </a:solidFill>
                        </a:rPr>
                        <a:t>Rozsypanka  wyrazowa, zdaniowa o zimie: </a:t>
                      </a:r>
                      <a:r>
                        <a:rPr lang="pl-PL" altLang="pl-PL" sz="2000" b="1" dirty="0">
                          <a:solidFill>
                            <a:schemeClr val="tx1"/>
                          </a:solidFill>
                        </a:rPr>
                        <a:t>Kacper, Janek, 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aseline="0" dirty="0">
                          <a:solidFill>
                            <a:srgbClr val="FF0000"/>
                          </a:solidFill>
                        </a:rPr>
                        <a:t>Dobieranie ubrań do pory roku: </a:t>
                      </a:r>
                      <a:r>
                        <a:rPr lang="pl-PL" sz="2000" baseline="0" dirty="0">
                          <a:solidFill>
                            <a:schemeClr val="tx1"/>
                          </a:solidFill>
                        </a:rPr>
                        <a:t>Natalka, Ludwik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77" marR="68577" marT="34347" marB="3434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Strzałka w dół 10">
            <a:extLst>
              <a:ext uri="{FF2B5EF4-FFF2-40B4-BE49-F238E27FC236}">
                <a16:creationId xmlns:a16="http://schemas.microsoft.com/office/drawing/2014/main" xmlns="" id="{85AB27DD-0663-4185-B012-80739E20C307}"/>
              </a:ext>
            </a:extLst>
          </p:cNvPr>
          <p:cNvSpPr/>
          <p:nvPr/>
        </p:nvSpPr>
        <p:spPr>
          <a:xfrm>
            <a:off x="4549775" y="2360613"/>
            <a:ext cx="377825" cy="13271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1350"/>
          </a:p>
        </p:txBody>
      </p:sp>
      <p:sp>
        <p:nvSpPr>
          <p:cNvPr id="14" name="Strzałka w dół 13">
            <a:extLst>
              <a:ext uri="{FF2B5EF4-FFF2-40B4-BE49-F238E27FC236}">
                <a16:creationId xmlns:a16="http://schemas.microsoft.com/office/drawing/2014/main" xmlns="" id="{1C68D176-7201-4D80-AE6C-9B41C39DC816}"/>
              </a:ext>
            </a:extLst>
          </p:cNvPr>
          <p:cNvSpPr/>
          <p:nvPr/>
        </p:nvSpPr>
        <p:spPr>
          <a:xfrm>
            <a:off x="4549775" y="1411288"/>
            <a:ext cx="360363" cy="5969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1350"/>
          </a:p>
        </p:txBody>
      </p:sp>
    </p:spTree>
    <p:extLst>
      <p:ext uri="{BB962C8B-B14F-4D97-AF65-F5344CB8AC3E}">
        <p14:creationId xmlns:p14="http://schemas.microsoft.com/office/powerpoint/2010/main" val="26267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ymbol zastępczy numeru slajdu 3">
            <a:extLst>
              <a:ext uri="{FF2B5EF4-FFF2-40B4-BE49-F238E27FC236}">
                <a16:creationId xmlns:a16="http://schemas.microsoft.com/office/drawing/2014/main" xmlns="" id="{BF57D0A0-AE19-4A9A-994F-3CF44493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C6609B-00B9-41E9-95E1-E3D747A1918C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84</a:t>
            </a:fld>
            <a:endParaRPr lang="pl-PL" altLang="pl-PL" sz="140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E2F2F883-1BA5-4D91-BB09-9F0BB0058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3" y="4238625"/>
            <a:ext cx="2490787" cy="1243013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FontTx/>
              <a:buNone/>
              <a:defRPr/>
            </a:pPr>
            <a:r>
              <a:rPr lang="pl-PL" sz="2400" b="1" dirty="0">
                <a:solidFill>
                  <a:schemeClr val="tx1"/>
                </a:solidFill>
              </a:rPr>
              <a:t>Zajęcia edukacyjne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92722E63-1732-4530-B7F3-DA346EFEC05D}"/>
              </a:ext>
            </a:extLst>
          </p:cNvPr>
          <p:cNvCxnSpPr/>
          <p:nvPr/>
        </p:nvCxnSpPr>
        <p:spPr>
          <a:xfrm>
            <a:off x="4518025" y="857250"/>
            <a:ext cx="53975" cy="5143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13" name="pole tekstowe 8">
            <a:extLst>
              <a:ext uri="{FF2B5EF4-FFF2-40B4-BE49-F238E27FC236}">
                <a16:creationId xmlns:a16="http://schemas.microsoft.com/office/drawing/2014/main" xmlns="" id="{8CF3878F-827F-416E-88B3-6172FFD35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1160463"/>
            <a:ext cx="2484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>
                <a:latin typeface="Calibri" panose="020F0502020204030204" pitchFamily="34" charset="0"/>
              </a:rPr>
              <a:t>I sposób</a:t>
            </a:r>
          </a:p>
        </p:txBody>
      </p:sp>
      <p:sp>
        <p:nvSpPr>
          <p:cNvPr id="94214" name="pole tekstowe 9">
            <a:extLst>
              <a:ext uri="{FF2B5EF4-FFF2-40B4-BE49-F238E27FC236}">
                <a16:creationId xmlns:a16="http://schemas.microsoft.com/office/drawing/2014/main" xmlns="" id="{5C27E5F7-7304-41D5-A608-0AD60B28B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8" y="1206500"/>
            <a:ext cx="2484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b="1">
                <a:latin typeface="Calibri" panose="020F0502020204030204" pitchFamily="34" charset="0"/>
              </a:rPr>
              <a:t>II sposób</a:t>
            </a:r>
          </a:p>
        </p:txBody>
      </p:sp>
      <p:sp>
        <p:nvSpPr>
          <p:cNvPr id="13" name="Schemat blokowy: proces alternatywny 12">
            <a:extLst>
              <a:ext uri="{FF2B5EF4-FFF2-40B4-BE49-F238E27FC236}">
                <a16:creationId xmlns:a16="http://schemas.microsoft.com/office/drawing/2014/main" xmlns="" id="{B2EFF962-D7E0-4088-8FDC-9BF1160E472E}"/>
              </a:ext>
            </a:extLst>
          </p:cNvPr>
          <p:cNvSpPr/>
          <p:nvPr/>
        </p:nvSpPr>
        <p:spPr>
          <a:xfrm>
            <a:off x="5075238" y="2011363"/>
            <a:ext cx="2700337" cy="1243012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400" b="1" dirty="0">
                <a:solidFill>
                  <a:schemeClr val="tx1"/>
                </a:solidFill>
              </a:rPr>
              <a:t>Przygotowanie</a:t>
            </a:r>
          </a:p>
          <a:p>
            <a:pPr algn="ctr" eaLnBrk="1" hangingPunct="1">
              <a:defRPr/>
            </a:pPr>
            <a:r>
              <a:rPr lang="pl-PL" sz="2400" b="1" dirty="0">
                <a:solidFill>
                  <a:schemeClr val="tx1"/>
                </a:solidFill>
              </a:rPr>
              <a:t>do zajęć</a:t>
            </a:r>
          </a:p>
        </p:txBody>
      </p:sp>
      <p:grpSp>
        <p:nvGrpSpPr>
          <p:cNvPr id="94216" name="Grupa 6">
            <a:extLst>
              <a:ext uri="{FF2B5EF4-FFF2-40B4-BE49-F238E27FC236}">
                <a16:creationId xmlns:a16="http://schemas.microsoft.com/office/drawing/2014/main" xmlns="" id="{85F750BE-7DE0-4C34-A013-3B65DEFDAD0E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2025650"/>
            <a:ext cx="2754312" cy="3509963"/>
            <a:chOff x="1439466" y="2025253"/>
            <a:chExt cx="2753916" cy="3509963"/>
          </a:xfrm>
        </p:grpSpPr>
        <p:sp>
          <p:nvSpPr>
            <p:cNvPr id="12" name="Schemat blokowy: proces alternatywny 11">
              <a:extLst>
                <a:ext uri="{FF2B5EF4-FFF2-40B4-BE49-F238E27FC236}">
                  <a16:creationId xmlns:a16="http://schemas.microsoft.com/office/drawing/2014/main" xmlns="" id="{8806192E-6B03-4433-9C67-6ECEE6F7600B}"/>
                </a:ext>
              </a:extLst>
            </p:cNvPr>
            <p:cNvSpPr/>
            <p:nvPr/>
          </p:nvSpPr>
          <p:spPr>
            <a:xfrm>
              <a:off x="1495020" y="4293791"/>
              <a:ext cx="2698362" cy="1241425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2400" b="1" dirty="0">
                  <a:solidFill>
                    <a:schemeClr val="tx1"/>
                  </a:solidFill>
                </a:rPr>
                <a:t>Praca domowa</a:t>
              </a:r>
            </a:p>
          </p:txBody>
        </p:sp>
        <p:sp>
          <p:nvSpPr>
            <p:cNvPr id="5" name="Schemat blokowy: proces alternatywny 4">
              <a:extLst>
                <a:ext uri="{FF2B5EF4-FFF2-40B4-BE49-F238E27FC236}">
                  <a16:creationId xmlns:a16="http://schemas.microsoft.com/office/drawing/2014/main" xmlns="" id="{46C815F2-9C2A-43D0-93CC-818688CF5FD2}"/>
                </a:ext>
              </a:extLst>
            </p:cNvPr>
            <p:cNvSpPr/>
            <p:nvPr/>
          </p:nvSpPr>
          <p:spPr>
            <a:xfrm>
              <a:off x="1439466" y="2025253"/>
              <a:ext cx="2699949" cy="1241425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2400" b="1" dirty="0">
                  <a:solidFill>
                    <a:schemeClr val="tx1"/>
                  </a:solidFill>
                </a:rPr>
                <a:t>Zajęcia edukacyjne</a:t>
              </a:r>
            </a:p>
          </p:txBody>
        </p:sp>
        <p:sp>
          <p:nvSpPr>
            <p:cNvPr id="11" name="Strzałka w dół 10">
              <a:extLst>
                <a:ext uri="{FF2B5EF4-FFF2-40B4-BE49-F238E27FC236}">
                  <a16:creationId xmlns:a16="http://schemas.microsoft.com/office/drawing/2014/main" xmlns="" id="{6A63E30E-068F-459A-A04E-B21F640AA97E}"/>
                </a:ext>
              </a:extLst>
            </p:cNvPr>
            <p:cNvSpPr/>
            <p:nvPr/>
          </p:nvSpPr>
          <p:spPr>
            <a:xfrm>
              <a:off x="2518811" y="3320653"/>
              <a:ext cx="649194" cy="917575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 sz="1350"/>
            </a:p>
          </p:txBody>
        </p:sp>
      </p:grpSp>
      <p:sp>
        <p:nvSpPr>
          <p:cNvPr id="14" name="Strzałka w dół 13">
            <a:extLst>
              <a:ext uri="{FF2B5EF4-FFF2-40B4-BE49-F238E27FC236}">
                <a16:creationId xmlns:a16="http://schemas.microsoft.com/office/drawing/2014/main" xmlns="" id="{AF7408A6-29AD-414F-ABB1-566482AC5698}"/>
              </a:ext>
            </a:extLst>
          </p:cNvPr>
          <p:cNvSpPr/>
          <p:nvPr/>
        </p:nvSpPr>
        <p:spPr>
          <a:xfrm>
            <a:off x="6229350" y="3290888"/>
            <a:ext cx="647700" cy="91757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1350"/>
          </a:p>
        </p:txBody>
      </p:sp>
      <p:sp>
        <p:nvSpPr>
          <p:cNvPr id="94218" name="pole tekstowe 1">
            <a:extLst>
              <a:ext uri="{FF2B5EF4-FFF2-40B4-BE49-F238E27FC236}">
                <a16:creationId xmlns:a16="http://schemas.microsoft.com/office/drawing/2014/main" xmlns="" id="{D17CED21-BCC9-4E08-9F99-33EC173C2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350" y="69850"/>
            <a:ext cx="5976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/>
              <a:t>Praca domowa ucznia</a:t>
            </a:r>
          </a:p>
        </p:txBody>
      </p:sp>
      <p:pic>
        <p:nvPicPr>
          <p:cNvPr id="94219" name="Obraz 3">
            <a:extLst>
              <a:ext uri="{FF2B5EF4-FFF2-40B4-BE49-F238E27FC236}">
                <a16:creationId xmlns:a16="http://schemas.microsoft.com/office/drawing/2014/main" xmlns="" id="{8BBCABF6-2105-43CD-A599-497D3E303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587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9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3ECE3C-4904-4093-8F14-7C435FDE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09" y="188640"/>
            <a:ext cx="8964488" cy="980728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–</a:t>
            </a:r>
            <a:br>
              <a:rPr lang="pl-PL" sz="2800" dirty="0"/>
            </a:br>
            <a:r>
              <a:rPr lang="pl-PL" sz="2800" dirty="0"/>
              <a:t> </a:t>
            </a:r>
            <a:r>
              <a:rPr lang="pl-PL" sz="2800" b="1" dirty="0">
                <a:highlight>
                  <a:srgbClr val="00FF00"/>
                </a:highlight>
              </a:rPr>
              <a:t>indywidualny program edukacyjno-terapeutyczny określa: </a:t>
            </a:r>
            <a:endParaRPr lang="pl-PL" sz="2800" dirty="0">
              <a:highlight>
                <a:srgbClr val="00FF0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136FBB6-356F-41D7-934B-DA144223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908634"/>
            <a:ext cx="8507288" cy="3348372"/>
          </a:xfrm>
          <a:extLst/>
        </p:spPr>
        <p:txBody>
          <a:bodyPr/>
          <a:lstStyle/>
          <a:p>
            <a:pPr>
              <a:buFontTx/>
              <a:buAutoNum type="arabicParenR"/>
              <a:defRPr/>
            </a:pPr>
            <a:r>
              <a:rPr lang="pl-PL" sz="2800" b="1" dirty="0">
                <a:solidFill>
                  <a:srgbClr val="C00000"/>
                </a:solidFill>
              </a:rPr>
              <a:t>zakres i sposób </a:t>
            </a:r>
            <a:r>
              <a:rPr lang="pl-PL" sz="2800" b="1" dirty="0"/>
              <a:t>dostosowania odpowiednio programu wychowania przedszkolnego oraz </a:t>
            </a:r>
            <a:r>
              <a:rPr lang="pl-PL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wymagań edukacyjnych  </a:t>
            </a:r>
            <a:r>
              <a:rPr lang="pl-PL" sz="2800" dirty="0"/>
              <a:t>do indywidualnych potrzeb rozwojowych i edukacyjnych oraz możliwości psychofizycznych ucznia, w szczególności przez zastosowanie odpowiednich metod i form pracy z uczniem;</a:t>
            </a:r>
          </a:p>
          <a:p>
            <a:pPr marL="0" indent="0">
              <a:buNone/>
              <a:defRPr/>
            </a:pPr>
            <a:endParaRPr lang="pl-PL" sz="2800" dirty="0"/>
          </a:p>
        </p:txBody>
      </p:sp>
      <p:sp>
        <p:nvSpPr>
          <p:cNvPr id="111620" name="Symbol zastępczy numeru slajdu 3">
            <a:extLst>
              <a:ext uri="{FF2B5EF4-FFF2-40B4-BE49-F238E27FC236}">
                <a16:creationId xmlns:a16="http://schemas.microsoft.com/office/drawing/2014/main" xmlns="" id="{4A12B17D-8C7E-4458-8AF6-268AEA58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F10A6-CA48-42C0-99AE-9419D99626BF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85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21638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3ECE3C-4904-4093-8F14-7C435FDE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09" y="188640"/>
            <a:ext cx="8964488" cy="980728"/>
          </a:xfrm>
          <a:extLst/>
        </p:spPr>
        <p:txBody>
          <a:bodyPr/>
          <a:lstStyle/>
          <a:p>
            <a:pPr>
              <a:defRPr/>
            </a:pPr>
            <a:r>
              <a:rPr lang="pl-PL" sz="2800" dirty="0"/>
              <a:t>Kształcenie specjalne –</a:t>
            </a:r>
            <a:br>
              <a:rPr lang="pl-PL" sz="2800" dirty="0"/>
            </a:br>
            <a:r>
              <a:rPr lang="pl-PL" sz="2800" dirty="0"/>
              <a:t> </a:t>
            </a:r>
            <a:r>
              <a:rPr lang="pl-PL" sz="2800" b="1" dirty="0">
                <a:highlight>
                  <a:srgbClr val="00FF00"/>
                </a:highlight>
              </a:rPr>
              <a:t>indywidualny program edukacyjno-terapeutyczny określa: </a:t>
            </a:r>
            <a:endParaRPr lang="pl-PL" sz="2800" dirty="0">
              <a:highlight>
                <a:srgbClr val="00FF0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136FBB6-356F-41D7-934B-DA144223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556792"/>
            <a:ext cx="8507288" cy="3168352"/>
          </a:xfrm>
          <a:extLst/>
        </p:spPr>
        <p:txBody>
          <a:bodyPr/>
          <a:lstStyle/>
          <a:p>
            <a:pPr>
              <a:buFontTx/>
              <a:buAutoNum type="arabicParenR"/>
              <a:defRPr/>
            </a:pPr>
            <a:r>
              <a:rPr lang="pl-PL" sz="2800" b="1" dirty="0">
                <a:solidFill>
                  <a:srgbClr val="C00000"/>
                </a:solidFill>
              </a:rPr>
              <a:t>zakres i sposób </a:t>
            </a:r>
            <a:r>
              <a:rPr lang="pl-PL" sz="2800" b="1" dirty="0"/>
              <a:t>dostosowania odpowiednio programu wychowania przedszkolnego oraz </a:t>
            </a:r>
            <a:r>
              <a:rPr lang="pl-PL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wymagań edukacyjnych  </a:t>
            </a:r>
            <a:r>
              <a:rPr lang="pl-PL" sz="2800" dirty="0"/>
              <a:t>do indywidualnych potrzeb rozwojowych i edukacyjnych oraz możliwości psychofizycznych ucznia, w szczególności przez zastosowanie odpowiednich metod i form pracy z uczniem;</a:t>
            </a:r>
          </a:p>
          <a:p>
            <a:pPr marL="0" indent="0">
              <a:buNone/>
              <a:defRPr/>
            </a:pPr>
            <a:endParaRPr lang="pl-PL" sz="2800" dirty="0"/>
          </a:p>
        </p:txBody>
      </p:sp>
      <p:sp>
        <p:nvSpPr>
          <p:cNvPr id="111620" name="Symbol zastępczy numeru slajdu 3">
            <a:extLst>
              <a:ext uri="{FF2B5EF4-FFF2-40B4-BE49-F238E27FC236}">
                <a16:creationId xmlns:a16="http://schemas.microsoft.com/office/drawing/2014/main" xmlns="" id="{4A12B17D-8C7E-4458-8AF6-268AEA58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5F10A6-CA48-42C0-99AE-9419D99626BF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86</a:t>
            </a:fld>
            <a:endParaRPr lang="pl-PL" altLang="pl-PL" sz="14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F0A3CAE7-2F14-4D78-8E51-1882AB31BB56}"/>
              </a:ext>
            </a:extLst>
          </p:cNvPr>
          <p:cNvSpPr txBox="1"/>
          <p:nvPr/>
        </p:nvSpPr>
        <p:spPr>
          <a:xfrm>
            <a:off x="1619672" y="573325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</a:rPr>
              <a:t>OBSZAR OCENIANIA</a:t>
            </a: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xmlns="" id="{A012D9A3-0DE7-4E69-A4F8-0F3CA5576A02}"/>
              </a:ext>
            </a:extLst>
          </p:cNvPr>
          <p:cNvSpPr/>
          <p:nvPr/>
        </p:nvSpPr>
        <p:spPr>
          <a:xfrm rot="10800000">
            <a:off x="3995936" y="4608512"/>
            <a:ext cx="576064" cy="100811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75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>
            <a:extLst>
              <a:ext uri="{FF2B5EF4-FFF2-40B4-BE49-F238E27FC236}">
                <a16:creationId xmlns:a16="http://schemas.microsoft.com/office/drawing/2014/main" xmlns="" id="{C06BF5C8-A5FE-4777-8AC8-CA9AB24BC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b="1">
                <a:solidFill>
                  <a:srgbClr val="FF0000"/>
                </a:solidFill>
              </a:rPr>
              <a:t>PODSTAWA PROGRAMOWA </a:t>
            </a:r>
            <a:r>
              <a:rPr lang="pl-PL" altLang="pl-PL" sz="2000" b="1"/>
              <a:t>KSZTAŁCENIA OGÓLNEGO</a:t>
            </a:r>
            <a:br>
              <a:rPr lang="pl-PL" altLang="pl-PL" sz="2000" b="1"/>
            </a:br>
            <a:r>
              <a:rPr lang="pl-PL" altLang="pl-PL" sz="2000" b="1"/>
              <a:t>DLA SZKOŁY PODSTAWOWEJ (Dz. U. z 2017 poz. 356)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74C11F1-7BA3-44DD-A8ED-5FEBCBC192E0}"/>
              </a:ext>
            </a:extLst>
          </p:cNvPr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FontTx/>
              <a:buNone/>
              <a:defRPr/>
            </a:pPr>
            <a:r>
              <a:rPr lang="pl-PL" dirty="0"/>
              <a:t> </a:t>
            </a:r>
            <a:r>
              <a:rPr lang="pl-PL" b="1" dirty="0">
                <a:solidFill>
                  <a:srgbClr val="0033CC"/>
                </a:solidFill>
              </a:rPr>
              <a:t>Szkoła oraz poszczególni nauczyciele podejmują działania mające na celu zindywidualizowane wspomaganie rozwoju każdego ucznia, stosownie do jego potrzeb i możliwości.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FontTx/>
              <a:buNone/>
              <a:defRPr/>
            </a:pPr>
            <a:r>
              <a:rPr lang="pl-PL" dirty="0"/>
              <a:t>Uczniom z niepełnosprawnościami, w tym uczniom z niepełnosprawnością intelektualną w stopniu lekkim, </a:t>
            </a:r>
            <a:r>
              <a:rPr lang="pl-PL" b="1" dirty="0">
                <a:highlight>
                  <a:srgbClr val="FFFF00"/>
                </a:highlight>
              </a:rPr>
              <a:t>nauczanie dostosowuje się do ich możliwości psychofizycznych oraz tempa uczenia się. </a:t>
            </a:r>
            <a:r>
              <a:rPr lang="pl-PL" dirty="0"/>
              <a:t>Wybór form indywidualizacji nauczania powinien wynikać z rozpoznania potencjału każdego ucznia. Jeśli nauczyciel pozwoli uczniowi na osiąganie sukcesu na miarę jego możliwości, wówczas ma on szansę na rozwój ogólny i edukacyjny. </a:t>
            </a:r>
            <a:r>
              <a:rPr lang="pl-PL" b="1" dirty="0"/>
              <a:t>Zatem nauczyciel powinien tak dobierać zadania,</a:t>
            </a:r>
            <a:r>
              <a:rPr lang="pl-PL" dirty="0"/>
              <a:t> aby z jednej strony nie przerastały one możliwości ucznia (uniemożliwiały osiągnięcie sukcesu), a z drugiej nie powodowały obniżenia motywacji do radzenia sobie z wyzwaniami.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pl-PL" dirty="0"/>
          </a:p>
          <a:p>
            <a:pPr>
              <a:defRPr/>
            </a:pPr>
            <a:endParaRPr lang="pl-PL" dirty="0"/>
          </a:p>
        </p:txBody>
      </p:sp>
      <p:sp>
        <p:nvSpPr>
          <p:cNvPr id="36868" name="Symbol zastępczy numeru slajdu 3">
            <a:extLst>
              <a:ext uri="{FF2B5EF4-FFF2-40B4-BE49-F238E27FC236}">
                <a16:creationId xmlns:a16="http://schemas.microsoft.com/office/drawing/2014/main" xmlns="" id="{024C1788-6D03-4783-8332-23B585D0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87EA79-EB8E-4E36-A3DD-185D34B39917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87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>
            <a:extLst>
              <a:ext uri="{FF2B5EF4-FFF2-40B4-BE49-F238E27FC236}">
                <a16:creationId xmlns:a16="http://schemas.microsoft.com/office/drawing/2014/main" xmlns="" id="{BAA2E149-BA85-4854-8A3B-FC4B4EB68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0510" y="1196752"/>
            <a:ext cx="8229600" cy="3888432"/>
          </a:xfrm>
        </p:spPr>
        <p:txBody>
          <a:bodyPr/>
          <a:lstStyle/>
          <a:p>
            <a:r>
              <a:rPr lang="pl-PL" altLang="pl-PL" sz="2800" dirty="0"/>
              <a:t>Pytania zadane szkole i dotyczące organizacji kształcenia </a:t>
            </a:r>
            <a:br>
              <a:rPr lang="pl-PL" altLang="pl-PL" sz="2800" dirty="0"/>
            </a:br>
            <a:r>
              <a:rPr lang="pl-PL" altLang="pl-PL" sz="2800" dirty="0"/>
              <a:t>uczniów niepełnosprawnych</a:t>
            </a:r>
            <a:br>
              <a:rPr lang="pl-PL" altLang="pl-PL" sz="2800" dirty="0"/>
            </a:b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800" dirty="0"/>
              <a:t/>
            </a:r>
            <a:br>
              <a:rPr lang="pl-PL" altLang="pl-PL" sz="2800" dirty="0"/>
            </a:br>
            <a:r>
              <a:rPr lang="pl-PL" altLang="pl-PL" sz="2800" dirty="0"/>
              <a:t>DWA</a:t>
            </a:r>
          </a:p>
        </p:txBody>
      </p:sp>
      <p:sp>
        <p:nvSpPr>
          <p:cNvPr id="40964" name="Symbol zastępczy numeru slajdu 3">
            <a:extLst>
              <a:ext uri="{FF2B5EF4-FFF2-40B4-BE49-F238E27FC236}">
                <a16:creationId xmlns:a16="http://schemas.microsoft.com/office/drawing/2014/main" xmlns="" id="{400E85C0-4C2C-48C2-8A70-79E74B99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9C636C-C9E7-4F9E-AD50-811EB00A0E6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88</a:t>
            </a:fld>
            <a:endParaRPr lang="pl-PL" altLang="pl-PL" sz="1400"/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xmlns="" id="{672D5C56-DCCE-4B3B-AA64-7A5D520557FC}"/>
              </a:ext>
            </a:extLst>
          </p:cNvPr>
          <p:cNvSpPr/>
          <p:nvPr/>
        </p:nvSpPr>
        <p:spPr>
          <a:xfrm>
            <a:off x="4283968" y="2780928"/>
            <a:ext cx="432048" cy="165618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>
            <a:extLst>
              <a:ext uri="{FF2B5EF4-FFF2-40B4-BE49-F238E27FC236}">
                <a16:creationId xmlns:a16="http://schemas.microsoft.com/office/drawing/2014/main" xmlns="" id="{BAA2E149-BA85-4854-8A3B-FC4B4EB68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 dirty="0"/>
              <a:t>Pytania dotyczące organizacji kształcenia </a:t>
            </a:r>
            <a:br>
              <a:rPr lang="pl-PL" altLang="pl-PL" sz="2800" dirty="0"/>
            </a:br>
            <a:r>
              <a:rPr lang="pl-PL" altLang="pl-PL" sz="2800" dirty="0"/>
              <a:t>uczniów niepełnosprawnych</a:t>
            </a:r>
          </a:p>
        </p:txBody>
      </p:sp>
      <p:sp>
        <p:nvSpPr>
          <p:cNvPr id="40963" name="Symbol zastępczy zawartości 2">
            <a:extLst>
              <a:ext uri="{FF2B5EF4-FFF2-40B4-BE49-F238E27FC236}">
                <a16:creationId xmlns:a16="http://schemas.microsoft.com/office/drawing/2014/main" xmlns="" id="{73C8F034-F77A-4A27-BBAE-D22F05FD6A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229600" cy="16129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/>
              <a:t>1. W jaki sposób szkoła zindywidualizowała proces kształcenia konkretnego ucznia?</a:t>
            </a:r>
          </a:p>
        </p:txBody>
      </p:sp>
      <p:sp>
        <p:nvSpPr>
          <p:cNvPr id="40964" name="Symbol zastępczy numeru slajdu 3">
            <a:extLst>
              <a:ext uri="{FF2B5EF4-FFF2-40B4-BE49-F238E27FC236}">
                <a16:creationId xmlns:a16="http://schemas.microsoft.com/office/drawing/2014/main" xmlns="" id="{400E85C0-4C2C-48C2-8A70-79E74B99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9C636C-C9E7-4F9E-AD50-811EB00A0E6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89</a:t>
            </a:fld>
            <a:endParaRPr lang="pl-PL" altLang="pl-PL" sz="1400"/>
          </a:p>
        </p:txBody>
      </p:sp>
    </p:spTree>
    <p:extLst>
      <p:ext uri="{BB962C8B-B14F-4D97-AF65-F5344CB8AC3E}">
        <p14:creationId xmlns:p14="http://schemas.microsoft.com/office/powerpoint/2010/main" val="21853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66F2A1-AD84-40B2-A45C-8676DEAA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368152"/>
          </a:xfrm>
          <a:extLst/>
        </p:spPr>
        <p:txBody>
          <a:bodyPr/>
          <a:lstStyle/>
          <a:p>
            <a:pPr>
              <a:defRPr/>
            </a:pPr>
            <a:r>
              <a:rPr lang="pl-PL" sz="1600" b="1" dirty="0" smtClean="0"/>
              <a:t>Rozporządzenie Ministra Edukacji Narodowej z dnia 25 sierpnia 2017 r. w </a:t>
            </a:r>
            <a:r>
              <a:rPr lang="pl-PL" sz="1600" b="1" dirty="0"/>
              <a:t>sprawie </a:t>
            </a:r>
            <a:r>
              <a:rPr lang="pl-PL" sz="1600" b="1" dirty="0" smtClean="0"/>
              <a:t>sposobu prowadzenia </a:t>
            </a:r>
            <a:r>
              <a:rPr lang="pl-PL" sz="1600" b="1" dirty="0"/>
              <a:t>przez </a:t>
            </a:r>
            <a:r>
              <a:rPr lang="pl-PL" sz="1600" b="1" dirty="0" smtClean="0"/>
              <a:t>publiczne przedszkola, szkoły i placówki </a:t>
            </a:r>
            <a:r>
              <a:rPr lang="pl-PL" sz="1600" b="1" dirty="0" smtClean="0">
                <a:highlight>
                  <a:srgbClr val="FFFF00"/>
                </a:highlight>
              </a:rPr>
              <a:t>dokumentacji </a:t>
            </a:r>
            <a:r>
              <a:rPr lang="pl-PL" sz="1600" b="1" dirty="0">
                <a:highlight>
                  <a:srgbClr val="FFFF00"/>
                </a:highlight>
              </a:rPr>
              <a:t>przebiegu </a:t>
            </a:r>
            <a:r>
              <a:rPr lang="pl-PL" sz="1600" b="1" dirty="0" smtClean="0">
                <a:highlight>
                  <a:srgbClr val="FFFF00"/>
                </a:highlight>
              </a:rPr>
              <a:t>nauczania, działalności wychowawczej i opiekuńczej oraz rodzajów tej dokumentacji</a:t>
            </a:r>
            <a:br>
              <a:rPr lang="pl-PL" sz="1600" b="1" dirty="0" smtClean="0">
                <a:highlight>
                  <a:srgbClr val="FFFF00"/>
                </a:highlight>
              </a:rPr>
            </a:br>
            <a:r>
              <a:rPr lang="pl-PL" sz="1600" b="1" dirty="0" smtClean="0">
                <a:highlight>
                  <a:srgbClr val="FFFF00"/>
                </a:highlight>
              </a:rPr>
              <a:t>(Dz. U. z 2017 r. poz. 1646)</a:t>
            </a:r>
            <a:endParaRPr lang="pl-PL" sz="1600" b="1" dirty="0"/>
          </a:p>
        </p:txBody>
      </p:sp>
      <p:sp>
        <p:nvSpPr>
          <p:cNvPr id="77827" name="Symbol zastępczy zawartości 2">
            <a:extLst>
              <a:ext uri="{FF2B5EF4-FFF2-40B4-BE49-F238E27FC236}">
                <a16:creationId xmlns:a16="http://schemas.microsoft.com/office/drawing/2014/main" xmlns="" id="{B576027E-393E-4289-B283-3CBC31A58C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424862" cy="5184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§ 8. 1. Szkoła prowadzi dla każdego oddziału </a:t>
            </a:r>
            <a:r>
              <a:rPr lang="pl-PL" altLang="pl-PL" sz="2400" b="1" dirty="0">
                <a:latin typeface="Calibri" panose="020F0502020204030204" pitchFamily="34" charset="0"/>
              </a:rPr>
              <a:t>dziennik lekcyjny, </a:t>
            </a:r>
            <a:r>
              <a:rPr lang="pl-PL" altLang="pl-PL" sz="2400" dirty="0">
                <a:latin typeface="Calibri" panose="020F0502020204030204" pitchFamily="34" charset="0"/>
              </a:rPr>
              <a:t/>
            </a:r>
            <a:br>
              <a:rPr lang="pl-PL" altLang="pl-PL" sz="2400" dirty="0">
                <a:latin typeface="Calibri" panose="020F0502020204030204" pitchFamily="34" charset="0"/>
              </a:rPr>
            </a:br>
            <a:r>
              <a:rPr lang="pl-PL" altLang="pl-PL" sz="2400" dirty="0">
                <a:latin typeface="Calibri" panose="020F0502020204030204" pitchFamily="34" charset="0"/>
              </a:rPr>
              <a:t>w którym dokumentuje się przebieg nauczania w danym roku szkolnym. </a:t>
            </a:r>
          </a:p>
          <a:p>
            <a:pPr marL="0" indent="0">
              <a:buFontTx/>
              <a:buNone/>
            </a:pPr>
            <a:endParaRPr lang="pl-PL" altLang="pl-PL" sz="24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W przypadku gdy w oddziale szkoły ogólnodostępnej jest uczeń </a:t>
            </a:r>
            <a:br>
              <a:rPr lang="pl-PL" altLang="pl-PL" sz="2400" dirty="0">
                <a:latin typeface="Calibri" panose="020F0502020204030204" pitchFamily="34" charset="0"/>
              </a:rPr>
            </a:br>
            <a:r>
              <a:rPr lang="pl-PL" altLang="pl-PL" sz="2400" dirty="0">
                <a:latin typeface="Calibri" panose="020F0502020204030204" pitchFamily="34" charset="0"/>
              </a:rPr>
              <a:t>z niepełnosprawnością intelektualną w stopniu umiarkowanym lub znacznym </a:t>
            </a:r>
            <a:r>
              <a:rPr lang="pl-PL" altLang="pl-PL" sz="2400" b="1" u="sng" dirty="0">
                <a:latin typeface="Calibri" panose="020F0502020204030204" pitchFamily="34" charset="0"/>
              </a:rPr>
              <a:t>nauczyciel prowadzi dwa dzienniki lekcyjne</a:t>
            </a:r>
            <a:r>
              <a:rPr lang="pl-PL" altLang="pl-PL" sz="2400" b="1" dirty="0">
                <a:latin typeface="Calibri" panose="020F0502020204030204" pitchFamily="34" charset="0"/>
              </a:rPr>
              <a:t>:</a:t>
            </a:r>
            <a:br>
              <a:rPr lang="pl-PL" altLang="pl-PL" sz="2400" b="1" dirty="0">
                <a:latin typeface="Calibri" panose="020F0502020204030204" pitchFamily="34" charset="0"/>
              </a:rPr>
            </a:br>
            <a:r>
              <a:rPr lang="pl-PL" altLang="pl-PL" sz="2400" b="1" dirty="0">
                <a:latin typeface="Calibri" panose="020F0502020204030204" pitchFamily="34" charset="0"/>
              </a:rPr>
              <a:t> dla oddziału i dla ww. ucznia.</a:t>
            </a:r>
          </a:p>
          <a:p>
            <a:pPr marL="0" indent="0">
              <a:buFontTx/>
              <a:buNone/>
            </a:pPr>
            <a:endParaRPr lang="pl-PL" altLang="pl-PL" sz="24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Taki sposób dokumentowania przebiegu nauczania wynika </a:t>
            </a:r>
            <a:br>
              <a:rPr lang="pl-PL" altLang="pl-PL" sz="2400" dirty="0">
                <a:latin typeface="Calibri" panose="020F0502020204030204" pitchFamily="34" charset="0"/>
              </a:rPr>
            </a:br>
            <a:r>
              <a:rPr lang="pl-PL" altLang="pl-PL" sz="2400" dirty="0">
                <a:latin typeface="Calibri" panose="020F0502020204030204" pitchFamily="34" charset="0"/>
              </a:rPr>
              <a:t>z konieczności pełnienia przez dyrektora szkoły nadzoru pedagogicznego nad </a:t>
            </a:r>
            <a:r>
              <a:rPr lang="pl-PL" altLang="pl-PL" sz="2400" b="1" dirty="0">
                <a:latin typeface="Calibri" panose="020F0502020204030204" pitchFamily="34" charset="0"/>
              </a:rPr>
              <a:t>realizacją podstaw programowych</a:t>
            </a:r>
            <a:r>
              <a:rPr lang="pl-PL" altLang="pl-PL" sz="2400" dirty="0">
                <a:latin typeface="Calibri" panose="020F0502020204030204" pitchFamily="34" charset="0"/>
              </a:rPr>
              <a:t>. </a:t>
            </a:r>
            <a:br>
              <a:rPr lang="pl-PL" altLang="pl-PL" sz="2400" dirty="0">
                <a:latin typeface="Calibri" panose="020F0502020204030204" pitchFamily="34" charset="0"/>
              </a:rPr>
            </a:br>
            <a:r>
              <a:rPr lang="pl-PL" altLang="pl-PL" sz="2400" dirty="0">
                <a:latin typeface="Calibri" panose="020F0502020204030204" pitchFamily="34" charset="0"/>
              </a:rPr>
              <a:t>W ww. oddziale realizowane są dwie podstawy programowe.</a:t>
            </a:r>
          </a:p>
          <a:p>
            <a:pPr marL="0" indent="0">
              <a:buFontTx/>
              <a:buNone/>
            </a:pPr>
            <a:endParaRPr lang="pl-PL" altLang="pl-PL" sz="1600" dirty="0">
              <a:latin typeface="Calibri" panose="020F0502020204030204" pitchFamily="34" charset="0"/>
            </a:endParaRPr>
          </a:p>
        </p:txBody>
      </p:sp>
      <p:sp>
        <p:nvSpPr>
          <p:cNvPr id="77828" name="Symbol zastępczy numeru slajdu 3">
            <a:extLst>
              <a:ext uri="{FF2B5EF4-FFF2-40B4-BE49-F238E27FC236}">
                <a16:creationId xmlns:a16="http://schemas.microsoft.com/office/drawing/2014/main" xmlns="" id="{415F9B27-A7D7-4714-A8C4-EFBF9C35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F0FCFC-0ED0-4BC7-AF52-A4A837D35BCA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>
            <a:extLst>
              <a:ext uri="{FF2B5EF4-FFF2-40B4-BE49-F238E27FC236}">
                <a16:creationId xmlns:a16="http://schemas.microsoft.com/office/drawing/2014/main" xmlns="" id="{D01A1975-C874-42E9-BBAF-B66796CE7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/>
              <a:t>Dwa pytanie dotyczące organizacji kształcenia uczniów niepełnosprawnych</a:t>
            </a:r>
          </a:p>
        </p:txBody>
      </p:sp>
      <p:sp>
        <p:nvSpPr>
          <p:cNvPr id="41987" name="Symbol zastępczy zawartości 2">
            <a:extLst>
              <a:ext uri="{FF2B5EF4-FFF2-40B4-BE49-F238E27FC236}">
                <a16:creationId xmlns:a16="http://schemas.microsoft.com/office/drawing/2014/main" xmlns="" id="{0684152E-7FD2-4193-B597-AFA3864C6E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76450"/>
            <a:ext cx="8229600" cy="31972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/>
              <a:t>1. W jaki sposób szkoła zindywidualizowała proces kształcenia konkretnego ucznia</a:t>
            </a:r>
          </a:p>
          <a:p>
            <a:pPr marL="0" indent="0">
              <a:buFontTx/>
              <a:buNone/>
            </a:pPr>
            <a:endParaRPr lang="pl-PL" altLang="pl-PL"/>
          </a:p>
          <a:p>
            <a:pPr marL="0" indent="0">
              <a:buFontTx/>
              <a:buNone/>
            </a:pPr>
            <a:endParaRPr lang="pl-PL" altLang="pl-PL"/>
          </a:p>
          <a:p>
            <a:pPr marL="0" indent="0">
              <a:buFontTx/>
              <a:buNone/>
            </a:pPr>
            <a:r>
              <a:rPr lang="pl-PL" altLang="pl-PL" b="1"/>
              <a:t>2. Dlaczego tak.</a:t>
            </a:r>
          </a:p>
        </p:txBody>
      </p:sp>
      <p:sp>
        <p:nvSpPr>
          <p:cNvPr id="41988" name="Symbol zastępczy numeru slajdu 3">
            <a:extLst>
              <a:ext uri="{FF2B5EF4-FFF2-40B4-BE49-F238E27FC236}">
                <a16:creationId xmlns:a16="http://schemas.microsoft.com/office/drawing/2014/main" xmlns="" id="{BDE33F73-AA98-422A-BC74-FBFD715D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F5E0A1-21A0-4CEA-BBB9-4DC79A5F1DAA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90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>
            <a:extLst>
              <a:ext uri="{FF2B5EF4-FFF2-40B4-BE49-F238E27FC236}">
                <a16:creationId xmlns:a16="http://schemas.microsoft.com/office/drawing/2014/main" xmlns="" id="{B48B2B40-A987-45D2-A9B4-1339FD4CB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7338"/>
          </a:xfrm>
        </p:spPr>
        <p:txBody>
          <a:bodyPr/>
          <a:lstStyle/>
          <a:p>
            <a:r>
              <a:rPr lang="pl-PL" altLang="pl-PL" sz="2400" b="1">
                <a:solidFill>
                  <a:srgbClr val="FF0000"/>
                </a:solidFill>
              </a:rPr>
              <a:t>Podstawa programowa </a:t>
            </a:r>
            <a:r>
              <a:rPr lang="pl-PL" altLang="pl-PL" sz="2400" b="1"/>
              <a:t>kształcenia ogólnego dla uczniów</a:t>
            </a:r>
            <a:br>
              <a:rPr lang="pl-PL" altLang="pl-PL" sz="2400" b="1"/>
            </a:br>
            <a:r>
              <a:rPr lang="pl-PL" altLang="pl-PL" sz="2400" b="1"/>
              <a:t>z niepełnosprawnością intelektualną</a:t>
            </a:r>
            <a:br>
              <a:rPr lang="pl-PL" altLang="pl-PL" sz="2400" b="1"/>
            </a:br>
            <a:r>
              <a:rPr lang="pl-PL" altLang="pl-PL" sz="2400" b="1"/>
              <a:t>w stopniu umiarkowanym lub znacznym</a:t>
            </a:r>
            <a:br>
              <a:rPr lang="pl-PL" altLang="pl-PL" sz="2400" b="1"/>
            </a:br>
            <a:r>
              <a:rPr lang="pl-PL" altLang="pl-PL" sz="2400" b="1"/>
              <a:t>w szkole podstawowej</a:t>
            </a:r>
          </a:p>
        </p:txBody>
      </p:sp>
      <p:sp>
        <p:nvSpPr>
          <p:cNvPr id="17411" name="Symbol zastępczy zawartości 2">
            <a:extLst>
              <a:ext uri="{FF2B5EF4-FFF2-40B4-BE49-F238E27FC236}">
                <a16:creationId xmlns:a16="http://schemas.microsoft.com/office/drawing/2014/main" xmlns="" id="{AEA1E2BD-8583-4740-A36D-528F25AB9D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700213"/>
            <a:ext cx="9144000" cy="4752975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b="1" dirty="0"/>
              <a:t>Warunki i sposób realizacji</a:t>
            </a:r>
            <a:r>
              <a:rPr lang="pl-PL" dirty="0"/>
              <a:t> </a:t>
            </a:r>
          </a:p>
          <a:p>
            <a:pPr marL="0" indent="0">
              <a:buFontTx/>
              <a:buNone/>
              <a:defRPr/>
            </a:pPr>
            <a:r>
              <a:rPr lang="pl-PL" sz="2800" dirty="0"/>
              <a:t>Edukacja uczniów z niepełnosprawnością intelektualną w stopniu umiarkowanym lub znacznym polega na integralnej realizacji funkcji dydaktycznej, wychowawczej i opiekuńczej szkoły. </a:t>
            </a:r>
          </a:p>
          <a:p>
            <a:pPr marL="0" indent="0">
              <a:buFontTx/>
              <a:buNone/>
              <a:defRPr/>
            </a:pPr>
            <a:endParaRPr lang="pl-PL" altLang="pl-PL" sz="2800" dirty="0"/>
          </a:p>
          <a:p>
            <a:pPr marL="0" indent="0">
              <a:buFontTx/>
              <a:buNone/>
              <a:defRPr/>
            </a:pPr>
            <a:r>
              <a:rPr lang="pl-PL" sz="2800" b="1" dirty="0"/>
              <a:t>Nauczyciele i specjaliści mają prawo doboru specjalistycznych metod i form pracy oraz środków dydaktycznych, </a:t>
            </a:r>
            <a:r>
              <a:rPr lang="pl-PL" sz="2800" b="1" dirty="0">
                <a:highlight>
                  <a:srgbClr val="FFFF00"/>
                </a:highlight>
              </a:rPr>
              <a:t>kierując się ich sprawdzoną i przewidywaną skutecznością. </a:t>
            </a:r>
          </a:p>
        </p:txBody>
      </p:sp>
      <p:sp>
        <p:nvSpPr>
          <p:cNvPr id="44036" name="Symbol zastępczy numeru slajdu 1">
            <a:extLst>
              <a:ext uri="{FF2B5EF4-FFF2-40B4-BE49-F238E27FC236}">
                <a16:creationId xmlns:a16="http://schemas.microsoft.com/office/drawing/2014/main" xmlns="" id="{5E333F18-5EE0-49CF-A457-F6B305D4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A48A5-8227-41FF-B6F6-829A6A70425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91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>
            <a:extLst>
              <a:ext uri="{FF2B5EF4-FFF2-40B4-BE49-F238E27FC236}">
                <a16:creationId xmlns:a16="http://schemas.microsoft.com/office/drawing/2014/main" xmlns="" id="{886FF5E0-A962-411A-80B6-38CDC9721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589588"/>
          </a:xfrm>
        </p:spPr>
        <p:txBody>
          <a:bodyPr/>
          <a:lstStyle/>
          <a:p>
            <a:r>
              <a:rPr lang="pl-PL" altLang="pl-PL" sz="2800" b="1"/>
              <a:t>Rozporządzenie Ministra Edukacji Narodowej</a:t>
            </a:r>
            <a:br>
              <a:rPr lang="pl-PL" altLang="pl-PL" sz="2800" b="1"/>
            </a:br>
            <a:r>
              <a:rPr lang="pl-PL" altLang="pl-PL" sz="2800" b="1"/>
              <a:t>z dnia 9 sierpnia 2017 r.</a:t>
            </a:r>
            <a:br>
              <a:rPr lang="pl-PL" altLang="pl-PL" sz="2800" b="1"/>
            </a:br>
            <a:r>
              <a:rPr lang="pl-PL" altLang="pl-PL" sz="2800" b="1">
                <a:solidFill>
                  <a:srgbClr val="FF0000"/>
                </a:solidFill>
              </a:rPr>
              <a:t>w sprawie warunków organizowania kształcenia, wychowania i opieki dla dzieci </a:t>
            </a:r>
            <a:br>
              <a:rPr lang="pl-PL" altLang="pl-PL" sz="2800" b="1">
                <a:solidFill>
                  <a:srgbClr val="FF0000"/>
                </a:solidFill>
              </a:rPr>
            </a:br>
            <a:r>
              <a:rPr lang="pl-PL" altLang="pl-PL" sz="2800" b="1">
                <a:solidFill>
                  <a:srgbClr val="FF0000"/>
                </a:solidFill>
              </a:rPr>
              <a:t>i młodzieży niepełnosprawnych</a:t>
            </a:r>
            <a:r>
              <a:rPr lang="pl-PL" altLang="pl-PL" sz="2800" b="1"/>
              <a:t>, niedostosowanych społecznie i zagrożonych niedostosowaniem społecznym</a:t>
            </a:r>
            <a:br>
              <a:rPr lang="pl-PL" altLang="pl-PL" sz="2800" b="1"/>
            </a:br>
            <a:r>
              <a:rPr lang="pl-PL" altLang="pl-PL" sz="2800" b="1"/>
              <a:t/>
            </a:r>
            <a:br>
              <a:rPr lang="pl-PL" altLang="pl-PL" sz="2800" b="1"/>
            </a:br>
            <a:r>
              <a:rPr lang="pl-PL" altLang="pl-PL" sz="2800"/>
              <a:t>(Dz. U. poz. 1578)</a:t>
            </a:r>
            <a:br>
              <a:rPr lang="pl-PL" altLang="pl-PL" sz="2800"/>
            </a:br>
            <a:endParaRPr lang="pl-PL" altLang="pl-PL" sz="2800" b="1"/>
          </a:p>
        </p:txBody>
      </p:sp>
      <p:sp>
        <p:nvSpPr>
          <p:cNvPr id="51203" name="Symbol zastępczy numeru slajdu 3">
            <a:extLst>
              <a:ext uri="{FF2B5EF4-FFF2-40B4-BE49-F238E27FC236}">
                <a16:creationId xmlns:a16="http://schemas.microsoft.com/office/drawing/2014/main" xmlns="" id="{AA3803AE-C6E1-470E-934B-FB785B0B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A26999-6DC2-4538-B5E5-3BAF9C194D3D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92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0EEF232-1F8F-4B8E-A34A-3DE80497D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88913"/>
            <a:ext cx="8964612" cy="6669087"/>
          </a:xfrm>
          <a:extLst/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§ 7 ust. 3.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W 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szkołach ogólnodostępnych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w których kształceniem specjalnym są objęci uczniowie posiadający orzeczenie o potrzebie kształcenia specjalnego wydane ze względu na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niepełnosprawności niż autyzm, w tym zespół Aspergera oraz niepełnosprawności sprzężone, </a:t>
            </a:r>
            <a:r>
              <a:rPr lang="pl-PL" sz="24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za zgodą organu prowadzącego, można zatrudniać dodatkowo:</a:t>
            </a:r>
          </a:p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1) nauczycieli posiadających kwalifikacje w zakresie pedagogiki specjalnej w celu współorganizowania kształcenia odpowiednio uczniów niepełnosprawnych </a:t>
            </a:r>
            <a:r>
              <a:rPr lang="pl-PL" sz="24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specjalistów, </a:t>
            </a:r>
            <a:r>
              <a:rPr lang="pl-PL" sz="24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</a:p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2) w przypadku klas I–III szkoły podstawowej – asystenta, o którym mowa w art. 7 ust. 1e ustawy, </a:t>
            </a:r>
            <a:r>
              <a:rPr lang="pl-PL" sz="24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</a:p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3) pomoc nauczyciela</a:t>
            </a:r>
          </a:p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 uwzględnieniem realizacji zaleceń zawartych w orzeczeniu o potrzebie kształcenia specjalnego. </a:t>
            </a:r>
          </a:p>
          <a:p>
            <a:pPr>
              <a:defRPr/>
            </a:pPr>
            <a:endParaRPr lang="pl-PL" sz="2400" dirty="0"/>
          </a:p>
        </p:txBody>
      </p:sp>
      <p:sp>
        <p:nvSpPr>
          <p:cNvPr id="52227" name="Symbol zastępczy numeru slajdu 3">
            <a:extLst>
              <a:ext uri="{FF2B5EF4-FFF2-40B4-BE49-F238E27FC236}">
                <a16:creationId xmlns:a16="http://schemas.microsoft.com/office/drawing/2014/main" xmlns="" id="{F52B85C2-3858-4619-A604-C2EDED2C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674113-9604-498A-AC77-C82EB9DBD195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93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5A69BE-0991-43D1-83A6-497E1706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  <a:extLst/>
        </p:spPr>
        <p:txBody>
          <a:bodyPr/>
          <a:lstStyle/>
          <a:p>
            <a:pPr>
              <a:defRPr/>
            </a:pPr>
            <a:r>
              <a:rPr lang="pl-PL" sz="2400" b="1" dirty="0">
                <a:highlight>
                  <a:srgbClr val="FFFF00"/>
                </a:highlight>
              </a:rPr>
              <a:t>Szkoła jako organizator kształcenia specjalnego </a:t>
            </a:r>
            <a:r>
              <a:rPr lang="pl-PL" sz="2400" b="1" dirty="0"/>
              <a:t>uczniów z niepełnosprawnych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0286001-5BEC-48FF-A327-59EF02F3C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2349500"/>
            <a:ext cx="8858250" cy="3382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dirty="0"/>
              <a:t>W przypadku, gdy w szkole jest </a:t>
            </a:r>
            <a:r>
              <a:rPr lang="pl-PL" sz="2800" u="sng" dirty="0"/>
              <a:t>uczeń z niepełnosprawnością intelektualną w stopniu umiarkowanym lub znacznym</a:t>
            </a:r>
            <a:r>
              <a:rPr lang="pl-PL" sz="2800" dirty="0"/>
              <a:t>, dyrektor wnioskuje do organu prowadzącego o zgodę na </a:t>
            </a:r>
            <a:r>
              <a:rPr lang="pl-PL" sz="2800" b="1" dirty="0"/>
              <a:t>zatrudnienie oligofrenopedagoga </a:t>
            </a:r>
            <a:r>
              <a:rPr lang="pl-PL" sz="2800" dirty="0"/>
              <a:t>w celu współorganizowania kształcenia specjalnego.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sz="2000" dirty="0"/>
          </a:p>
          <a:p>
            <a:pPr marL="0" indent="0">
              <a:buFontTx/>
              <a:buNone/>
              <a:defRPr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61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zawartości 2">
            <a:extLst>
              <a:ext uri="{FF2B5EF4-FFF2-40B4-BE49-F238E27FC236}">
                <a16:creationId xmlns:a16="http://schemas.microsoft.com/office/drawing/2014/main" xmlns="" id="{D2858EDE-447F-4E91-B95D-6A62280F4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0648"/>
            <a:ext cx="9144000" cy="5760640"/>
          </a:xfrm>
          <a:extLst/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pl-PL" sz="28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§7 ust. 7 Nauczyciele, zatrudnieni „dodatkowo”:</a:t>
            </a:r>
          </a:p>
          <a:p>
            <a:pPr marL="0" indent="0">
              <a:buFontTx/>
              <a:buNone/>
              <a:defRPr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prowadzą wspólnie z innymi nauczycielami zajęcia edukacyjne oraz wspólnie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z innymi nauczycielami, specjalistami i wychowawcami grup wychowawczych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realizują zintegrowane działania i zajęcia określone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 IPE-T;</a:t>
            </a:r>
          </a:p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prowadzą wspólnie z innymi nauczycielami, specjalistami </a:t>
            </a:r>
            <a:b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i wychowawcami grup wychowawczych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pracę wychowawczą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 uczniami niepełnosprawnymi;</a:t>
            </a:r>
          </a:p>
          <a:p>
            <a:pPr marL="0" indent="0">
              <a:buFontTx/>
              <a:buNone/>
              <a:defRPr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uczestniczą,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u="sng" dirty="0">
                <a:solidFill>
                  <a:srgbClr val="C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 miarę potrzeb,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zajęciach edukacyjnych prowadzonych przez innych nauczycieli oraz w zintegrowanych działaniach i zajęciach, określonych w programie, realizowanych przez nauczycieli, specjalistów i wychowawców grup wychowawczych;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zawartości 2">
            <a:extLst>
              <a:ext uri="{FF2B5EF4-FFF2-40B4-BE49-F238E27FC236}">
                <a16:creationId xmlns:a16="http://schemas.microsoft.com/office/drawing/2014/main" xmlns="" id="{8B6FA223-7892-44C1-BCF6-CF15D7B21C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88640"/>
            <a:ext cx="9144000" cy="4608512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pl-PL" sz="28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§7 ust. 7 Nauczyciele, zatrudnieni „dodatkowo”:</a:t>
            </a:r>
          </a:p>
          <a:p>
            <a:pPr marL="0" indent="0">
              <a:buFontTx/>
              <a:buNone/>
              <a:defRPr/>
            </a:pPr>
            <a:endParaRPr lang="pl-PL" altLang="pl-PL" sz="2800" b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pl-PL" alt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pl-PL" alt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udzielają pomocy nauczycielom </a:t>
            </a:r>
            <a:r>
              <a:rPr lang="pl-PL" alt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prowadzącym zajęcia edukacyjne oraz nauczycielom, specjalistom i wychowawcom grup wychowawczych realizującym zintegrowane działania </a:t>
            </a:r>
            <a:br>
              <a:rPr lang="pl-PL" altLang="pl-PL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i zajęcia, określone w programie, w doborze form i metod pracy z uczniami niepełnosprawnymi, niedostosowanymi społecznie oraz zagrożonymi niedostosowaniem społecznym;</a:t>
            </a:r>
          </a:p>
          <a:p>
            <a:pPr marL="0" indent="0">
              <a:buFontTx/>
              <a:buNone/>
              <a:defRPr/>
            </a:pPr>
            <a:r>
              <a:rPr lang="pl-PL" alt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5) prowadzą zajęcia rewalidacyjne.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ytuł 1">
            <a:extLst>
              <a:ext uri="{FF2B5EF4-FFF2-40B4-BE49-F238E27FC236}">
                <a16:creationId xmlns:a16="http://schemas.microsoft.com/office/drawing/2014/main" xmlns="" id="{8292918F-40FE-46FC-81C2-2FBF5F649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229600" cy="1497012"/>
          </a:xfrm>
        </p:spPr>
        <p:txBody>
          <a:bodyPr/>
          <a:lstStyle/>
          <a:p>
            <a:r>
              <a:rPr lang="pl-PL" altLang="pl-PL" sz="2400" b="1"/>
              <a:t>Formy zajęć dla uczniów</a:t>
            </a:r>
            <a:br>
              <a:rPr lang="pl-PL" altLang="pl-PL" sz="2400" b="1"/>
            </a:br>
            <a:r>
              <a:rPr lang="pl-PL" altLang="pl-PL" sz="2400" b="1"/>
              <a:t>z niepełnosprawnością intelektualną</a:t>
            </a:r>
            <a:br>
              <a:rPr lang="pl-PL" altLang="pl-PL" sz="2400" b="1"/>
            </a:br>
            <a:r>
              <a:rPr lang="pl-PL" altLang="pl-PL" sz="2400" b="1"/>
              <a:t>w stopniu umiarkowanym lub znacznym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6410EBD-08C0-41BF-9C23-803728D01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0" y="1628800"/>
            <a:ext cx="8435280" cy="4320480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800" dirty="0"/>
              <a:t>W szkole podstawowej wyodrębnia się: </a:t>
            </a:r>
          </a:p>
          <a:p>
            <a:pPr marL="0" indent="0">
              <a:buFontTx/>
              <a:buNone/>
              <a:defRPr/>
            </a:pPr>
            <a:r>
              <a:rPr lang="pl-PL" sz="2800" dirty="0"/>
              <a:t>1) zajęcia edukacyjne: </a:t>
            </a:r>
          </a:p>
          <a:p>
            <a:pPr marL="0" indent="0">
              <a:buFontTx/>
              <a:buNone/>
              <a:defRPr/>
            </a:pPr>
            <a:r>
              <a:rPr lang="pl-PL" sz="2800" dirty="0">
                <a:highlight>
                  <a:srgbClr val="FFFF00"/>
                </a:highlight>
              </a:rPr>
              <a:t>a) funkcjonowanie osobiste i społeczne,</a:t>
            </a:r>
          </a:p>
          <a:p>
            <a:pPr marL="0" indent="0">
              <a:buFontTx/>
              <a:buNone/>
              <a:defRPr/>
            </a:pPr>
            <a:r>
              <a:rPr lang="pl-PL" sz="2800" dirty="0">
                <a:highlight>
                  <a:srgbClr val="FFFF00"/>
                </a:highlight>
              </a:rPr>
              <a:t>b) zajęcia rozwijające komunikowanie się,</a:t>
            </a:r>
          </a:p>
          <a:p>
            <a:pPr marL="0" indent="0">
              <a:buFontTx/>
              <a:buNone/>
              <a:defRPr/>
            </a:pPr>
            <a:r>
              <a:rPr lang="pl-PL" sz="2800" dirty="0">
                <a:highlight>
                  <a:srgbClr val="FFFF00"/>
                </a:highlight>
              </a:rPr>
              <a:t>c) zajęcia rozwijające kreatywność,</a:t>
            </a:r>
          </a:p>
          <a:p>
            <a:pPr marL="0" indent="0">
              <a:buFontTx/>
              <a:buNone/>
              <a:defRPr/>
            </a:pPr>
            <a:r>
              <a:rPr lang="pl-PL" sz="2800" dirty="0"/>
              <a:t>d) wychowanie fizyczne,</a:t>
            </a:r>
          </a:p>
          <a:p>
            <a:pPr marL="0" indent="0">
              <a:buFontTx/>
              <a:buNone/>
              <a:defRPr/>
            </a:pPr>
            <a:r>
              <a:rPr lang="pl-PL" sz="2800" dirty="0"/>
              <a:t>e) etyka;</a:t>
            </a:r>
          </a:p>
          <a:p>
            <a:pPr marL="0" indent="0">
              <a:buFontTx/>
              <a:buNone/>
              <a:defRPr/>
            </a:pPr>
            <a:r>
              <a:rPr lang="pl-PL" sz="2800" b="1" i="1" dirty="0"/>
              <a:t>2</a:t>
            </a:r>
            <a:r>
              <a:rPr lang="pl-PL" sz="2800" b="1" dirty="0"/>
              <a:t>) zajęcia rewalidacyjne.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66564" name="Symbol zastępczy numeru slajdu 3">
            <a:extLst>
              <a:ext uri="{FF2B5EF4-FFF2-40B4-BE49-F238E27FC236}">
                <a16:creationId xmlns:a16="http://schemas.microsoft.com/office/drawing/2014/main" xmlns="" id="{1DC6348A-47B2-4547-B82A-2706FEC6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93FE8A-BDE5-4932-9CDB-76CC193EC350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97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ytuł 1">
            <a:extLst>
              <a:ext uri="{FF2B5EF4-FFF2-40B4-BE49-F238E27FC236}">
                <a16:creationId xmlns:a16="http://schemas.microsoft.com/office/drawing/2014/main" xmlns="" id="{7B9ABDF0-F7B6-48BB-BC57-6A5767398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908050"/>
          </a:xfrm>
        </p:spPr>
        <p:txBody>
          <a:bodyPr/>
          <a:lstStyle/>
          <a:p>
            <a:r>
              <a:rPr lang="pl-PL" altLang="pl-PL" sz="2800" b="1"/>
              <a:t>Organizacja procesu kształcenia (uczniowie </a:t>
            </a:r>
            <a:br>
              <a:rPr lang="pl-PL" altLang="pl-PL" sz="2800" b="1"/>
            </a:br>
            <a:r>
              <a:rPr lang="pl-PL" altLang="pl-PL" sz="2800" b="1"/>
              <a:t>z głębszą niepełnosprawnością intelektualną)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1BCE7915-5E32-4830-8118-C6D85CC6F1E0}"/>
              </a:ext>
            </a:extLst>
          </p:cNvPr>
          <p:cNvSpPr/>
          <p:nvPr/>
        </p:nvSpPr>
        <p:spPr>
          <a:xfrm>
            <a:off x="1552575" y="1219200"/>
            <a:ext cx="2881313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nauczania</a:t>
            </a:r>
          </a:p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178FD5CC-EB4A-4820-BF0A-138AFBD37764}"/>
              </a:ext>
            </a:extLst>
          </p:cNvPr>
          <p:cNvSpPr/>
          <p:nvPr/>
        </p:nvSpPr>
        <p:spPr>
          <a:xfrm>
            <a:off x="5807075" y="1203325"/>
            <a:ext cx="2879725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800" b="1">
                <a:latin typeface="Calibri" pitchFamily="34" charset="0"/>
              </a:rPr>
              <a:t>Program zajęć rewalidacyjnych </a:t>
            </a:r>
          </a:p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362967B5-BF05-4ACD-83EE-133A458E1D6A}"/>
              </a:ext>
            </a:extLst>
          </p:cNvPr>
          <p:cNvSpPr/>
          <p:nvPr/>
        </p:nvSpPr>
        <p:spPr>
          <a:xfrm>
            <a:off x="457200" y="3860800"/>
            <a:ext cx="2192338" cy="21447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400" b="1">
                <a:latin typeface="Calibri" pitchFamily="34" charset="0"/>
              </a:rPr>
              <a:t>Zajęcia realizowane razem</a:t>
            </a:r>
          </a:p>
          <a:p>
            <a:pPr algn="ctr" eaLnBrk="1" hangingPunct="1">
              <a:defRPr/>
            </a:pPr>
            <a:r>
              <a:rPr lang="pl-PL" altLang="pl-PL" sz="2400" b="1">
                <a:latin typeface="Calibri" pitchFamily="34" charset="0"/>
              </a:rPr>
              <a:t>z oddziałem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A4EFEEDE-C518-415C-875F-068E3893F6BA}"/>
              </a:ext>
            </a:extLst>
          </p:cNvPr>
          <p:cNvSpPr/>
          <p:nvPr/>
        </p:nvSpPr>
        <p:spPr>
          <a:xfrm>
            <a:off x="3059113" y="3860800"/>
            <a:ext cx="2376487" cy="2159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400" b="1">
                <a:latin typeface="Calibri" pitchFamily="34" charset="0"/>
              </a:rPr>
              <a:t>Zajęcia realizowane indywidulanie lub </a:t>
            </a:r>
            <a:r>
              <a:rPr lang="pl-PL" altLang="pl-PL" sz="2400" b="1" u="sng">
                <a:latin typeface="Calibri" pitchFamily="34" charset="0"/>
              </a:rPr>
              <a:t>w grupie</a:t>
            </a:r>
          </a:p>
          <a:p>
            <a:pPr algn="ctr" eaLnBrk="1" hangingPunct="1">
              <a:defRPr/>
            </a:pPr>
            <a:r>
              <a:rPr lang="pl-PL" altLang="pl-PL" sz="2400" b="1" u="sng">
                <a:latin typeface="Calibri" pitchFamily="34" charset="0"/>
              </a:rPr>
              <a:t>do 5 uczniów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E5550FE9-53E3-40F5-8BD9-FFCE72F5FF5A}"/>
              </a:ext>
            </a:extLst>
          </p:cNvPr>
          <p:cNvSpPr/>
          <p:nvPr/>
        </p:nvSpPr>
        <p:spPr>
          <a:xfrm>
            <a:off x="5724525" y="3848100"/>
            <a:ext cx="2962275" cy="21447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>
                <a:latin typeface="Calibri" pitchFamily="34" charset="0"/>
              </a:rPr>
              <a:t>Działania oligofrenopedagoga </a:t>
            </a:r>
          </a:p>
          <a:p>
            <a:pPr algn="ctr" eaLnBrk="1" hangingPunct="1">
              <a:defRPr/>
            </a:pPr>
            <a:r>
              <a:rPr lang="pl-PL" altLang="pl-PL" sz="2000" b="1">
                <a:latin typeface="Calibri" pitchFamily="34" charset="0"/>
              </a:rPr>
              <a:t>(w przypadku uzyskania zgody OP na zatrudnienie)</a:t>
            </a:r>
          </a:p>
        </p:txBody>
      </p:sp>
      <p:sp>
        <p:nvSpPr>
          <p:cNvPr id="3" name="Strzałka: w górę 2">
            <a:extLst>
              <a:ext uri="{FF2B5EF4-FFF2-40B4-BE49-F238E27FC236}">
                <a16:creationId xmlns:a16="http://schemas.microsoft.com/office/drawing/2014/main" xmlns="" id="{8F0810E7-071D-4FD4-8389-C8F05E6EC8FB}"/>
              </a:ext>
            </a:extLst>
          </p:cNvPr>
          <p:cNvSpPr/>
          <p:nvPr/>
        </p:nvSpPr>
        <p:spPr>
          <a:xfrm>
            <a:off x="7032625" y="3076575"/>
            <a:ext cx="428625" cy="698500"/>
          </a:xfrm>
          <a:prstGeom prst="up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4" name="Strzałka: w górę 3">
            <a:extLst>
              <a:ext uri="{FF2B5EF4-FFF2-40B4-BE49-F238E27FC236}">
                <a16:creationId xmlns:a16="http://schemas.microsoft.com/office/drawing/2014/main" xmlns="" id="{A1A2043E-4A34-430A-857F-5D677B9D6FE7}"/>
              </a:ext>
            </a:extLst>
          </p:cNvPr>
          <p:cNvSpPr/>
          <p:nvPr/>
        </p:nvSpPr>
        <p:spPr>
          <a:xfrm rot="10800000">
            <a:off x="1763713" y="3097213"/>
            <a:ext cx="484187" cy="684212"/>
          </a:xfrm>
          <a:prstGeom prst="up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xmlns="" id="{DA79F336-2AAA-498D-8676-38B6A2AC9E69}"/>
              </a:ext>
            </a:extLst>
          </p:cNvPr>
          <p:cNvSpPr/>
          <p:nvPr/>
        </p:nvSpPr>
        <p:spPr>
          <a:xfrm rot="5400000">
            <a:off x="3693320" y="3205956"/>
            <a:ext cx="633412" cy="4159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grpSp>
        <p:nvGrpSpPr>
          <p:cNvPr id="71691" name="Grupa 19">
            <a:extLst>
              <a:ext uri="{FF2B5EF4-FFF2-40B4-BE49-F238E27FC236}">
                <a16:creationId xmlns:a16="http://schemas.microsoft.com/office/drawing/2014/main" xmlns="" id="{5158C537-B529-48B9-9F3D-2A35C5E0E14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03325"/>
            <a:ext cx="8229600" cy="4816475"/>
            <a:chOff x="457200" y="1202847"/>
            <a:chExt cx="8229600" cy="4816700"/>
          </a:xfrm>
        </p:grpSpPr>
        <p:sp>
          <p:nvSpPr>
            <p:cNvPr id="7" name="Strzałka: w lewo i w prawo 6">
              <a:extLst>
                <a:ext uri="{FF2B5EF4-FFF2-40B4-BE49-F238E27FC236}">
                  <a16:creationId xmlns:a16="http://schemas.microsoft.com/office/drawing/2014/main" xmlns="" id="{250AEB01-7F51-447C-85CE-31E537C2F25D}"/>
                </a:ext>
              </a:extLst>
            </p:cNvPr>
            <p:cNvSpPr/>
            <p:nvPr/>
          </p:nvSpPr>
          <p:spPr>
            <a:xfrm>
              <a:off x="4572000" y="1831526"/>
              <a:ext cx="1152525" cy="373080"/>
            </a:xfrm>
            <a:prstGeom prst="leftRightArrow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sp>
          <p:nvSpPr>
            <p:cNvPr id="13" name="Prostokąt 12">
              <a:extLst>
                <a:ext uri="{FF2B5EF4-FFF2-40B4-BE49-F238E27FC236}">
                  <a16:creationId xmlns:a16="http://schemas.microsoft.com/office/drawing/2014/main" xmlns="" id="{0459FB41-26F9-464A-A9A9-A7B99CAB1FC0}"/>
                </a:ext>
              </a:extLst>
            </p:cNvPr>
            <p:cNvSpPr/>
            <p:nvPr/>
          </p:nvSpPr>
          <p:spPr>
            <a:xfrm>
              <a:off x="1552575" y="1218723"/>
              <a:ext cx="2881313" cy="1800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28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Program nauczania</a:t>
              </a:r>
            </a:p>
            <a:p>
              <a:pPr algn="ctr" eaLnBrk="1" hangingPunct="1">
                <a:defRPr/>
              </a:pPr>
              <a:endParaRPr lang="pl-PL" dirty="0"/>
            </a:p>
          </p:txBody>
        </p:sp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xmlns="" id="{C0970FEC-4500-446C-A57D-FAEF4889460D}"/>
                </a:ext>
              </a:extLst>
            </p:cNvPr>
            <p:cNvSpPr/>
            <p:nvPr/>
          </p:nvSpPr>
          <p:spPr>
            <a:xfrm>
              <a:off x="5807075" y="1202847"/>
              <a:ext cx="2879725" cy="1800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800" b="1">
                  <a:latin typeface="Calibri" pitchFamily="34" charset="0"/>
                </a:rPr>
                <a:t>Program zajęć rewalidacyjnych </a:t>
              </a:r>
            </a:p>
            <a:p>
              <a:pPr algn="ctr" eaLnBrk="1" hangingPunct="1">
                <a:defRPr/>
              </a:pPr>
              <a:endParaRPr lang="pl-PL" altLang="pl-PL">
                <a:solidFill>
                  <a:srgbClr val="FFFFFF"/>
                </a:solidFill>
              </a:endParaRPr>
            </a:p>
          </p:txBody>
        </p:sp>
        <p:sp>
          <p:nvSpPr>
            <p:cNvPr id="15" name="Prostokąt 14">
              <a:extLst>
                <a:ext uri="{FF2B5EF4-FFF2-40B4-BE49-F238E27FC236}">
                  <a16:creationId xmlns:a16="http://schemas.microsoft.com/office/drawing/2014/main" xmlns="" id="{ED0ACA8F-2E63-4921-9C2A-9E48CA3019EC}"/>
                </a:ext>
              </a:extLst>
            </p:cNvPr>
            <p:cNvSpPr/>
            <p:nvPr/>
          </p:nvSpPr>
          <p:spPr>
            <a:xfrm>
              <a:off x="457200" y="3860446"/>
              <a:ext cx="2192338" cy="21448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400" b="1">
                  <a:latin typeface="Calibri" pitchFamily="34" charset="0"/>
                </a:rPr>
                <a:t>Zajęcia realizowane razem</a:t>
              </a:r>
            </a:p>
            <a:p>
              <a:pPr algn="ctr" eaLnBrk="1" hangingPunct="1">
                <a:defRPr/>
              </a:pPr>
              <a:r>
                <a:rPr lang="pl-PL" altLang="pl-PL" sz="2400" b="1">
                  <a:latin typeface="Calibri" pitchFamily="34" charset="0"/>
                </a:rPr>
                <a:t>z oddziałem</a:t>
              </a:r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xmlns="" id="{551FB7E5-A9C9-4362-AF6D-C6DAFADC6949}"/>
                </a:ext>
              </a:extLst>
            </p:cNvPr>
            <p:cNvSpPr/>
            <p:nvPr/>
          </p:nvSpPr>
          <p:spPr>
            <a:xfrm>
              <a:off x="3059113" y="3860446"/>
              <a:ext cx="2376487" cy="215910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400" b="1">
                  <a:latin typeface="Calibri" pitchFamily="34" charset="0"/>
                </a:rPr>
                <a:t>Zajęcia realizowane indywidulanie lub </a:t>
              </a:r>
              <a:r>
                <a:rPr lang="pl-PL" altLang="pl-PL" sz="2400" b="1" u="sng">
                  <a:latin typeface="Calibri" pitchFamily="34" charset="0"/>
                </a:rPr>
                <a:t>w grupie</a:t>
              </a:r>
            </a:p>
            <a:p>
              <a:pPr algn="ctr" eaLnBrk="1" hangingPunct="1">
                <a:defRPr/>
              </a:pPr>
              <a:r>
                <a:rPr lang="pl-PL" altLang="pl-PL" sz="2400" b="1" u="sng">
                  <a:latin typeface="Calibri" pitchFamily="34" charset="0"/>
                </a:rPr>
                <a:t>do 5 uczniów</a:t>
              </a:r>
            </a:p>
          </p:txBody>
        </p:sp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xmlns="" id="{EB6195B1-3809-4A12-8103-5BB7FC2103C8}"/>
                </a:ext>
              </a:extLst>
            </p:cNvPr>
            <p:cNvSpPr/>
            <p:nvPr/>
          </p:nvSpPr>
          <p:spPr>
            <a:xfrm>
              <a:off x="5724525" y="3849334"/>
              <a:ext cx="2962275" cy="214322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000" b="1">
                  <a:latin typeface="Calibri" pitchFamily="34" charset="0"/>
                </a:rPr>
                <a:t>Działania oligofrenopedagoga </a:t>
              </a:r>
            </a:p>
            <a:p>
              <a:pPr algn="ctr" eaLnBrk="1" hangingPunct="1">
                <a:defRPr/>
              </a:pPr>
              <a:r>
                <a:rPr lang="pl-PL" altLang="pl-PL" sz="2000" b="1">
                  <a:latin typeface="Calibri" pitchFamily="34" charset="0"/>
                </a:rPr>
                <a:t>(w przypadku uzyskania zgody OP na zatrudnienie)</a:t>
              </a:r>
            </a:p>
          </p:txBody>
        </p:sp>
        <p:sp>
          <p:nvSpPr>
            <p:cNvPr id="18" name="Strzałka: w górę 17">
              <a:extLst>
                <a:ext uri="{FF2B5EF4-FFF2-40B4-BE49-F238E27FC236}">
                  <a16:creationId xmlns:a16="http://schemas.microsoft.com/office/drawing/2014/main" xmlns="" id="{B906FDA6-EC4C-4578-89D3-973F83F7BC7E}"/>
                </a:ext>
              </a:extLst>
            </p:cNvPr>
            <p:cNvSpPr/>
            <p:nvPr/>
          </p:nvSpPr>
          <p:spPr>
            <a:xfrm rot="10800000">
              <a:off x="1763713" y="3098411"/>
              <a:ext cx="484187" cy="684245"/>
            </a:xfrm>
            <a:prstGeom prst="upArrow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sp>
          <p:nvSpPr>
            <p:cNvPr id="19" name="Strzałka: w prawo 18">
              <a:extLst>
                <a:ext uri="{FF2B5EF4-FFF2-40B4-BE49-F238E27FC236}">
                  <a16:creationId xmlns:a16="http://schemas.microsoft.com/office/drawing/2014/main" xmlns="" id="{98D839AD-8A3D-45A4-9DAA-48DEA9A5716A}"/>
                </a:ext>
              </a:extLst>
            </p:cNvPr>
            <p:cNvSpPr/>
            <p:nvPr/>
          </p:nvSpPr>
          <p:spPr>
            <a:xfrm rot="5400000">
              <a:off x="3693305" y="3205581"/>
              <a:ext cx="633442" cy="415925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</p:grpSp>
      <p:sp>
        <p:nvSpPr>
          <p:cNvPr id="71692" name="Symbol zastępczy numeru slajdu 10">
            <a:extLst>
              <a:ext uri="{FF2B5EF4-FFF2-40B4-BE49-F238E27FC236}">
                <a16:creationId xmlns:a16="http://schemas.microsoft.com/office/drawing/2014/main" xmlns="" id="{649CBA4C-8AF5-4F13-A2A7-3239D14E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5368D8-1A70-4096-8F62-5FD951599E2A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98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ytuł 1">
            <a:extLst>
              <a:ext uri="{FF2B5EF4-FFF2-40B4-BE49-F238E27FC236}">
                <a16:creationId xmlns:a16="http://schemas.microsoft.com/office/drawing/2014/main" xmlns="" id="{FB1426A9-159C-4B6B-9009-326AF2265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71563"/>
          </a:xfrm>
        </p:spPr>
        <p:txBody>
          <a:bodyPr/>
          <a:lstStyle/>
          <a:p>
            <a:r>
              <a:rPr lang="pl-PL" altLang="pl-PL" sz="2800" b="1"/>
              <a:t>Organizacja procesu kształcenia (uczniowie </a:t>
            </a:r>
            <a:br>
              <a:rPr lang="pl-PL" altLang="pl-PL" sz="2800" b="1"/>
            </a:br>
            <a:r>
              <a:rPr lang="pl-PL" altLang="pl-PL" sz="2800" b="1"/>
              <a:t>z głębszą niepełnosprawnością intelektualną)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D1C705E4-0FC4-4077-9BC2-DCC5909094FD}"/>
              </a:ext>
            </a:extLst>
          </p:cNvPr>
          <p:cNvSpPr/>
          <p:nvPr/>
        </p:nvSpPr>
        <p:spPr>
          <a:xfrm>
            <a:off x="1552575" y="1219200"/>
            <a:ext cx="2881313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nauczania</a:t>
            </a:r>
          </a:p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8951B145-8038-442F-987A-05E3561A25BE}"/>
              </a:ext>
            </a:extLst>
          </p:cNvPr>
          <p:cNvSpPr/>
          <p:nvPr/>
        </p:nvSpPr>
        <p:spPr>
          <a:xfrm>
            <a:off x="5807075" y="1203325"/>
            <a:ext cx="2879725" cy="1800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800" b="1">
                <a:latin typeface="Calibri" pitchFamily="34" charset="0"/>
              </a:rPr>
              <a:t>Program zajęć rewalidacyjnych </a:t>
            </a:r>
          </a:p>
          <a:p>
            <a:pPr algn="ctr" eaLnBrk="1" hangingPunct="1">
              <a:defRPr/>
            </a:pPr>
            <a:endParaRPr lang="pl-PL" altLang="pl-PL">
              <a:solidFill>
                <a:srgbClr val="FFFFFF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B0CF4ECC-9408-4878-A19D-88710B80FEC7}"/>
              </a:ext>
            </a:extLst>
          </p:cNvPr>
          <p:cNvSpPr/>
          <p:nvPr/>
        </p:nvSpPr>
        <p:spPr>
          <a:xfrm>
            <a:off x="457200" y="3860800"/>
            <a:ext cx="2192338" cy="21447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400" b="1">
                <a:latin typeface="Calibri" pitchFamily="34" charset="0"/>
              </a:rPr>
              <a:t>Zajęcia realizowane razem</a:t>
            </a:r>
          </a:p>
          <a:p>
            <a:pPr algn="ctr" eaLnBrk="1" hangingPunct="1">
              <a:defRPr/>
            </a:pPr>
            <a:r>
              <a:rPr lang="pl-PL" altLang="pl-PL" sz="2400" b="1">
                <a:latin typeface="Calibri" pitchFamily="34" charset="0"/>
              </a:rPr>
              <a:t>z oddziałem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5B046438-2B4F-440E-B7AB-C83ECADB657A}"/>
              </a:ext>
            </a:extLst>
          </p:cNvPr>
          <p:cNvSpPr/>
          <p:nvPr/>
        </p:nvSpPr>
        <p:spPr>
          <a:xfrm>
            <a:off x="3059113" y="3860800"/>
            <a:ext cx="2376487" cy="2159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400" b="1">
                <a:latin typeface="Calibri" pitchFamily="34" charset="0"/>
              </a:rPr>
              <a:t>Zajęcia realizowane indywidulanie lub </a:t>
            </a:r>
            <a:r>
              <a:rPr lang="pl-PL" altLang="pl-PL" sz="2400" b="1" u="sng">
                <a:latin typeface="Calibri" pitchFamily="34" charset="0"/>
              </a:rPr>
              <a:t>w grupie</a:t>
            </a:r>
          </a:p>
          <a:p>
            <a:pPr algn="ctr" eaLnBrk="1" hangingPunct="1">
              <a:defRPr/>
            </a:pPr>
            <a:r>
              <a:rPr lang="pl-PL" altLang="pl-PL" sz="2400" b="1" u="sng">
                <a:latin typeface="Calibri" pitchFamily="34" charset="0"/>
              </a:rPr>
              <a:t>do 5 uczniów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155AECA9-78EE-4F19-92CB-94C754088CDC}"/>
              </a:ext>
            </a:extLst>
          </p:cNvPr>
          <p:cNvSpPr/>
          <p:nvPr/>
        </p:nvSpPr>
        <p:spPr>
          <a:xfrm>
            <a:off x="5724525" y="3848100"/>
            <a:ext cx="2962275" cy="21447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>
                <a:latin typeface="Calibri" pitchFamily="34" charset="0"/>
              </a:rPr>
              <a:t>Działania oligofrenopedagoga </a:t>
            </a:r>
          </a:p>
          <a:p>
            <a:pPr algn="ctr" eaLnBrk="1" hangingPunct="1">
              <a:defRPr/>
            </a:pPr>
            <a:r>
              <a:rPr lang="pl-PL" altLang="pl-PL" sz="2000" b="1">
                <a:latin typeface="Calibri" pitchFamily="34" charset="0"/>
              </a:rPr>
              <a:t>(w przypadku uzyskania zgody OP na zatrudnienie)</a:t>
            </a:r>
          </a:p>
        </p:txBody>
      </p:sp>
      <p:sp>
        <p:nvSpPr>
          <p:cNvPr id="3" name="Strzałka: w górę 2">
            <a:extLst>
              <a:ext uri="{FF2B5EF4-FFF2-40B4-BE49-F238E27FC236}">
                <a16:creationId xmlns:a16="http://schemas.microsoft.com/office/drawing/2014/main" xmlns="" id="{E1FEDE58-D59C-451B-8450-421ECCC5020A}"/>
              </a:ext>
            </a:extLst>
          </p:cNvPr>
          <p:cNvSpPr/>
          <p:nvPr/>
        </p:nvSpPr>
        <p:spPr>
          <a:xfrm>
            <a:off x="7032625" y="3076575"/>
            <a:ext cx="428625" cy="698500"/>
          </a:xfrm>
          <a:prstGeom prst="up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4" name="Strzałka: w górę 3">
            <a:extLst>
              <a:ext uri="{FF2B5EF4-FFF2-40B4-BE49-F238E27FC236}">
                <a16:creationId xmlns:a16="http://schemas.microsoft.com/office/drawing/2014/main" xmlns="" id="{C35132CA-6819-4DE9-BB78-239D51303E26}"/>
              </a:ext>
            </a:extLst>
          </p:cNvPr>
          <p:cNvSpPr/>
          <p:nvPr/>
        </p:nvSpPr>
        <p:spPr>
          <a:xfrm rot="10800000">
            <a:off x="1763713" y="3097213"/>
            <a:ext cx="484187" cy="684212"/>
          </a:xfrm>
          <a:prstGeom prst="upArrow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xmlns="" id="{E6E8E073-4A59-4F51-ACB2-70684AF499CC}"/>
              </a:ext>
            </a:extLst>
          </p:cNvPr>
          <p:cNvSpPr/>
          <p:nvPr/>
        </p:nvSpPr>
        <p:spPr>
          <a:xfrm rot="5400000">
            <a:off x="3693320" y="3205956"/>
            <a:ext cx="633412" cy="4159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grpSp>
        <p:nvGrpSpPr>
          <p:cNvPr id="73739" name="Grupa 19">
            <a:extLst>
              <a:ext uri="{FF2B5EF4-FFF2-40B4-BE49-F238E27FC236}">
                <a16:creationId xmlns:a16="http://schemas.microsoft.com/office/drawing/2014/main" xmlns="" id="{F9082027-D086-4211-97D9-217F0775ABA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03325"/>
            <a:ext cx="8229600" cy="4816475"/>
            <a:chOff x="457200" y="1202847"/>
            <a:chExt cx="8229600" cy="4816700"/>
          </a:xfrm>
        </p:grpSpPr>
        <p:sp>
          <p:nvSpPr>
            <p:cNvPr id="7" name="Strzałka: w lewo i w prawo 6">
              <a:extLst>
                <a:ext uri="{FF2B5EF4-FFF2-40B4-BE49-F238E27FC236}">
                  <a16:creationId xmlns:a16="http://schemas.microsoft.com/office/drawing/2014/main" xmlns="" id="{6ECE5ADB-A5AF-4F4F-B5EF-1DF990D12DA1}"/>
                </a:ext>
              </a:extLst>
            </p:cNvPr>
            <p:cNvSpPr/>
            <p:nvPr/>
          </p:nvSpPr>
          <p:spPr>
            <a:xfrm>
              <a:off x="4572000" y="1831526"/>
              <a:ext cx="1152525" cy="373080"/>
            </a:xfrm>
            <a:prstGeom prst="leftRightArrow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sp>
          <p:nvSpPr>
            <p:cNvPr id="13" name="Prostokąt 12">
              <a:extLst>
                <a:ext uri="{FF2B5EF4-FFF2-40B4-BE49-F238E27FC236}">
                  <a16:creationId xmlns:a16="http://schemas.microsoft.com/office/drawing/2014/main" xmlns="" id="{0EDE7F56-59A9-4FF5-B608-4C3D35787DB0}"/>
                </a:ext>
              </a:extLst>
            </p:cNvPr>
            <p:cNvSpPr/>
            <p:nvPr/>
          </p:nvSpPr>
          <p:spPr>
            <a:xfrm>
              <a:off x="1552575" y="1218723"/>
              <a:ext cx="2881313" cy="1800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pl-PL" sz="28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Program nauczania</a:t>
              </a:r>
            </a:p>
            <a:p>
              <a:pPr algn="ctr" eaLnBrk="1" hangingPunct="1">
                <a:defRPr/>
              </a:pPr>
              <a:endParaRPr lang="pl-PL" dirty="0"/>
            </a:p>
          </p:txBody>
        </p:sp>
        <p:sp>
          <p:nvSpPr>
            <p:cNvPr id="14" name="Prostokąt 13">
              <a:extLst>
                <a:ext uri="{FF2B5EF4-FFF2-40B4-BE49-F238E27FC236}">
                  <a16:creationId xmlns:a16="http://schemas.microsoft.com/office/drawing/2014/main" xmlns="" id="{ECD8E627-223A-486A-949D-E21CBA3FB44E}"/>
                </a:ext>
              </a:extLst>
            </p:cNvPr>
            <p:cNvSpPr/>
            <p:nvPr/>
          </p:nvSpPr>
          <p:spPr>
            <a:xfrm>
              <a:off x="5807075" y="1202847"/>
              <a:ext cx="2879725" cy="1800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800" b="1">
                  <a:latin typeface="Calibri" pitchFamily="34" charset="0"/>
                </a:rPr>
                <a:t>Program zajęć rewalidacyjnych </a:t>
              </a:r>
            </a:p>
            <a:p>
              <a:pPr algn="ctr" eaLnBrk="1" hangingPunct="1">
                <a:defRPr/>
              </a:pPr>
              <a:endParaRPr lang="pl-PL" altLang="pl-PL">
                <a:solidFill>
                  <a:srgbClr val="FFFFFF"/>
                </a:solidFill>
              </a:endParaRPr>
            </a:p>
          </p:txBody>
        </p:sp>
        <p:sp>
          <p:nvSpPr>
            <p:cNvPr id="15" name="Prostokąt 14">
              <a:extLst>
                <a:ext uri="{FF2B5EF4-FFF2-40B4-BE49-F238E27FC236}">
                  <a16:creationId xmlns:a16="http://schemas.microsoft.com/office/drawing/2014/main" xmlns="" id="{90581189-9383-4BC8-87FC-5816572C1212}"/>
                </a:ext>
              </a:extLst>
            </p:cNvPr>
            <p:cNvSpPr/>
            <p:nvPr/>
          </p:nvSpPr>
          <p:spPr>
            <a:xfrm>
              <a:off x="457200" y="3860446"/>
              <a:ext cx="2192338" cy="214481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400" b="1">
                  <a:latin typeface="Calibri" pitchFamily="34" charset="0"/>
                </a:rPr>
                <a:t>Zajęcia realizowane razem</a:t>
              </a:r>
            </a:p>
            <a:p>
              <a:pPr algn="ctr" eaLnBrk="1" hangingPunct="1">
                <a:defRPr/>
              </a:pPr>
              <a:r>
                <a:rPr lang="pl-PL" altLang="pl-PL" sz="2400" b="1">
                  <a:latin typeface="Calibri" pitchFamily="34" charset="0"/>
                </a:rPr>
                <a:t>z oddziałem</a:t>
              </a:r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xmlns="" id="{27943E24-2F77-4F4E-BCD3-1C294FA8914B}"/>
                </a:ext>
              </a:extLst>
            </p:cNvPr>
            <p:cNvSpPr/>
            <p:nvPr/>
          </p:nvSpPr>
          <p:spPr>
            <a:xfrm>
              <a:off x="3059113" y="3860446"/>
              <a:ext cx="2376487" cy="215910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400" b="1">
                  <a:latin typeface="Calibri" pitchFamily="34" charset="0"/>
                </a:rPr>
                <a:t>Zajęcia realizowane indywidulanie lub </a:t>
              </a:r>
              <a:r>
                <a:rPr lang="pl-PL" altLang="pl-PL" sz="2400" b="1" u="sng">
                  <a:latin typeface="Calibri" pitchFamily="34" charset="0"/>
                </a:rPr>
                <a:t>w grupie</a:t>
              </a:r>
            </a:p>
            <a:p>
              <a:pPr algn="ctr" eaLnBrk="1" hangingPunct="1">
                <a:defRPr/>
              </a:pPr>
              <a:r>
                <a:rPr lang="pl-PL" altLang="pl-PL" sz="2400" b="1" u="sng">
                  <a:latin typeface="Calibri" pitchFamily="34" charset="0"/>
                </a:rPr>
                <a:t>do 5 uczniów</a:t>
              </a:r>
            </a:p>
          </p:txBody>
        </p:sp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xmlns="" id="{076B52DF-2FCB-4349-A2F3-F6C28B369577}"/>
                </a:ext>
              </a:extLst>
            </p:cNvPr>
            <p:cNvSpPr/>
            <p:nvPr/>
          </p:nvSpPr>
          <p:spPr>
            <a:xfrm>
              <a:off x="5724525" y="3849334"/>
              <a:ext cx="2962275" cy="214322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pl-PL" altLang="pl-PL" sz="2000" b="1">
                  <a:latin typeface="Calibri" pitchFamily="34" charset="0"/>
                </a:rPr>
                <a:t>Działania oligofrenopedagoga </a:t>
              </a:r>
            </a:p>
            <a:p>
              <a:pPr algn="ctr" eaLnBrk="1" hangingPunct="1">
                <a:defRPr/>
              </a:pPr>
              <a:r>
                <a:rPr lang="pl-PL" altLang="pl-PL" sz="2000" b="1">
                  <a:latin typeface="Calibri" pitchFamily="34" charset="0"/>
                </a:rPr>
                <a:t>(w przypadku uzyskania zgody OP na zatrudnienie)</a:t>
              </a:r>
            </a:p>
          </p:txBody>
        </p:sp>
        <p:sp>
          <p:nvSpPr>
            <p:cNvPr id="18" name="Strzałka: w górę 17">
              <a:extLst>
                <a:ext uri="{FF2B5EF4-FFF2-40B4-BE49-F238E27FC236}">
                  <a16:creationId xmlns:a16="http://schemas.microsoft.com/office/drawing/2014/main" xmlns="" id="{0FD47ADB-635B-4B57-BE31-319424D57F3A}"/>
                </a:ext>
              </a:extLst>
            </p:cNvPr>
            <p:cNvSpPr/>
            <p:nvPr/>
          </p:nvSpPr>
          <p:spPr>
            <a:xfrm rot="10800000">
              <a:off x="1763713" y="3098411"/>
              <a:ext cx="484187" cy="684245"/>
            </a:xfrm>
            <a:prstGeom prst="upArrow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  <p:sp>
          <p:nvSpPr>
            <p:cNvPr id="19" name="Strzałka: w prawo 18">
              <a:extLst>
                <a:ext uri="{FF2B5EF4-FFF2-40B4-BE49-F238E27FC236}">
                  <a16:creationId xmlns:a16="http://schemas.microsoft.com/office/drawing/2014/main" xmlns="" id="{B8028EC6-E3CF-47D0-9C57-CCDD94009F6A}"/>
                </a:ext>
              </a:extLst>
            </p:cNvPr>
            <p:cNvSpPr/>
            <p:nvPr/>
          </p:nvSpPr>
          <p:spPr>
            <a:xfrm rot="5400000">
              <a:off x="3693305" y="3205581"/>
              <a:ext cx="633442" cy="415925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l-PL"/>
            </a:p>
          </p:txBody>
        </p:sp>
      </p:grpSp>
      <p:sp>
        <p:nvSpPr>
          <p:cNvPr id="73740" name="Prostokąt 10">
            <a:extLst>
              <a:ext uri="{FF2B5EF4-FFF2-40B4-BE49-F238E27FC236}">
                <a16:creationId xmlns:a16="http://schemas.microsoft.com/office/drawing/2014/main" xmlns="" id="{12DD182C-D43D-409E-8884-80B659D0F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425" y="3494088"/>
            <a:ext cx="8604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8800" b="1">
                <a:latin typeface="Calibri" panose="020F0502020204030204" pitchFamily="34" charset="0"/>
              </a:rPr>
              <a:t>?</a:t>
            </a:r>
            <a:endParaRPr lang="pl-PL" altLang="pl-PL" sz="8800"/>
          </a:p>
        </p:txBody>
      </p:sp>
      <p:sp>
        <p:nvSpPr>
          <p:cNvPr id="73741" name="Symbol zastępczy numeru slajdu 20">
            <a:extLst>
              <a:ext uri="{FF2B5EF4-FFF2-40B4-BE49-F238E27FC236}">
                <a16:creationId xmlns:a16="http://schemas.microsoft.com/office/drawing/2014/main" xmlns="" id="{C1D8A114-5910-4227-BE93-251562B7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39D259-B491-4A3C-9A54-C69AB245B10A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99</a:t>
            </a:fld>
            <a:endParaRPr lang="pl-PL" altLang="pl-PL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6641</Words>
  <Application>Microsoft Office PowerPoint</Application>
  <PresentationFormat>Pokaz na ekranie (4:3)</PresentationFormat>
  <Paragraphs>833</Paragraphs>
  <Slides>130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130</vt:i4>
      </vt:variant>
    </vt:vector>
  </HeadingPairs>
  <TitlesOfParts>
    <vt:vector size="131" baseType="lpstr">
      <vt:lpstr>Projekt domyślny</vt:lpstr>
      <vt:lpstr>Prezentacja programu PowerPoint</vt:lpstr>
      <vt:lpstr>ROZPORZĄDZENIE MINISTRA EDUKACJI NARODOWEJ z dnia 9 sierpnia 2017 r. w sprawie zasad organizacji i udzielania pomocy psychologiczno-pedagogicznej w publicznych przedszkolach, szkołach i placówkach (Dz. U. poz. 1591)</vt:lpstr>
      <vt:lpstr>ROZPORZĄDZENIE MINISTRA EDUKACJI NARODOWEJ z dnia 9 sierpnia 2017 r. w sprawie zasad organizacji i udzielania pomocy psychologiczno-pedagogicznej w publicznych przedszkolach, szkołach i placówkach (Dz. U. poz. 1591)</vt:lpstr>
      <vt:lpstr>ROZPORZĄDZENIE MINISTRA EDUKACJI NARODOWEJ z dnia 9 sierpnia 2017 r. w sprawie zasad organizacji i udzielania pomocy psychologiczno-pedagogicznej w publicznych przedszkolach, szkołach i placówkach (Dz. U. poz. 1591)</vt:lpstr>
      <vt:lpstr>ROZPORZĄDZENIE MINISTRA EDUKACJI NARODOWEJ z dnia 9 sierpnia 2017 r. w sprawie zasad organizacji i udzielania pomocy psychologiczno-pedagogicznej w publicznych przedszkolach, szkołach i placówkach (Dz. U. poz. 1591)</vt:lpstr>
      <vt:lpstr>ROZPORZĄDZENIE MINISTRA EDUKACJI NARODOWEJ z dnia 9 sierpnia 2017 r. w sprawie zasad organizacji i udzielania pomocy psychologiczno-pedagogicznej w publicznych przedszkolach, szkołach i placówkach (Dz. U. poz. 1591)</vt:lpstr>
      <vt:lpstr>ROZPORZĄDZENIE MINISTRA EDUKACJI NARODOWEJ z dnia 9 sierpnia 2017 r. w sprawie zasad organizacji i udzielania pomocy psychologiczno-pedagogicznej w publicznych przedszkolach, szkołach i placówkach (Dz. U. poz. 1591)</vt:lpstr>
      <vt:lpstr>ROZPORZĄDZENIE MINISTRA EDUKACJI NARODOWEJ z dnia 9 sierpnia 2017 r. w sprawie zasad organizacji i udzielania pomocy psychologiczno-pedagogicznej w publicznych przedszkolach, szkołach i placówkach (Dz. U. poz. 1591)</vt:lpstr>
      <vt:lpstr>Rozporządzenie Ministra Edukacji Narodowej z dnia 25 sierpnia 2017 r. w sprawie sposobu prowadzenia przez publiczne przedszkola, szkoły i placówki dokumentacji przebiegu nauczania, działalności wychowawczej i opiekuńczej oraz rodzajów tej dokumentacji (Dz. U. z 2017 r. poz. 1646)</vt:lpstr>
      <vt:lpstr>Rozporządzenie Ministra Edukacji Narodowej z dnia 25 sierpnia 2017 r. w sprawie sposobu prowadzenia przez publiczne przedszkola, szkoły i placówki dokumentacji przebiegu nauczania, działalności wychowawczej i opiekuńczej oraz rodzajów tej dokumentacji (Dz. U. z 2017 r. poz. 1646)</vt:lpstr>
      <vt:lpstr>Rozporządzenie Ministra Edukacji Narodowej z dnia 25 sierpnia 2017 r. w sprawie sposobu prowadzenia przez publiczne przedszkola, szkoły i placówki dokumentacji przebiegu nauczania, działalności wychowawczej i opiekuńczej oraz rodzajów tej dokumentacji (Dz. U. z 2017 r. poz. 1646)</vt:lpstr>
      <vt:lpstr>Rozporządzenie Ministra Edukacji Narodowej z dnia 25 sierpnia 2017 r. w sprawie sposobu prowadzenia przez publiczne przedszkola, szkoły i placówki dokumentacji przebiegu nauczania, działalności wychowawczej i opiekuńczej oraz rodzajów tej dokumentacji (Dz. U. z 2017 r. poz. 1646)</vt:lpstr>
      <vt:lpstr>Rozporządzenie Ministra Edukacji Narodowej z dnia 25 sierpnia 2017 r. w sprawie sposobu prowadzenia przez publiczne przedszkola, szkoły i placówki dokumentacji przebiegu nauczania, działalności wychowawczej i opiekuńczej oraz rodzajów tej dokumentacji (Dz. U. z 2017 r. poz. 1646)</vt:lpstr>
      <vt:lpstr>Konwencja ONZ o prawach osób Niepełnosprawnych  ratyfikowana przez Polskę 6 września 2012 r. </vt:lpstr>
      <vt:lpstr>Konwencja o Prawach Osób Niepełnosprawnych ratyfikowana przez Polskę 6 września 2012 r.  Dz. U. z 2012 r. poz. 1169</vt:lpstr>
      <vt:lpstr>Rozporządzenie Ministra Edukacji Narodowej z dnia 9 sierpnia 2017 r. w sprawie warunków organizowania kształcenia, wychowania i opieki dla dzieci i młodzieży niepełnosprawnych, niedostosowanych społecznie i zagrożonych niedostosowaniem społecznym (Dz. U. poz. 1578)</vt:lpstr>
      <vt:lpstr>Edukacja włączająca stawia sobie za cel usuwanie wszelkich przeszkód i barier, które stają na drodze do sytuacji, kiedy wszystkie dzieci uczą się wspólnie  (Long &amp; Wood, Lindsay).</vt:lpstr>
      <vt:lpstr>Co to oznacza?</vt:lpstr>
      <vt:lpstr>Jaki jest cel kształcenia specjalnego?</vt:lpstr>
      <vt:lpstr>Cel kształcenia specjalnego</vt:lpstr>
      <vt:lpstr>Prezentacja programu PowerPoint</vt:lpstr>
      <vt:lpstr>Prezentacja programu PowerPoint</vt:lpstr>
      <vt:lpstr>Postawa dyrektora i nauczycieli „na NIE”</vt:lpstr>
      <vt:lpstr>Postawa dyrektora i nauczycieli „na TAK”</vt:lpstr>
      <vt:lpstr>Wpływ na losy edukacyjne dziecka</vt:lpstr>
      <vt:lpstr>Dorośli, mający wpływ na edukację dziecka niepełnosprawnego powinni posiadać: </vt:lpstr>
      <vt:lpstr>Wspieranie</vt:lpstr>
      <vt:lpstr>SZKOŁA</vt:lpstr>
      <vt:lpstr>Wspieranie szkoły</vt:lpstr>
      <vt:lpstr>Rozp. w sprawie pomocy p-p od obowiązujące od 1.09.2017 Pomoc psychologiczno-pedagogiczna w szkole udzielana jest w formach:</vt:lpstr>
      <vt:lpstr>Wspieranie</vt:lpstr>
      <vt:lpstr>ROZPORZĄDZENIE MINISTRA EDUKACJI NARODOWEJ  z dnia 2 listopada 2015 r.  w sprawie rodzajów i szczegółowych zasad działania placówek publicznych, warunków pobytu dzieci i młodzieży w tych placówkach oraz wysokości i zasad odpłatności wnoszonej przez rodziców za pobyt ich dzieci  w tych placówkach  (Dz. U. poz. 1872 oraz z 2017 r. poz. 1628)</vt:lpstr>
      <vt:lpstr>Prezentacja programu PowerPoint</vt:lpstr>
      <vt:lpstr>Wzmocnienie pracy wychowawczej – przestrzeni oddziaływań wychowawczych</vt:lpstr>
      <vt:lpstr>Prezentacja programu PowerPoint</vt:lpstr>
      <vt:lpstr>Tworzenie w szkole środowiska odpowiadającego na zróżnicowane potrzeby uczniów  (budowanie świadomości uczniów w zakresie ich zróżnicowanych potrzeb rozwojowych i edukacyjnych) </vt:lpstr>
      <vt:lpstr>Praca wychowawcza szkoły art.1 pkt 3 ustawa prawo oświatowe</vt:lpstr>
      <vt:lpstr>Różne pojęcia</vt:lpstr>
      <vt:lpstr>Kryteria oceniania – Szkoła xxx</vt:lpstr>
      <vt:lpstr>Wymagania edukacyjne – matematyka IV</vt:lpstr>
      <vt:lpstr>Specjalne potrzeby edukacyjne</vt:lpstr>
      <vt:lpstr>specjalne potrzeby edukacyjne </vt:lpstr>
      <vt:lpstr>Wielospecjalistyczna ocena poziomu funkcjonowania ucznia określa:</vt:lpstr>
      <vt:lpstr>Prezentacja programu PowerPoint</vt:lpstr>
      <vt:lpstr>Wielospecjalistyczna ocena poziomu funkcjonowania ucznia określa:</vt:lpstr>
      <vt:lpstr>Ważne obszary, które powinny podlegać obserwacji i ocenie (wybór na podstawie klasyfikacji ICF):</vt:lpstr>
      <vt:lpstr>Dzieci ze specjalnymi potrzebami edukacyjnymi, którym należna jest pomoc psychologiczno-pedagogiczna</vt:lpstr>
      <vt:lpstr>Uczniowie posiadający orzeczenie o potrzebie kształcenia specjalnego</vt:lpstr>
      <vt:lpstr>Konstytucja Rzeczypospolitej Polskiej</vt:lpstr>
      <vt:lpstr>Nowe zawody</vt:lpstr>
      <vt:lpstr>Ustawa Prawo oświatowe</vt:lpstr>
      <vt:lpstr>Ustawa Prawo oświatowe</vt:lpstr>
      <vt:lpstr>Ustawa Prawo oświatowe</vt:lpstr>
      <vt:lpstr>Art. 127 ust. 2 ustawy Prawo oświatowe </vt:lpstr>
      <vt:lpstr>Orzeczenia 2008 r.</vt:lpstr>
      <vt:lpstr>Orzeczenia 2008 r.</vt:lpstr>
      <vt:lpstr>Indywidualne nauczanie 2014 r.</vt:lpstr>
      <vt:lpstr>Indywidualne nauczanie 2014 r.</vt:lpstr>
      <vt:lpstr>Prezentacja programu PowerPoint</vt:lpstr>
      <vt:lpstr>Indywidualne nauczanie 2017 r.</vt:lpstr>
      <vt:lpstr>Indywidualne nauczanie 2017 r.</vt:lpstr>
      <vt:lpstr>Indywidualne nauczanie 2017 r.</vt:lpstr>
      <vt:lpstr>Indywidualne nauczanie 2017 r.</vt:lpstr>
      <vt:lpstr>Ustawa Prawo oświatowe</vt:lpstr>
      <vt:lpstr>Ustawa Prawo oświatowe</vt:lpstr>
      <vt:lpstr>Kształcenie specjalne w przedszkolach i szkołach niepublicznych</vt:lpstr>
      <vt:lpstr>Szkoła jako środowisko wychowawcze</vt:lpstr>
      <vt:lpstr>Prezentacja programu PowerPoint</vt:lpstr>
      <vt:lpstr>Akceptacja  Pozytywne podejście nauczyciela jest warunkiem rozwoju ucznia niepełnosprawnego.  Wsparcie nauczyciela zastąpi dziecku niepełnosprawnemu niedogodności spowodowane brakiem akceptacji rówieśników.   Obowiązkiem nauczyciela jest promowanie tolerancji i akceptacji dla różnorodności.</vt:lpstr>
      <vt:lpstr>Ustawa Prawo oświatowe</vt:lpstr>
      <vt:lpstr>Rewalidacja to proces ciągły, obowiązkowo organizowany przez szkołę</vt:lpstr>
      <vt:lpstr>Rewalidacja uczniów z niepełnosprawnością intelektualną to proces ciągły, obowiązkowo organizowany przez szkołę, związany z niepełnosprawnością ucznia</vt:lpstr>
      <vt:lpstr>Rozporządzenie Ministra Edukacji Narodowej z dnia 9 sierpnia 2017 r. w sprawie warunków organizowania kształcenia, wychowania i opieki dla dzieci i młodzieży niepełnosprawnych, niedostosowanych społecznie i zagrożonych niedostosowaniem społecznym  (Dz. U. poz. 1578) </vt:lpstr>
      <vt:lpstr>Kształcenie specjalne – zajęcia rewalidacyjne </vt:lpstr>
      <vt:lpstr>Art. 44b ust. 6 ustawy z dnia 7 września 1991 r. o systemie oświaty</vt:lpstr>
      <vt:lpstr>Ustawa z dnia 7 września 1991 r. o systemie oświaty</vt:lpstr>
      <vt:lpstr> ROZPORZĄDZENIE MINISTRA EDUKACJI NARODOWEJ  z dnia 3 sierpnia 2017 r.  w sprawie oceniania, klasyfikowania i promowania uczniów i słuchaczy w szkołach publicznych  Poz. 1534 </vt:lpstr>
      <vt:lpstr>Prezentacja programu PowerPoint</vt:lpstr>
      <vt:lpstr>Prezentacja programu PowerPoint</vt:lpstr>
      <vt:lpstr>Warunki oceniania</vt:lpstr>
      <vt:lpstr>Ocena opisowa ucznia z niepełnosprawnością intelektualną w stopniu umiarkowanym lub znacznym (podstawa programowa)</vt:lpstr>
      <vt:lpstr>Istota indywidualizacji pracy  na zajęciach edukacyjnych</vt:lpstr>
      <vt:lpstr>Nauczanie i ocenianie</vt:lpstr>
      <vt:lpstr>Prezentacja programu PowerPoint</vt:lpstr>
      <vt:lpstr>Kształcenie specjalne –  indywidualny program edukacyjno-terapeutyczny określa: </vt:lpstr>
      <vt:lpstr>Kształcenie specjalne –  indywidualny program edukacyjno-terapeutyczny określa: </vt:lpstr>
      <vt:lpstr>PODSTAWA PROGRAMOWA KSZTAŁCENIA OGÓLNEGO DLA SZKOŁY PODSTAWOWEJ (Dz. U. z 2017 poz. 356)</vt:lpstr>
      <vt:lpstr>Pytania zadane szkole i dotyczące organizacji kształcenia  uczniów niepełnosprawnych      DWA</vt:lpstr>
      <vt:lpstr>Pytania dotyczące organizacji kształcenia  uczniów niepełnosprawnych</vt:lpstr>
      <vt:lpstr>Dwa pytanie dotyczące organizacji kształcenia uczniów niepełnosprawnych</vt:lpstr>
      <vt:lpstr>Podstawa programowa kształcenia ogólnego dla uczniów z niepełnosprawnością intelektualną w stopniu umiarkowanym lub znacznym w szkole podstawowej</vt:lpstr>
      <vt:lpstr>Rozporządzenie Ministra Edukacji Narodowej z dnia 9 sierpnia 2017 r. w sprawie warunków organizowania kształcenia, wychowania i opieki dla dzieci  i młodzieży niepełnosprawnych, niedostosowanych społecznie i zagrożonych niedostosowaniem społecznym  (Dz. U. poz. 1578) </vt:lpstr>
      <vt:lpstr>Prezentacja programu PowerPoint</vt:lpstr>
      <vt:lpstr>Szkoła jako organizator kształcenia specjalnego uczniów z niepełnosprawnych</vt:lpstr>
      <vt:lpstr>Prezentacja programu PowerPoint</vt:lpstr>
      <vt:lpstr>Prezentacja programu PowerPoint</vt:lpstr>
      <vt:lpstr>Formy zajęć dla uczniów z niepełnosprawnością intelektualną w stopniu umiarkowanym lub znacznym</vt:lpstr>
      <vt:lpstr>Organizacja procesu kształcenia (uczniowie  z głębszą niepełnosprawnością intelektualną)</vt:lpstr>
      <vt:lpstr>Organizacja procesu kształcenia (uczniowie  z głębszą niepełnosprawnością intelektualną)</vt:lpstr>
      <vt:lpstr>Organizacja procesu kształcenia – zawsze razem</vt:lpstr>
      <vt:lpstr>Elementy procesu kształcenia uczniów niepełnosprawnych</vt:lpstr>
      <vt:lpstr>Opieka nad uczniami niepełnosprawnymi</vt:lpstr>
      <vt:lpstr>Opieka nad uczniami niepełnosprawnymi</vt:lpstr>
      <vt:lpstr>Opieka nad uczniami niepełnosprawnymi</vt:lpstr>
      <vt:lpstr>Art. 32 ust. 2 ustawy Prawo oświatowe</vt:lpstr>
      <vt:lpstr>Poz. 703 Rozporządzenie Ministra Edukacji Narodowej z dnia 28 marca 2017 r. w sprawie ramowych planów nauczania dla publicznych szkół </vt:lpstr>
      <vt:lpstr>Ramowe plany nauczania</vt:lpstr>
      <vt:lpstr>Rozporządzenie Ministra Edukacji Narodowej z dnia 9 sierpnia 2017 r. w sprawie warunków organizowania kształcenia, wychowania i opieki dla dzieci i młodzieży niepełnosprawnych, niedostosowanych społecznie i zagrożonych niedostosowaniem społecznym (Dz. U. poz. 1578)</vt:lpstr>
      <vt:lpstr>Rozporządzenie Ministra Edukacji Narodowej z dnia 9 sierpnia 2017 r. w sprawie warunków organizowania kształcenia, wychowania i opieki dla dzieci i młodzieży niepełnosprawnych, niedostosowanych społecznie i zagrożonych niedostosowaniem społecznym (Dz. U. poz. 1578)</vt:lpstr>
      <vt:lpstr>Rozporządzenie Ministra Edukacji Narodowej z dnia 9 sierpnia 2017 r.  w sprawie warunków organizowania kształcenia, wychowania i opieki dla dzieci i młodzieży niepełnosprawnych, niedostosowanych społecznie i zagrożonych niedostosowaniem społecznym (Dz. U. poz. 1578)</vt:lpstr>
      <vt:lpstr>Kształcenie specjalne –  indywidualny program edukacyjno-terapeutyczny określa: </vt:lpstr>
      <vt:lpstr>Kształcenie specjalne –  indywidualny program edukacyjno-terapeutyczny określa: </vt:lpstr>
      <vt:lpstr>Kształcenie specjalne –  indywidualny program edukacyjno-terapeutyczny określa: </vt:lpstr>
      <vt:lpstr>Kształcenie specjalne –  indywidualny program edukacyjno-terapeutyczny określa: </vt:lpstr>
      <vt:lpstr> 1. realizację zaleceń zawartych w orzeczeniu o potrzebie kształcenia specjalnego; 2. odpowiednie, ze względu na indywidualne potrzeby rozwojowe i edukacyjne oraz możliwości psychofizyczne uczniów, warunki  do nauki, sprzęt specjalistyczny i środki dydaktyczne; 3. zajęcia specjalistyczne, o których mowa w przepisach w sprawie zasad udzielania i organizacji pomocy psychologiczno-pedagogicznej w publicznych przedszkolach, szkołach i placówkach; 4. inne zajęcia odpowiednie ze względu na indywidualne potrzeby rozwojowe i edukacyjne oraz możliwości psychofizyczne uczniów, w szczególności zajęcia rewalidacyjne i resocjalizacyjne; 5. integrację uczniów ze środowiskiem rówieśniczym; 6. przygotowanie uczniów do samodzielności w życiu dorosłym.</vt:lpstr>
      <vt:lpstr>Kształcenie specjalne - indywidualny program edukacyjno-terapeutyczny określa: </vt:lpstr>
      <vt:lpstr>Kształcenie specjalne - indywidualny program edukacyjno-terapeutyczny określa: </vt:lpstr>
      <vt:lpstr>Ustawa Prawo oświatowe</vt:lpstr>
      <vt:lpstr>Finansowanie zadań oświatowych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Rama problemu</vt:lpstr>
      <vt:lpstr>Mocne pytania (C5)</vt:lpstr>
      <vt:lpstr>Metoda Action Learning</vt:lpstr>
      <vt:lpstr>Dziękuję za uwagę</vt:lpstr>
    </vt:vector>
  </TitlesOfParts>
  <Company>CODN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Barbara Jechalska</dc:creator>
  <cp:lastModifiedBy>PC</cp:lastModifiedBy>
  <cp:revision>177</cp:revision>
  <dcterms:created xsi:type="dcterms:W3CDTF">2010-02-05T13:50:32Z</dcterms:created>
  <dcterms:modified xsi:type="dcterms:W3CDTF">2017-12-14T14:48:28Z</dcterms:modified>
</cp:coreProperties>
</file>