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79" r:id="rId5"/>
    <p:sldId id="259" r:id="rId6"/>
    <p:sldId id="262" r:id="rId7"/>
    <p:sldId id="260" r:id="rId8"/>
    <p:sldId id="261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  <p:sldId id="283" r:id="rId24"/>
    <p:sldId id="286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9" r:id="rId35"/>
    <p:sldId id="308" r:id="rId36"/>
    <p:sldId id="309" r:id="rId37"/>
    <p:sldId id="310" r:id="rId38"/>
    <p:sldId id="277" r:id="rId39"/>
    <p:sldId id="311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8CA92-9E80-4088-A62C-B05BD1A65F8F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05FC-B6BE-43D3-8809-BBC66100DD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4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D619487E-AC21-4B76-8C16-2EF05BE5F551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4</a:t>
            </a:fld>
            <a:endParaRPr lang="pl-PL" altLang="pl-PL" smtClean="0"/>
          </a:p>
        </p:txBody>
      </p:sp>
      <p:sp>
        <p:nvSpPr>
          <p:cNvPr id="788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82802B70-D81F-43E4-A6BF-5EF1E253F507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29</a:t>
            </a:fld>
            <a:endParaRPr lang="pl-PL" altLang="pl-PL" smtClean="0"/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6352474F-C4C0-436A-B0E6-B8F84EBA7B46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30</a:t>
            </a:fld>
            <a:endParaRPr lang="pl-PL" altLang="pl-PL" smtClean="0"/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022FE311-80DE-45EE-AFEB-A78AC50CF418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31</a:t>
            </a:fld>
            <a:endParaRPr lang="pl-PL" altLang="pl-PL" smtClean="0"/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3587" cy="34305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64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tabLst>
                <a:tab pos="0" algn="l"/>
                <a:tab pos="922338" algn="l"/>
                <a:tab pos="1844675" algn="l"/>
                <a:tab pos="2768600" algn="l"/>
                <a:tab pos="3690938" algn="l"/>
                <a:tab pos="4614863" algn="l"/>
                <a:tab pos="5537200" algn="l"/>
                <a:tab pos="6459538" algn="l"/>
                <a:tab pos="7383463" algn="l"/>
                <a:tab pos="8305800" algn="l"/>
                <a:tab pos="9229725" algn="l"/>
                <a:tab pos="10152063" algn="l"/>
              </a:tabLst>
            </a:pPr>
            <a:endParaRPr lang="pl-PL" altLang="pl-PL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D895C38F-542A-41D1-AAAA-B724FBAE7D8D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32</a:t>
            </a:fld>
            <a:endParaRPr lang="pl-PL" altLang="pl-PL" smtClean="0"/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2C8A95ED-B8DA-4738-ADAF-94983880F7E6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33</a:t>
            </a:fld>
            <a:endParaRPr lang="pl-PL" altLang="pl-PL" smtClean="0"/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FC81A827-E274-4F81-83AC-DF0713C2F248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34</a:t>
            </a:fld>
            <a:endParaRPr lang="pl-PL" altLang="pl-PL" smtClean="0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98A4F104-B406-4807-A0BB-0BC4337775A7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35</a:t>
            </a:fld>
            <a:endParaRPr lang="pl-PL" altLang="pl-PL" smtClean="0"/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6C10C1D4-95EA-4B72-802D-E3EC85ED3B3D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36</a:t>
            </a:fld>
            <a:endParaRPr lang="pl-PL" altLang="pl-PL" smtClean="0"/>
          </a:p>
        </p:txBody>
      </p:sp>
      <p:sp>
        <p:nvSpPr>
          <p:cNvPr id="101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4607"/>
            <a:ext cx="5485440" cy="4113556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tabLst>
                <a:tab pos="0" algn="l"/>
                <a:tab pos="922338" algn="l"/>
                <a:tab pos="1844675" algn="l"/>
                <a:tab pos="2768600" algn="l"/>
                <a:tab pos="3690938" algn="l"/>
                <a:tab pos="4614863" algn="l"/>
                <a:tab pos="5537200" algn="l"/>
                <a:tab pos="6459538" algn="l"/>
                <a:tab pos="7383463" algn="l"/>
                <a:tab pos="8305800" algn="l"/>
                <a:tab pos="9229725" algn="l"/>
                <a:tab pos="10152063" algn="l"/>
              </a:tabLst>
            </a:pPr>
            <a:endParaRPr lang="pl-PL" altLang="pl-PL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F219F3F0-734A-4D07-9D9D-75FD592B89C4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37</a:t>
            </a:fld>
            <a:endParaRPr lang="pl-PL" altLang="pl-PL" smtClean="0"/>
          </a:p>
        </p:txBody>
      </p:sp>
      <p:sp>
        <p:nvSpPr>
          <p:cNvPr id="1024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CBD4B051-FC7B-4D78-9E0B-D182CD977F67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10</a:t>
            </a:fld>
            <a:endParaRPr lang="pl-PL" altLang="pl-PL" smtClean="0"/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7846EC05-05E0-4756-963B-ED3329A839FE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22</a:t>
            </a:fld>
            <a:endParaRPr lang="pl-PL" altLang="pl-PL" smtClean="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E0597D2C-FFEF-45AB-BF33-02CEC8519299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23</a:t>
            </a:fld>
            <a:endParaRPr lang="pl-PL" altLang="pl-PL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3587" cy="34305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64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922338" algn="l"/>
                <a:tab pos="1844675" algn="l"/>
                <a:tab pos="2768600" algn="l"/>
                <a:tab pos="3690938" algn="l"/>
                <a:tab pos="4614863" algn="l"/>
                <a:tab pos="5537200" algn="l"/>
                <a:tab pos="6459538" algn="l"/>
                <a:tab pos="7383463" algn="l"/>
                <a:tab pos="8305800" algn="l"/>
                <a:tab pos="9229725" algn="l"/>
                <a:tab pos="10152063" algn="l"/>
              </a:tabLst>
            </a:pPr>
            <a:endParaRPr lang="pl-PL" altLang="pl-PL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6DB9646B-5E1D-428C-8E83-5EE39F90C23D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24</a:t>
            </a:fld>
            <a:endParaRPr lang="pl-PL" altLang="pl-PL" smtClean="0"/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53A8A644-9C5E-4F45-8401-637999AF1AA2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25</a:t>
            </a:fld>
            <a:endParaRPr lang="pl-PL" altLang="pl-PL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3587" cy="34305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648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tabLst>
                <a:tab pos="0" algn="l"/>
                <a:tab pos="922338" algn="l"/>
                <a:tab pos="1844675" algn="l"/>
                <a:tab pos="2768600" algn="l"/>
                <a:tab pos="3690938" algn="l"/>
                <a:tab pos="4614863" algn="l"/>
                <a:tab pos="5537200" algn="l"/>
                <a:tab pos="6459538" algn="l"/>
                <a:tab pos="7383463" algn="l"/>
                <a:tab pos="8305800" algn="l"/>
                <a:tab pos="9229725" algn="l"/>
                <a:tab pos="10152063" algn="l"/>
              </a:tabLst>
            </a:pPr>
            <a:endParaRPr lang="pl-PL" altLang="pl-PL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7775F3DC-572B-421C-BF87-C39691EB3A06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26</a:t>
            </a:fld>
            <a:endParaRPr lang="pl-PL" altLang="pl-PL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7C953B4C-5FFB-4378-B439-B05245F4058E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27</a:t>
            </a:fld>
            <a:endParaRPr lang="pl-PL" altLang="pl-PL" smtClean="0"/>
          </a:p>
        </p:txBody>
      </p:sp>
      <p:sp>
        <p:nvSpPr>
          <p:cNvPr id="819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0250" algn="l"/>
                <a:tab pos="1460500" algn="l"/>
                <a:tab pos="219075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itchFamily="2" charset="2"/>
              <a:buNone/>
            </a:pPr>
            <a:fld id="{F3B8EA17-D05A-4DC4-9C20-DD847B9B9AE6}" type="slidenum">
              <a:rPr lang="pl-PL" altLang="pl-PL" smtClean="0"/>
              <a:pPr>
                <a:spcBef>
                  <a:spcPct val="0"/>
                </a:spcBef>
                <a:buSzPct val="45000"/>
                <a:buFont typeface="Wingdings" pitchFamily="2" charset="2"/>
                <a:buNone/>
              </a:pPr>
              <a:t>28</a:t>
            </a:fld>
            <a:endParaRPr lang="pl-PL" altLang="pl-PL" smtClean="0"/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9" y="4343144"/>
            <a:ext cx="5485440" cy="411794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66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089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26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814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246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57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1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83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45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36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64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CE99-1C1E-45FE-8E11-0DFC9512F089}" type="datetimeFigureOut">
              <a:rPr lang="pl-PL" smtClean="0"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71CC2-9912-4AC3-A9B9-6026D9C97B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89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b="1" dirty="0"/>
              <a:t>ROZPORZĄDZENIE</a:t>
            </a:r>
            <a:br>
              <a:rPr lang="pl-PL" sz="3200" b="1" dirty="0"/>
            </a:br>
            <a:r>
              <a:rPr lang="pl-PL" sz="3200" b="1" dirty="0"/>
              <a:t>MINISTRA EDUKACJI </a:t>
            </a:r>
            <a:r>
              <a:rPr lang="pl-PL" sz="3200" b="1" dirty="0" smtClean="0"/>
              <a:t>NARODOWEJ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z dnia 18 sierpnia 2015 r.</a:t>
            </a:r>
            <a:br>
              <a:rPr lang="pl-PL" sz="3200" dirty="0"/>
            </a:br>
            <a:r>
              <a:rPr lang="pl-PL" sz="3200" b="1" dirty="0"/>
              <a:t>w sprawie zakresu i form prowadzenia </a:t>
            </a:r>
            <a:r>
              <a:rPr lang="pl-PL" sz="3200" b="1" dirty="0" smtClean="0"/>
              <a:t>         w </a:t>
            </a:r>
            <a:r>
              <a:rPr lang="pl-PL" sz="3200" b="1" dirty="0"/>
              <a:t>szkołach i placówkach systemu oświaty działalności wychowawczej,</a:t>
            </a:r>
            <a:br>
              <a:rPr lang="pl-PL" sz="3200" b="1" dirty="0"/>
            </a:br>
            <a:r>
              <a:rPr lang="pl-PL" sz="3200" b="1" dirty="0"/>
              <a:t>edukacyjnej, informacyjnej i profilaktycznej w celu przeciwdziałania narkomanii</a:t>
            </a:r>
            <a:endParaRPr lang="pl-PL" sz="3200" dirty="0"/>
          </a:p>
        </p:txBody>
      </p:sp>
      <p:pic>
        <p:nvPicPr>
          <p:cNvPr id="3074" name="Picture 2" descr="C:\Users\PC\AppData\Local\Microsoft\Windows\Temporary Internet Files\Content.IE5\2HAQGNKA\Obraz150-248x3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97153"/>
            <a:ext cx="18736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SzPct val="100000"/>
            </a:pPr>
            <a:fld id="{CB688BF8-CCEF-46B2-894F-4353A4C23556}" type="slidenum">
              <a:rPr lang="pl-PL" altLang="pl-PL" sz="1400">
                <a:solidFill>
                  <a:srgbClr val="000000"/>
                </a:solidFill>
                <a:latin typeface="Tahoma" pitchFamily="32" charset="0"/>
              </a:rPr>
              <a:pPr algn="r" eaLnBrk="1" hangingPunct="1">
                <a:buSzPct val="100000"/>
              </a:pPr>
              <a:t>10</a:t>
            </a:fld>
            <a:endParaRPr lang="pl-PL" altLang="pl-PL" sz="1400">
              <a:solidFill>
                <a:srgbClr val="000000"/>
              </a:solidFill>
              <a:latin typeface="Tahoma" pitchFamily="32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594955" y="260350"/>
            <a:ext cx="76438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3400" b="1" dirty="0">
                <a:solidFill>
                  <a:srgbClr val="262626"/>
                </a:solidFill>
                <a:latin typeface="Century Gothic" pitchFamily="32" charset="0"/>
              </a:rPr>
              <a:t>Profilaktyka a promocja zdrowia</a:t>
            </a:r>
            <a:r>
              <a:rPr lang="pl-PL" altLang="pl-PL" sz="3800" b="1" dirty="0">
                <a:solidFill>
                  <a:srgbClr val="262626"/>
                </a:solidFill>
                <a:latin typeface="Century Gothic" pitchFamily="32" charset="0"/>
              </a:rPr>
              <a:t> 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611188" y="1458913"/>
            <a:ext cx="4032250" cy="40481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1000"/>
              </a:spcBef>
              <a:buSzPct val="100000"/>
              <a:defRPr/>
            </a:pPr>
            <a:r>
              <a:rPr lang="pl-PL" altLang="pl-PL" sz="2600" b="1" u="sng" dirty="0" smtClean="0">
                <a:solidFill>
                  <a:srgbClr val="404040"/>
                </a:solidFill>
                <a:latin typeface="Century Gothic" pitchFamily="32" charset="0"/>
              </a:rPr>
              <a:t>Profilaktyka </a:t>
            </a: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  <a:defRPr/>
            </a:pPr>
            <a:r>
              <a:rPr lang="pl-PL" altLang="pl-PL" sz="2200" dirty="0" smtClean="0">
                <a:solidFill>
                  <a:srgbClr val="404040"/>
                </a:solidFill>
                <a:latin typeface="Century Gothic" pitchFamily="32" charset="0"/>
              </a:rPr>
              <a:t>Działalność defensywna </a:t>
            </a: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None/>
              <a:defRPr/>
            </a:pPr>
            <a:endParaRPr lang="pl-PL" altLang="pl-PL" sz="2200" dirty="0" smtClean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  <a:defRPr/>
            </a:pPr>
            <a:r>
              <a:rPr lang="pl-PL" altLang="pl-PL" sz="2200" dirty="0" smtClean="0">
                <a:solidFill>
                  <a:srgbClr val="404040"/>
                </a:solidFill>
                <a:latin typeface="Century Gothic" pitchFamily="32" charset="0"/>
              </a:rPr>
              <a:t>Punktem wyjścia są czynniki ryzyka                     i zagrożenia</a:t>
            </a:r>
          </a:p>
          <a:p>
            <a:pPr marL="1587" indent="0" eaLnBrk="1" hangingPunct="1">
              <a:spcBef>
                <a:spcPts val="1000"/>
              </a:spcBef>
              <a:buClr>
                <a:srgbClr val="A53010"/>
              </a:buClr>
              <a:buSzPct val="100000"/>
              <a:defRPr/>
            </a:pPr>
            <a:endParaRPr lang="pl-PL" altLang="pl-PL" sz="2200" dirty="0" smtClean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  <a:defRPr/>
            </a:pPr>
            <a:r>
              <a:rPr lang="pl-PL" altLang="pl-PL" sz="2200" dirty="0" smtClean="0">
                <a:solidFill>
                  <a:srgbClr val="404040"/>
                </a:solidFill>
                <a:latin typeface="Century Gothic" pitchFamily="32" charset="0"/>
              </a:rPr>
              <a:t>Dąży do eliminowania lub kontroli czynników ryzyka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43488" y="1458913"/>
            <a:ext cx="3903662" cy="42021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pl-PL" altLang="pl-PL" sz="2600" b="1" u="sng" dirty="0">
                <a:solidFill>
                  <a:srgbClr val="404040"/>
                </a:solidFill>
                <a:latin typeface="Century Gothic" pitchFamily="32" charset="0"/>
              </a:rPr>
              <a:t>Promocja zdrowia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</a:pPr>
            <a:r>
              <a:rPr lang="pl-PL" altLang="pl-PL" sz="2200" dirty="0">
                <a:solidFill>
                  <a:srgbClr val="404040"/>
                </a:solidFill>
                <a:latin typeface="Century Gothic" pitchFamily="32" charset="0"/>
              </a:rPr>
              <a:t>Działalność ofensywna 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None/>
            </a:pPr>
            <a:endParaRPr lang="pl-PL" altLang="pl-PL" sz="2200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</a:pPr>
            <a:r>
              <a:rPr lang="pl-PL" altLang="pl-PL" sz="2200" dirty="0">
                <a:solidFill>
                  <a:srgbClr val="404040"/>
                </a:solidFill>
                <a:latin typeface="Century Gothic" pitchFamily="32" charset="0"/>
              </a:rPr>
              <a:t>Punktem wyjścia jest wiedza o zasobach            i czynnikach chroniących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None/>
            </a:pPr>
            <a:endParaRPr lang="pl-PL" altLang="pl-PL" sz="2200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</a:pPr>
            <a:r>
              <a:rPr lang="pl-PL" altLang="pl-PL" sz="2200" dirty="0">
                <a:solidFill>
                  <a:srgbClr val="404040"/>
                </a:solidFill>
                <a:latin typeface="Century Gothic" pitchFamily="32" charset="0"/>
              </a:rPr>
              <a:t>Dąży do równoważenia wpływów czynników ryzyka </a:t>
            </a:r>
          </a:p>
        </p:txBody>
      </p:sp>
    </p:spTree>
    <p:extLst>
      <p:ext uri="{BB962C8B-B14F-4D97-AF65-F5344CB8AC3E}">
        <p14:creationId xmlns:p14="http://schemas.microsoft.com/office/powerpoint/2010/main" val="245518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pl-PL" sz="3200" dirty="0" smtClean="0"/>
              <a:t>Działalność </a:t>
            </a:r>
            <a:r>
              <a:rPr lang="pl-PL" sz="3200" dirty="0"/>
              <a:t>edukacyjna </a:t>
            </a:r>
            <a:r>
              <a:rPr lang="pl-PL" sz="3200" dirty="0" smtClean="0"/>
              <a:t>obejmuje w </a:t>
            </a:r>
            <a:r>
              <a:rPr lang="pl-PL" sz="3200" dirty="0"/>
              <a:t>szczególności: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/>
              <a:t>poszerzenie wiedzy </a:t>
            </a:r>
            <a:r>
              <a:rPr lang="pl-PL" dirty="0"/>
              <a:t>rodziców </a:t>
            </a:r>
            <a:r>
              <a:rPr lang="pl-PL" dirty="0" smtClean="0"/>
              <a:t>,nauczycieli na </a:t>
            </a:r>
            <a:r>
              <a:rPr lang="pl-PL" dirty="0"/>
              <a:t>temat </a:t>
            </a:r>
            <a:r>
              <a:rPr lang="pl-PL" b="1" dirty="0"/>
              <a:t>prawidłowości </a:t>
            </a:r>
            <a:r>
              <a:rPr lang="pl-PL" b="1" dirty="0" smtClean="0"/>
              <a:t>rozwoju i </a:t>
            </a:r>
            <a:r>
              <a:rPr lang="pl-PL" b="1" dirty="0"/>
              <a:t>zaburzeń zdrowia psychicznego</a:t>
            </a:r>
            <a:r>
              <a:rPr lang="pl-PL" dirty="0"/>
              <a:t> dzieci i młodzieży, rozpoznawania wczesnych objawów używania </a:t>
            </a:r>
            <a:r>
              <a:rPr lang="pl-PL" dirty="0" smtClean="0"/>
              <a:t>środków                        i </a:t>
            </a:r>
            <a:r>
              <a:rPr lang="pl-PL" dirty="0"/>
              <a:t>substancji, o których mowa w § 1 ust. 2, a także suplementów diet i leków w celach innych niż medyczne oraz </a:t>
            </a:r>
            <a:r>
              <a:rPr lang="pl-PL" dirty="0" smtClean="0"/>
              <a:t>postępowania            w </a:t>
            </a:r>
            <a:r>
              <a:rPr lang="pl-PL" dirty="0"/>
              <a:t>tego typu </a:t>
            </a:r>
            <a:r>
              <a:rPr lang="pl-PL" dirty="0" smtClean="0"/>
              <a:t>przypadkach;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rozwijanie </a:t>
            </a:r>
            <a:r>
              <a:rPr lang="pl-PL" dirty="0"/>
              <a:t>i wzmacnianie </a:t>
            </a:r>
            <a:r>
              <a:rPr lang="pl-PL" b="1" dirty="0"/>
              <a:t>umiejętności psychologicznych </a:t>
            </a:r>
            <a:r>
              <a:rPr lang="pl-PL" b="1" dirty="0" smtClean="0"/>
              <a:t>                    i </a:t>
            </a:r>
            <a:r>
              <a:rPr lang="pl-PL" b="1" dirty="0"/>
              <a:t>społecznych </a:t>
            </a:r>
            <a:r>
              <a:rPr lang="pl-PL" dirty="0"/>
              <a:t>uczniów 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kształtowanie </a:t>
            </a:r>
            <a:r>
              <a:rPr lang="pl-PL" dirty="0"/>
              <a:t>u </a:t>
            </a:r>
            <a:r>
              <a:rPr lang="pl-PL" dirty="0" smtClean="0"/>
              <a:t>uczniów </a:t>
            </a:r>
            <a:r>
              <a:rPr lang="pl-PL" b="1" dirty="0" smtClean="0"/>
              <a:t>umiejętności </a:t>
            </a:r>
            <a:r>
              <a:rPr lang="pl-PL" b="1" dirty="0"/>
              <a:t>życiowych</a:t>
            </a:r>
            <a:r>
              <a:rPr lang="pl-PL" dirty="0"/>
              <a:t>, w szczególności samokontroli, radzenia sobie </a:t>
            </a:r>
            <a:r>
              <a:rPr lang="pl-PL" dirty="0" smtClean="0"/>
              <a:t>ze stresem</a:t>
            </a:r>
            <a:r>
              <a:rPr lang="pl-PL" dirty="0"/>
              <a:t>, rozpoznawania </a:t>
            </a:r>
            <a:r>
              <a:rPr lang="pl-PL" dirty="0" smtClean="0"/>
              <a:t>                     i </a:t>
            </a:r>
            <a:r>
              <a:rPr lang="pl-PL" dirty="0"/>
              <a:t>wyrażania własnych </a:t>
            </a:r>
            <a:r>
              <a:rPr lang="pl-PL" dirty="0" smtClean="0"/>
              <a:t>emocji;</a:t>
            </a:r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kształtowanie </a:t>
            </a:r>
            <a:r>
              <a:rPr lang="pl-PL" b="1" dirty="0"/>
              <a:t>krytycznego </a:t>
            </a:r>
            <a:r>
              <a:rPr lang="pl-PL" dirty="0"/>
              <a:t>myślenia i wspomaganie uczniów </a:t>
            </a:r>
            <a:r>
              <a:rPr lang="pl-PL" dirty="0" smtClean="0"/>
              <a:t>             w </a:t>
            </a:r>
            <a:r>
              <a:rPr lang="pl-PL" dirty="0"/>
              <a:t>konstruktywnym </a:t>
            </a:r>
            <a:r>
              <a:rPr lang="pl-PL" b="1" dirty="0" smtClean="0"/>
              <a:t>podejmowaniu decyzji </a:t>
            </a:r>
            <a:r>
              <a:rPr lang="pl-PL" dirty="0"/>
              <a:t>w sytuacjach trudnych, zagrażających prawidłowemu rozwojowi i zdrowemu </a:t>
            </a:r>
            <a:r>
              <a:rPr lang="pl-PL" dirty="0" smtClean="0"/>
              <a:t>życiu;</a:t>
            </a:r>
          </a:p>
        </p:txBody>
      </p:sp>
    </p:spTree>
    <p:extLst>
      <p:ext uri="{BB962C8B-B14F-4D97-AF65-F5344CB8AC3E}">
        <p14:creationId xmlns:p14="http://schemas.microsoft.com/office/powerpoint/2010/main" val="238348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l-PL" sz="2800" dirty="0"/>
              <a:t>prowadzenie wewnątrzszkolnego doskonalenia kompetencji nauczycieli w zakresie </a:t>
            </a:r>
            <a:r>
              <a:rPr lang="pl-PL" sz="2800" b="1" dirty="0"/>
              <a:t>rozpoznawania wczesnych objawów używania środków i substancji</a:t>
            </a:r>
            <a:r>
              <a:rPr lang="pl-PL" sz="2800" dirty="0"/>
              <a:t>, o których mowa w § 1 ust. 2, oraz </a:t>
            </a:r>
            <a:r>
              <a:rPr lang="pl-PL" sz="2800" b="1" dirty="0"/>
              <a:t>podejmowania szkolnej interwencji profilaktycznej</a:t>
            </a:r>
            <a:r>
              <a:rPr lang="pl-PL" sz="2800" b="1" dirty="0" smtClean="0"/>
              <a:t>;</a:t>
            </a:r>
          </a:p>
          <a:p>
            <a:pPr marL="0" indent="0">
              <a:buNone/>
            </a:pPr>
            <a:endParaRPr lang="pl-PL" sz="2800" dirty="0"/>
          </a:p>
          <a:p>
            <a:pPr marL="514350" indent="-514350">
              <a:buFont typeface="+mj-lt"/>
              <a:buAutoNum type="arabicPeriod" startAt="6"/>
            </a:pPr>
            <a:r>
              <a:rPr lang="pl-PL" sz="2800" dirty="0"/>
              <a:t>doskonalenie </a:t>
            </a:r>
            <a:r>
              <a:rPr lang="pl-PL" sz="2800" b="1" dirty="0"/>
              <a:t>kompetencji nauczycieli w zakresie profilaktyki </a:t>
            </a:r>
            <a:r>
              <a:rPr lang="pl-PL" sz="2800" dirty="0"/>
              <a:t>używania środków i substancji, </a:t>
            </a:r>
            <a:r>
              <a:rPr lang="pl-PL" sz="2800" dirty="0" smtClean="0"/>
              <a:t>                 o </a:t>
            </a:r>
            <a:r>
              <a:rPr lang="pl-PL" sz="2800" dirty="0"/>
              <a:t>których mowa w § 1 ust. 2, norm rozwojowych </a:t>
            </a:r>
            <a:r>
              <a:rPr lang="pl-PL" sz="2800" dirty="0" smtClean="0"/>
              <a:t>             i </a:t>
            </a:r>
            <a:r>
              <a:rPr lang="pl-PL" sz="2800" dirty="0"/>
              <a:t>zaburzeń zdrowia psychicznego wieku rozwojowego</a:t>
            </a:r>
          </a:p>
        </p:txBody>
      </p:sp>
    </p:spTree>
    <p:extLst>
      <p:ext uri="{BB962C8B-B14F-4D97-AF65-F5344CB8AC3E}">
        <p14:creationId xmlns:p14="http://schemas.microsoft.com/office/powerpoint/2010/main" val="18521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3600" dirty="0"/>
              <a:t>Działalność informacyjna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polega </a:t>
            </a:r>
            <a:r>
              <a:rPr lang="pl-PL" dirty="0"/>
              <a:t>na dostarczaniu </a:t>
            </a:r>
            <a:r>
              <a:rPr lang="pl-PL" b="1" dirty="0"/>
              <a:t>rzetelnych i aktualnych informacji</a:t>
            </a:r>
            <a:r>
              <a:rPr lang="pl-PL" dirty="0"/>
              <a:t>, </a:t>
            </a:r>
            <a:r>
              <a:rPr lang="pl-PL" dirty="0" smtClean="0"/>
              <a:t>dostosowanych do </a:t>
            </a:r>
            <a:r>
              <a:rPr lang="pl-PL" dirty="0"/>
              <a:t>wieku oraz możliwości psychofizycznych odbiorców, na temat zagrożeń i rozwiązywania </a:t>
            </a:r>
            <a:r>
              <a:rPr lang="pl-PL" dirty="0" smtClean="0"/>
              <a:t>problemów związanych </a:t>
            </a:r>
            <a:r>
              <a:rPr lang="pl-PL" dirty="0"/>
              <a:t>z używaniem środków i substancji, o których mowa w § 1 ust. 2, skierowanych do uczniów </a:t>
            </a:r>
            <a:r>
              <a:rPr lang="pl-PL" dirty="0" smtClean="0"/>
              <a:t>oraz </a:t>
            </a:r>
            <a:r>
              <a:rPr lang="pl-PL" dirty="0"/>
              <a:t>ich </a:t>
            </a:r>
            <a:r>
              <a:rPr lang="pl-PL" dirty="0" smtClean="0"/>
              <a:t>rodziców, </a:t>
            </a:r>
            <a:r>
              <a:rPr lang="pl-PL" dirty="0"/>
              <a:t>a także nauczycieli </a:t>
            </a:r>
            <a:r>
              <a:rPr lang="pl-PL" dirty="0" smtClean="0"/>
              <a:t>oraz </a:t>
            </a:r>
            <a:r>
              <a:rPr lang="pl-PL" dirty="0"/>
              <a:t>innych pracowników </a:t>
            </a:r>
            <a:r>
              <a:rPr lang="pl-PL" dirty="0" smtClean="0"/>
              <a:t>szkoły</a:t>
            </a:r>
            <a:endParaRPr lang="pl-PL" dirty="0"/>
          </a:p>
        </p:txBody>
      </p:sp>
      <p:pic>
        <p:nvPicPr>
          <p:cNvPr id="5122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229200"/>
            <a:ext cx="1565453" cy="115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3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Działalność informacyjna obejmuje w szczególności: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dostarczenie </a:t>
            </a:r>
            <a:r>
              <a:rPr lang="pl-PL" sz="2200" b="1" dirty="0"/>
              <a:t>aktualnych informacji </a:t>
            </a:r>
            <a:r>
              <a:rPr lang="pl-PL" sz="2200" dirty="0"/>
              <a:t>nauczycielom, </a:t>
            </a:r>
            <a:r>
              <a:rPr lang="pl-PL" sz="2200" dirty="0" smtClean="0"/>
              <a:t>i </a:t>
            </a:r>
            <a:r>
              <a:rPr lang="pl-PL" sz="2200" dirty="0"/>
              <a:t>rodzicom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dirty="0" smtClean="0"/>
              <a:t>skutecznych sposobów </a:t>
            </a:r>
            <a:r>
              <a:rPr lang="pl-PL" sz="2200" dirty="0"/>
              <a:t>prowadzenia działań wychowawczych </a:t>
            </a:r>
            <a:r>
              <a:rPr lang="pl-PL" sz="2200" dirty="0" smtClean="0"/>
              <a:t>  i </a:t>
            </a:r>
            <a:r>
              <a:rPr lang="pl-PL" sz="2200" dirty="0"/>
              <a:t>profilaktycznych związanych z przeciwdziałaniem </a:t>
            </a:r>
            <a:r>
              <a:rPr lang="pl-PL" sz="2200" dirty="0" smtClean="0"/>
              <a:t>używaniu środków </a:t>
            </a:r>
            <a:r>
              <a:rPr lang="pl-PL" sz="2200" dirty="0"/>
              <a:t>i substancji, o 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b="1" dirty="0" smtClean="0"/>
              <a:t>udostępnienie </a:t>
            </a:r>
            <a:r>
              <a:rPr lang="pl-PL" sz="2200" b="1" dirty="0"/>
              <a:t>informacji o ofercie pomocy specjalistycznej </a:t>
            </a:r>
            <a:r>
              <a:rPr lang="pl-PL" sz="2200" dirty="0"/>
              <a:t>dla uczniów i </a:t>
            </a:r>
            <a:r>
              <a:rPr lang="pl-PL" sz="2200" dirty="0" smtClean="0"/>
              <a:t>ich </a:t>
            </a:r>
            <a:r>
              <a:rPr lang="pl-PL" sz="2200" dirty="0"/>
              <a:t>rodziców </a:t>
            </a:r>
            <a:r>
              <a:rPr lang="pl-PL" sz="2200" dirty="0" smtClean="0"/>
              <a:t>w </a:t>
            </a:r>
            <a:r>
              <a:rPr lang="pl-PL" sz="2200" dirty="0"/>
              <a:t>przypadku używania środków i substancji, </a:t>
            </a:r>
            <a:r>
              <a:rPr lang="pl-PL" sz="2200" dirty="0" smtClean="0"/>
              <a:t>  o </a:t>
            </a:r>
            <a:r>
              <a:rPr lang="pl-PL" sz="2200" dirty="0"/>
              <a:t>których mowa w § 1 ust. </a:t>
            </a:r>
            <a:r>
              <a:rPr lang="pl-PL" sz="2200" dirty="0" smtClean="0"/>
              <a:t>2;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przekazanie </a:t>
            </a:r>
            <a:r>
              <a:rPr lang="pl-PL" sz="2200" dirty="0"/>
              <a:t>informacji uczniom i </a:t>
            </a:r>
            <a:r>
              <a:rPr lang="pl-PL" sz="2200" dirty="0" smtClean="0"/>
              <a:t>ich </a:t>
            </a:r>
            <a:r>
              <a:rPr lang="pl-PL" sz="2200" dirty="0"/>
              <a:t>rodzicom lub opiekunom oraz nauczycielom </a:t>
            </a:r>
            <a:r>
              <a:rPr lang="pl-PL" sz="2200" dirty="0" smtClean="0"/>
              <a:t>na </a:t>
            </a:r>
            <a:r>
              <a:rPr lang="pl-PL" sz="2200" dirty="0"/>
              <a:t>temat </a:t>
            </a:r>
            <a:r>
              <a:rPr lang="pl-PL" sz="2200" b="1" dirty="0"/>
              <a:t>konsekwencji prawnych </a:t>
            </a:r>
            <a:r>
              <a:rPr lang="pl-PL" sz="2200" dirty="0"/>
              <a:t>związanych z naruszeniem przepisów ustawy </a:t>
            </a:r>
            <a:r>
              <a:rPr lang="pl-PL" sz="2200" dirty="0" smtClean="0"/>
              <a:t>o </a:t>
            </a:r>
            <a:r>
              <a:rPr lang="pl-PL" sz="2200" dirty="0"/>
              <a:t>przeciwdziałaniu </a:t>
            </a:r>
            <a:r>
              <a:rPr lang="pl-PL" sz="2200" dirty="0" smtClean="0"/>
              <a:t>narkomanii;</a:t>
            </a:r>
          </a:p>
          <a:p>
            <a:pPr marL="457200" indent="-45720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200" dirty="0" smtClean="0"/>
              <a:t> informowanie </a:t>
            </a:r>
            <a:r>
              <a:rPr lang="pl-PL" sz="2200" dirty="0"/>
              <a:t>uczniów </a:t>
            </a:r>
            <a:r>
              <a:rPr lang="pl-PL" sz="2200" dirty="0" smtClean="0"/>
              <a:t>oraz </a:t>
            </a:r>
            <a:r>
              <a:rPr lang="pl-PL" sz="2200" dirty="0"/>
              <a:t>ich rodziców </a:t>
            </a:r>
            <a:r>
              <a:rPr lang="pl-PL" sz="2200" dirty="0" smtClean="0"/>
              <a:t>o </a:t>
            </a:r>
            <a:r>
              <a:rPr lang="pl-PL" sz="2200" dirty="0"/>
              <a:t>obowiązujących </a:t>
            </a:r>
            <a:r>
              <a:rPr lang="pl-PL" sz="2200" b="1" dirty="0"/>
              <a:t>procedurach </a:t>
            </a:r>
            <a:r>
              <a:rPr lang="pl-PL" sz="2200" b="1" dirty="0" smtClean="0"/>
              <a:t>postępowania nauczycieli </a:t>
            </a:r>
            <a:r>
              <a:rPr lang="pl-PL" sz="2200" dirty="0" smtClean="0"/>
              <a:t>oraz </a:t>
            </a:r>
            <a:r>
              <a:rPr lang="pl-PL" sz="2200" dirty="0"/>
              <a:t>o metodach współpracy szkół i placówek z Policją w sytuacjach </a:t>
            </a:r>
            <a:r>
              <a:rPr lang="pl-PL" sz="2200" dirty="0" smtClean="0"/>
              <a:t>zagrożenia narkomanią</a:t>
            </a:r>
            <a:r>
              <a:rPr lang="pl-P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Działalność profilaktyczna w szkole i placówce polega na realizowaniu działań z zakresu profilaktyki </a:t>
            </a:r>
            <a:r>
              <a:rPr lang="pl-PL" dirty="0" smtClean="0"/>
              <a:t>uniwersalnej, selektywnej                      i </a:t>
            </a:r>
            <a:r>
              <a:rPr lang="pl-PL" dirty="0"/>
              <a:t>wskazującej.</a:t>
            </a:r>
          </a:p>
        </p:txBody>
      </p:sp>
    </p:spTree>
    <p:extLst>
      <p:ext uri="{BB962C8B-B14F-4D97-AF65-F5344CB8AC3E}">
        <p14:creationId xmlns:p14="http://schemas.microsoft.com/office/powerpoint/2010/main" val="40274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76064"/>
          </a:xfrm>
        </p:spPr>
        <p:txBody>
          <a:bodyPr>
            <a:noAutofit/>
          </a:bodyPr>
          <a:lstStyle/>
          <a:p>
            <a:r>
              <a:rPr lang="pl-PL" sz="2800" dirty="0"/>
              <a:t>Działania profilaktyczne </a:t>
            </a:r>
            <a:r>
              <a:rPr lang="pl-PL" sz="2800" dirty="0" smtClean="0"/>
              <a:t>obejmują w </a:t>
            </a:r>
            <a:r>
              <a:rPr lang="pl-PL" sz="2800" dirty="0"/>
              <a:t>szczególności: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90465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realizowanie </a:t>
            </a:r>
            <a:r>
              <a:rPr lang="pl-PL" sz="2100" dirty="0"/>
              <a:t>wśród uczniów </a:t>
            </a:r>
            <a:r>
              <a:rPr lang="pl-PL" sz="2100" dirty="0" smtClean="0"/>
              <a:t>oraz </a:t>
            </a:r>
            <a:r>
              <a:rPr lang="pl-PL" sz="2100" dirty="0"/>
              <a:t>ich rodziców </a:t>
            </a:r>
            <a:r>
              <a:rPr lang="pl-PL" sz="2100" dirty="0" smtClean="0"/>
              <a:t>programów profilaktycznych i </a:t>
            </a:r>
            <a:r>
              <a:rPr lang="pl-PL" sz="2100" dirty="0"/>
              <a:t>promocji zdrowia psychicznego dostosowanych do potrzeb indywidualnych i grupowych oraz realizowanych </a:t>
            </a:r>
            <a:r>
              <a:rPr lang="pl-PL" sz="2100" dirty="0" smtClean="0"/>
              <a:t>celów profilaktycznych</a:t>
            </a:r>
            <a:r>
              <a:rPr lang="pl-PL" sz="2100" dirty="0"/>
              <a:t>, </a:t>
            </a:r>
            <a:r>
              <a:rPr lang="pl-PL" sz="2100" b="1" dirty="0"/>
              <a:t>rekomendowanych w ramach systemu rekomendacji, </a:t>
            </a:r>
            <a:r>
              <a:rPr lang="pl-PL" sz="2100" b="1" dirty="0" smtClean="0"/>
              <a:t>   o </a:t>
            </a:r>
            <a:r>
              <a:rPr lang="pl-PL" sz="2100" b="1" dirty="0"/>
              <a:t>którym mowa w Krajowym </a:t>
            </a:r>
            <a:r>
              <a:rPr lang="pl-PL" sz="2100" b="1" dirty="0" smtClean="0"/>
              <a:t>Programie Przeciwdziałania Narkomanii</a:t>
            </a:r>
            <a:endParaRPr lang="pl-PL" sz="2100" dirty="0"/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przygotowanie </a:t>
            </a:r>
            <a:r>
              <a:rPr lang="pl-PL" sz="2100" dirty="0"/>
              <a:t>oferty </a:t>
            </a:r>
            <a:r>
              <a:rPr lang="pl-PL" sz="2100" b="1" dirty="0"/>
              <a:t>zajęć rozwijających zainteresowania i uzdolnienia</a:t>
            </a:r>
            <a:r>
              <a:rPr lang="pl-PL" sz="2100" dirty="0"/>
              <a:t>, jako alternatywnej pozytywnej formy </a:t>
            </a:r>
            <a:r>
              <a:rPr lang="pl-PL" sz="2100" dirty="0" smtClean="0"/>
              <a:t>działalności zaspakajającej </a:t>
            </a:r>
            <a:r>
              <a:rPr lang="pl-PL" sz="2100" dirty="0"/>
              <a:t>ważne potrzeby, w szczególności potrzebę podniesienia samooceny, sukcesu, </a:t>
            </a:r>
            <a:r>
              <a:rPr lang="pl-PL" sz="2100" dirty="0" smtClean="0"/>
              <a:t>przynależności i </a:t>
            </a:r>
            <a:r>
              <a:rPr lang="pl-PL" sz="2100" dirty="0"/>
              <a:t>satysfakcji </a:t>
            </a:r>
            <a:r>
              <a:rPr lang="pl-PL" sz="2100" dirty="0" smtClean="0"/>
              <a:t>życiowej;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kształtowanie </a:t>
            </a:r>
            <a:r>
              <a:rPr lang="pl-PL" sz="2100" dirty="0"/>
              <a:t>i </a:t>
            </a:r>
            <a:r>
              <a:rPr lang="pl-PL" sz="2100" b="1" dirty="0"/>
              <a:t>wzmacnianie norm przeciwnych używaniu </a:t>
            </a:r>
            <a:r>
              <a:rPr lang="pl-PL" sz="2100" b="1" dirty="0" smtClean="0"/>
              <a:t>środków              </a:t>
            </a:r>
            <a:r>
              <a:rPr lang="pl-PL" sz="2100" b="1" dirty="0"/>
              <a:t>i substancji</a:t>
            </a:r>
            <a:r>
              <a:rPr lang="pl-PL" sz="2100" dirty="0"/>
              <a:t>, o których mowa w § 1 ust. 2, </a:t>
            </a:r>
            <a:r>
              <a:rPr lang="pl-PL" sz="2100" dirty="0" smtClean="0"/>
              <a:t>przez uczniów, </a:t>
            </a:r>
            <a:r>
              <a:rPr lang="pl-PL" sz="2100" dirty="0"/>
              <a:t>a także norm przeciwnych podejmowaniu innych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b="1" dirty="0" smtClean="0"/>
              <a:t>doskonalenie </a:t>
            </a:r>
            <a:r>
              <a:rPr lang="pl-PL" sz="2100" b="1" dirty="0"/>
              <a:t>zawodowe nauczycieli i wychowawców w zakresie realizacji szkolnej interwencji </a:t>
            </a:r>
            <a:r>
              <a:rPr lang="pl-PL" sz="2100" b="1" dirty="0" smtClean="0"/>
              <a:t>profilaktycznej </a:t>
            </a:r>
            <a:r>
              <a:rPr lang="pl-PL" sz="2100" dirty="0" smtClean="0"/>
              <a:t>w </a:t>
            </a:r>
            <a:r>
              <a:rPr lang="pl-PL" sz="2100" dirty="0"/>
              <a:t>przypadku podejmowania przez uczniów i wychowanków </a:t>
            </a:r>
            <a:r>
              <a:rPr lang="pl-PL" sz="2100" dirty="0" err="1"/>
              <a:t>zachowań</a:t>
            </a:r>
            <a:r>
              <a:rPr lang="pl-PL" sz="2100" dirty="0"/>
              <a:t> </a:t>
            </a:r>
            <a:r>
              <a:rPr lang="pl-PL" sz="2100" dirty="0" smtClean="0"/>
              <a:t>ryzykownych;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100" dirty="0" smtClean="0"/>
              <a:t>włączanie</a:t>
            </a:r>
            <a:r>
              <a:rPr lang="pl-PL" sz="2100" dirty="0"/>
              <a:t>, w razie potrzeby, w indywidualny program edukacyjno-terapeutyczny, </a:t>
            </a:r>
            <a:r>
              <a:rPr lang="pl-PL" sz="2100" dirty="0" smtClean="0"/>
              <a:t>działań </a:t>
            </a:r>
            <a:r>
              <a:rPr lang="pl-PL" sz="2100" dirty="0"/>
              <a:t>z zakresu przeciwdziałania używaniu </a:t>
            </a:r>
            <a:r>
              <a:rPr lang="pl-PL" sz="2100" dirty="0" smtClean="0"/>
              <a:t>środków              </a:t>
            </a:r>
            <a:r>
              <a:rPr lang="pl-PL" sz="2100" dirty="0"/>
              <a:t>i substancji, o których mowa w § </a:t>
            </a:r>
            <a:r>
              <a:rPr lang="pl-PL" sz="2100" dirty="0" smtClean="0"/>
              <a:t>1 ust</a:t>
            </a:r>
            <a:r>
              <a:rPr lang="pl-PL" sz="2100" dirty="0"/>
              <a:t>. 2.</a:t>
            </a:r>
          </a:p>
        </p:txBody>
      </p:sp>
    </p:spTree>
    <p:extLst>
      <p:ext uri="{BB962C8B-B14F-4D97-AF65-F5344CB8AC3E}">
        <p14:creationId xmlns:p14="http://schemas.microsoft.com/office/powerpoint/2010/main" val="38709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Podstawę </a:t>
            </a:r>
            <a:r>
              <a:rPr lang="pl-PL" dirty="0"/>
              <a:t>do podejmowania </a:t>
            </a:r>
            <a:r>
              <a:rPr lang="pl-PL" dirty="0" smtClean="0"/>
              <a:t>działalności wychowawczej, edukacyjnej, informacyjnej                   i profilaktycznej , </a:t>
            </a:r>
            <a:r>
              <a:rPr lang="pl-PL" dirty="0"/>
              <a:t>stanowi </a:t>
            </a:r>
            <a:r>
              <a:rPr lang="pl-PL" b="1" dirty="0"/>
              <a:t>opracowywana </a:t>
            </a:r>
            <a:r>
              <a:rPr lang="pl-PL" b="1" dirty="0" smtClean="0"/>
              <a:t>                     w każdym roku </a:t>
            </a:r>
            <a:r>
              <a:rPr lang="pl-PL" b="1" dirty="0"/>
              <a:t>szkolnym </a:t>
            </a:r>
            <a:r>
              <a:rPr lang="pl-PL" b="1" dirty="0" smtClean="0"/>
              <a:t>diagnoza </a:t>
            </a:r>
            <a:r>
              <a:rPr lang="pl-PL" dirty="0"/>
              <a:t>w </a:t>
            </a:r>
            <a:r>
              <a:rPr lang="pl-PL" u="sng" dirty="0"/>
              <a:t>zakresie </a:t>
            </a:r>
            <a:r>
              <a:rPr lang="pl-PL" u="sng" dirty="0" smtClean="0"/>
              <a:t>występujących w </a:t>
            </a:r>
            <a:r>
              <a:rPr lang="pl-PL" u="sng" dirty="0"/>
              <a:t>środowisku szkolnym czynników chroniących oraz czynników </a:t>
            </a:r>
            <a:r>
              <a:rPr lang="pl-PL" u="sng" dirty="0" smtClean="0"/>
              <a:t>ryzyka.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2800" dirty="0" smtClean="0"/>
              <a:t>Diagnozy dokonuje się we współpracy</a:t>
            </a:r>
            <a:r>
              <a:rPr lang="pl-PL" sz="2800" dirty="0"/>
              <a:t> </a:t>
            </a:r>
            <a:r>
              <a:rPr lang="pl-PL" sz="2800" dirty="0" smtClean="0"/>
              <a:t>z </a:t>
            </a:r>
            <a:r>
              <a:rPr lang="pl-PL" sz="2800" dirty="0"/>
              <a:t>jednostkami samorządu terytorialnego, poradniami psychologiczno-pedagogicznymi, w tym poradniami </a:t>
            </a:r>
            <a:r>
              <a:rPr lang="pl-PL" sz="2800" dirty="0" smtClean="0"/>
              <a:t>specjalistycznymi, placówkami </a:t>
            </a:r>
            <a:r>
              <a:rPr lang="pl-PL" sz="2800" dirty="0"/>
              <a:t>doskonalenia nauczycieli, podmiotami realizującymi świadczenia zdrowotne z zakresu </a:t>
            </a:r>
            <a:r>
              <a:rPr lang="pl-PL" sz="2800" dirty="0" smtClean="0"/>
              <a:t>podstawowej opieki </a:t>
            </a:r>
            <a:r>
              <a:rPr lang="pl-PL" sz="2800" dirty="0"/>
              <a:t>zdrowotnej, opieki psychiatrycznej </a:t>
            </a:r>
            <a:r>
              <a:rPr lang="pl-PL" sz="2800" dirty="0" smtClean="0"/>
              <a:t>          i </a:t>
            </a:r>
            <a:r>
              <a:rPr lang="pl-PL" sz="2800" dirty="0"/>
              <a:t>leczenia uzależnień, wojewódzkimi i powiatowymi stacjami </a:t>
            </a:r>
            <a:r>
              <a:rPr lang="pl-PL" sz="2800" dirty="0" smtClean="0"/>
              <a:t>sanitarno-epidemiologicznymi</a:t>
            </a:r>
            <a:r>
              <a:rPr lang="pl-PL" sz="2800" dirty="0"/>
              <a:t>, Policją, </a:t>
            </a:r>
            <a:r>
              <a:rPr lang="pl-PL" sz="2800" dirty="0" smtClean="0"/>
              <a:t>pracodawcami…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295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Przez czynniki chroniące należy rozumieć indywidualne cechy i zachowania uczniów lub wychowanków, </a:t>
            </a:r>
            <a:r>
              <a:rPr lang="pl-PL" dirty="0" smtClean="0"/>
              <a:t>cechy środowiska </a:t>
            </a:r>
            <a:r>
              <a:rPr lang="pl-PL" dirty="0"/>
              <a:t>społecznego i efekty ich wzajemnego oddziaływania, których występowanie wzmacnia ogólny </a:t>
            </a:r>
            <a:r>
              <a:rPr lang="pl-PL" dirty="0" smtClean="0"/>
              <a:t>potencjał zdrowotny </a:t>
            </a:r>
            <a:r>
              <a:rPr lang="pl-PL" dirty="0"/>
              <a:t>ucznia </a:t>
            </a:r>
            <a:r>
              <a:rPr lang="pl-PL" dirty="0" smtClean="0"/>
              <a:t>i </a:t>
            </a:r>
            <a:r>
              <a:rPr lang="pl-PL" dirty="0"/>
              <a:t>zwiększa jego odporność na działanie czynników </a:t>
            </a:r>
            <a:r>
              <a:rPr lang="pl-PL" dirty="0" smtClean="0"/>
              <a:t>ryzyka.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01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Przez </a:t>
            </a:r>
            <a:r>
              <a:rPr lang="pl-PL" dirty="0"/>
              <a:t>czynniki ryzyka należy rozumieć indywidualne cechy i zachowania </a:t>
            </a:r>
            <a:r>
              <a:rPr lang="pl-PL" dirty="0" smtClean="0"/>
              <a:t>uczniów, </a:t>
            </a:r>
            <a:r>
              <a:rPr lang="pl-PL" dirty="0"/>
              <a:t>cechy </a:t>
            </a:r>
            <a:r>
              <a:rPr lang="pl-PL" dirty="0" smtClean="0"/>
              <a:t>środowiska społecznego </a:t>
            </a:r>
            <a:r>
              <a:rPr lang="pl-PL" dirty="0"/>
              <a:t>i efekty ich wzajemnego oddziaływania, które wiążą się z wysokim prawdopodobieństwem </a:t>
            </a:r>
            <a:r>
              <a:rPr lang="pl-PL" dirty="0" smtClean="0"/>
              <a:t>wystąpienia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ryzykownych stanowiących zagrożenie dla ich prawidłowego rozwoju, zdrowia, bezpieczeństwa </a:t>
            </a:r>
            <a:r>
              <a:rPr lang="pl-PL" dirty="0" smtClean="0"/>
              <a:t>lub funkcjonowania </a:t>
            </a:r>
            <a:r>
              <a:rPr lang="pl-PL" dirty="0"/>
              <a:t>społecznego.</a:t>
            </a:r>
          </a:p>
        </p:txBody>
      </p:sp>
    </p:spTree>
    <p:extLst>
      <p:ext uri="{BB962C8B-B14F-4D97-AF65-F5344CB8AC3E}">
        <p14:creationId xmlns:p14="http://schemas.microsoft.com/office/powerpoint/2010/main" val="8655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§ </a:t>
            </a:r>
            <a:r>
              <a:rPr lang="pl-PL" b="1" dirty="0"/>
              <a:t>1. </a:t>
            </a:r>
            <a:r>
              <a:rPr lang="pl-PL" dirty="0"/>
              <a:t>1. Szkoły i placówki prowadzą </a:t>
            </a:r>
            <a:r>
              <a:rPr lang="pl-PL" b="1" dirty="0" smtClean="0"/>
              <a:t>systematyczną</a:t>
            </a:r>
            <a:r>
              <a:rPr lang="pl-PL" dirty="0" smtClean="0"/>
              <a:t> </a:t>
            </a:r>
            <a:r>
              <a:rPr lang="pl-PL" dirty="0"/>
              <a:t>działalność wychowawczą, edukacyjną, </a:t>
            </a:r>
            <a:r>
              <a:rPr lang="pl-PL" dirty="0" smtClean="0"/>
              <a:t>informacyjną i </a:t>
            </a:r>
            <a:r>
              <a:rPr lang="pl-PL" dirty="0"/>
              <a:t>profilaktyczną wśród </a:t>
            </a:r>
            <a:r>
              <a:rPr lang="pl-PL" dirty="0" smtClean="0"/>
              <a:t>uczniów         </a:t>
            </a:r>
            <a:r>
              <a:rPr lang="pl-PL" dirty="0"/>
              <a:t>i wychowanków, ich rodziców lub opiekunów oraz nauczycieli, wychowawców </a:t>
            </a:r>
            <a:r>
              <a:rPr lang="pl-PL" dirty="0" smtClean="0"/>
              <a:t>        i innych pracowników szkoły </a:t>
            </a:r>
            <a:r>
              <a:rPr lang="pl-PL" dirty="0"/>
              <a:t>i placówki w celu przeciwdziałania narkomanii.</a:t>
            </a:r>
          </a:p>
        </p:txBody>
      </p:sp>
      <p:pic>
        <p:nvPicPr>
          <p:cNvPr id="1026" name="Picture 2" descr="C:\Users\PC\AppData\Local\Microsoft\Windows\Temporary Internet Files\Content.IE5\8O1BRUX9\klas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2876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6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oparciu o diagnozę</a:t>
            </a:r>
            <a:r>
              <a:rPr lang="pl-PL" dirty="0" smtClean="0"/>
              <a:t>, </a:t>
            </a:r>
            <a:r>
              <a:rPr lang="pl-PL" dirty="0"/>
              <a:t>nauczyciel lub wychowawca w uzgodnieniu z dyrektorem </a:t>
            </a:r>
            <a:r>
              <a:rPr lang="pl-PL" dirty="0" smtClean="0"/>
              <a:t>szkoły wybiera </a:t>
            </a:r>
            <a:r>
              <a:rPr lang="pl-PL" dirty="0"/>
              <a:t>formę, w której realizuje działalność, o której mowa w § 1, uwzględniając wykorzystanie </a:t>
            </a:r>
            <a:r>
              <a:rPr lang="pl-PL" dirty="0" smtClean="0"/>
              <a:t>aktywnych metod </a:t>
            </a:r>
            <a:r>
              <a:rPr lang="pl-PL" dirty="0"/>
              <a:t>pracy.</a:t>
            </a:r>
          </a:p>
        </p:txBody>
      </p:sp>
    </p:spTree>
    <p:extLst>
      <p:ext uri="{BB962C8B-B14F-4D97-AF65-F5344CB8AC3E}">
        <p14:creationId xmlns:p14="http://schemas.microsoft.com/office/powerpoint/2010/main" val="294630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Szkoły i placówki dostosują, w terminie </a:t>
            </a:r>
            <a:r>
              <a:rPr lang="pl-PL" dirty="0" smtClean="0"/>
              <a:t>                 6 </a:t>
            </a:r>
            <a:r>
              <a:rPr lang="pl-PL" dirty="0"/>
              <a:t>miesięcy od dnia wejścia w życie rozporządzenia, program </a:t>
            </a:r>
            <a:r>
              <a:rPr lang="pl-PL" dirty="0" smtClean="0"/>
              <a:t>wychowawczy                 i </a:t>
            </a:r>
            <a:r>
              <a:rPr lang="pl-PL" dirty="0"/>
              <a:t>program profilaktyki, o których mowa w art. 54 ust. 2 pkt 1 ustawy o systemie oświaty, </a:t>
            </a:r>
            <a:r>
              <a:rPr lang="pl-PL" dirty="0" smtClean="0"/>
              <a:t>              do </a:t>
            </a:r>
            <a:r>
              <a:rPr lang="pl-PL" dirty="0"/>
              <a:t>przepisów rozporządzenia</a:t>
            </a:r>
          </a:p>
        </p:txBody>
      </p:sp>
    </p:spTree>
    <p:extLst>
      <p:ext uri="{BB962C8B-B14F-4D97-AF65-F5344CB8AC3E}">
        <p14:creationId xmlns:p14="http://schemas.microsoft.com/office/powerpoint/2010/main" val="18606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611188" y="685800"/>
            <a:ext cx="83534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4100" b="1">
                <a:solidFill>
                  <a:srgbClr val="262626"/>
                </a:solidFill>
                <a:latin typeface="Century Gothic" pitchFamily="32" charset="0"/>
              </a:rPr>
              <a:t>Kluczowe teorie</a:t>
            </a:r>
            <a:br>
              <a:rPr lang="pl-PL" altLang="pl-PL" sz="4100" b="1">
                <a:solidFill>
                  <a:srgbClr val="262626"/>
                </a:solidFill>
                <a:latin typeface="Century Gothic" pitchFamily="32" charset="0"/>
              </a:rPr>
            </a:br>
            <a:r>
              <a:rPr lang="pl-PL" altLang="pl-PL" sz="4100" b="1">
                <a:solidFill>
                  <a:srgbClr val="262626"/>
                </a:solidFill>
                <a:latin typeface="Century Gothic" pitchFamily="32" charset="0"/>
              </a:rPr>
              <a:t>wyjaśniające mechanizmy rozwoju zachowań problemowych/ryzykownych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23863" y="4529138"/>
            <a:ext cx="584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SzPct val="100000"/>
            </a:pPr>
            <a:fld id="{9E1ADC51-4DE6-47BF-8ABD-F0A47DCBA0FE}" type="slidenum">
              <a:rPr lang="en-US" altLang="pl-PL" sz="1200">
                <a:solidFill>
                  <a:srgbClr val="000000"/>
                </a:solidFill>
              </a:rPr>
              <a:pPr algn="r">
                <a:buSzPct val="100000"/>
              </a:pPr>
              <a:t>22</a:t>
            </a:fld>
            <a:endParaRPr lang="en-US" altLang="pl-PL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96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23528" y="183862"/>
            <a:ext cx="7699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sz="3200" b="1" dirty="0" smtClean="0">
                <a:solidFill>
                  <a:srgbClr val="4F271C"/>
                </a:solidFill>
              </a:rPr>
              <a:t>1. Teoria </a:t>
            </a:r>
            <a:r>
              <a:rPr lang="pl-PL" altLang="pl-PL" sz="3200" b="1" dirty="0">
                <a:solidFill>
                  <a:srgbClr val="4F271C"/>
                </a:solidFill>
              </a:rPr>
              <a:t>Społecznego Uczenia  </a:t>
            </a:r>
            <a:br>
              <a:rPr lang="pl-PL" altLang="pl-PL" sz="3200" b="1" dirty="0">
                <a:solidFill>
                  <a:srgbClr val="4F271C"/>
                </a:solidFill>
              </a:rPr>
            </a:br>
            <a:r>
              <a:rPr lang="pl-PL" altLang="pl-PL" sz="3200" b="1" dirty="0">
                <a:solidFill>
                  <a:srgbClr val="4F271C"/>
                </a:solidFill>
              </a:rPr>
              <a:t>Alfred </a:t>
            </a:r>
            <a:r>
              <a:rPr lang="pl-PL" altLang="pl-PL" sz="3200" b="1" dirty="0" smtClean="0">
                <a:solidFill>
                  <a:srgbClr val="4F271C"/>
                </a:solidFill>
              </a:rPr>
              <a:t>Bandura</a:t>
            </a:r>
            <a:endParaRPr lang="pl-PL" altLang="pl-PL" sz="3200" b="1" dirty="0">
              <a:solidFill>
                <a:srgbClr val="4F271C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107950" y="1268413"/>
            <a:ext cx="9036050" cy="558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17500" indent="-315913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endParaRPr lang="pl-PL" altLang="pl-PL" u="sng" dirty="0">
              <a:solidFill>
                <a:srgbClr val="000000"/>
              </a:solidFill>
              <a:latin typeface="Albertus" pitchFamily="32" charset="0"/>
            </a:endParaRP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Char char=""/>
            </a:pPr>
            <a:r>
              <a:rPr lang="pl-PL" altLang="pl-PL" sz="2000" dirty="0">
                <a:solidFill>
                  <a:srgbClr val="000000"/>
                </a:solidFill>
              </a:rPr>
              <a:t>Zachowania problemowe/ryzykowne to zachowania </a:t>
            </a:r>
            <a:r>
              <a:rPr lang="pl-PL" altLang="pl-PL" sz="2000" u="sng" dirty="0">
                <a:solidFill>
                  <a:srgbClr val="000000"/>
                </a:solidFill>
              </a:rPr>
              <a:t>społecznie wyuczone</a:t>
            </a:r>
            <a:r>
              <a:rPr lang="pl-PL" altLang="pl-PL" sz="2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None/>
            </a:pPr>
            <a:endParaRPr lang="pl-PL" altLang="pl-PL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Char char=""/>
            </a:pPr>
            <a:r>
              <a:rPr lang="pl-PL" altLang="pl-PL" sz="2000" dirty="0">
                <a:solidFill>
                  <a:srgbClr val="000000"/>
                </a:solidFill>
              </a:rPr>
              <a:t>Kształtują się i utrwalają na skutek </a:t>
            </a:r>
            <a:r>
              <a:rPr lang="pl-PL" altLang="pl-PL" sz="2000" u="sng" dirty="0">
                <a:solidFill>
                  <a:srgbClr val="000000"/>
                </a:solidFill>
              </a:rPr>
              <a:t>modelowania</a:t>
            </a:r>
            <a:r>
              <a:rPr lang="pl-PL" altLang="pl-PL" sz="2000" dirty="0">
                <a:solidFill>
                  <a:srgbClr val="000000"/>
                </a:solidFill>
              </a:rPr>
              <a:t> przez osoby </a:t>
            </a:r>
            <a:r>
              <a:rPr lang="pl-PL" altLang="pl-PL" sz="2000" dirty="0" smtClean="0">
                <a:solidFill>
                  <a:srgbClr val="000000"/>
                </a:solidFill>
              </a:rPr>
              <a:t>ważne            </a:t>
            </a:r>
            <a:r>
              <a:rPr lang="pl-PL" altLang="pl-PL" sz="2000" dirty="0">
                <a:solidFill>
                  <a:srgbClr val="000000"/>
                </a:solidFill>
              </a:rPr>
              <a:t>i atrakcyjne dla dzieci i nastolatków.</a:t>
            </a: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None/>
            </a:pPr>
            <a:endParaRPr lang="pl-PL" altLang="pl-PL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Char char=""/>
            </a:pPr>
            <a:r>
              <a:rPr lang="pl-PL" altLang="pl-PL" sz="2000" dirty="0">
                <a:solidFill>
                  <a:srgbClr val="000000"/>
                </a:solidFill>
              </a:rPr>
              <a:t>Proces </a:t>
            </a:r>
            <a:r>
              <a:rPr lang="pl-PL" altLang="pl-PL" sz="2000" dirty="0" smtClean="0">
                <a:solidFill>
                  <a:srgbClr val="000000"/>
                </a:solidFill>
              </a:rPr>
              <a:t>ma </a:t>
            </a:r>
            <a:r>
              <a:rPr lang="pl-PL" altLang="pl-PL" sz="2000" dirty="0">
                <a:solidFill>
                  <a:srgbClr val="000000"/>
                </a:solidFill>
              </a:rPr>
              <a:t>charakter niewymuszony. Naśladowanie </a:t>
            </a:r>
            <a:r>
              <a:rPr lang="pl-PL" altLang="pl-PL" sz="2000" dirty="0" err="1">
                <a:solidFill>
                  <a:srgbClr val="000000"/>
                </a:solidFill>
              </a:rPr>
              <a:t>zachowań</a:t>
            </a:r>
            <a:r>
              <a:rPr lang="pl-PL" altLang="pl-PL" sz="2000" dirty="0">
                <a:solidFill>
                  <a:srgbClr val="000000"/>
                </a:solidFill>
              </a:rPr>
              <a:t> </a:t>
            </a:r>
            <a:r>
              <a:rPr lang="pl-PL" altLang="pl-PL" sz="2000" dirty="0" smtClean="0">
                <a:solidFill>
                  <a:srgbClr val="000000"/>
                </a:solidFill>
              </a:rPr>
              <a:t>osób atrakcyjnych dla nastolatka </a:t>
            </a:r>
            <a:r>
              <a:rPr lang="pl-PL" altLang="pl-PL" sz="2000" dirty="0">
                <a:solidFill>
                  <a:srgbClr val="000000"/>
                </a:solidFill>
              </a:rPr>
              <a:t>jest czynnością samą w sobie wzmacniającą.</a:t>
            </a: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None/>
            </a:pPr>
            <a:endParaRPr lang="pl-PL" altLang="pl-PL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100000"/>
              <a:buFont typeface="Wingdings" pitchFamily="2" charset="2"/>
              <a:buChar char=""/>
            </a:pPr>
            <a:r>
              <a:rPr lang="pl-PL" altLang="pl-PL" sz="2000" dirty="0">
                <a:solidFill>
                  <a:srgbClr val="000000"/>
                </a:solidFill>
              </a:rPr>
              <a:t>Uczenie poprzez modelowanie rozpoczyna się od wczesnego dzieciństwa. </a:t>
            </a:r>
            <a:r>
              <a:rPr lang="pl-PL" altLang="pl-PL" sz="2000" dirty="0" smtClean="0">
                <a:solidFill>
                  <a:srgbClr val="000000"/>
                </a:solidFill>
              </a:rPr>
              <a:t>(rodzice </a:t>
            </a:r>
            <a:r>
              <a:rPr lang="pl-PL" altLang="pl-PL" sz="2000" dirty="0">
                <a:solidFill>
                  <a:srgbClr val="000000"/>
                </a:solidFill>
              </a:rPr>
              <a:t>i najbliższa </a:t>
            </a:r>
            <a:r>
              <a:rPr lang="pl-PL" altLang="pl-PL" sz="2000" dirty="0" smtClean="0">
                <a:solidFill>
                  <a:srgbClr val="000000"/>
                </a:solidFill>
              </a:rPr>
              <a:t>rodzina; w </a:t>
            </a:r>
            <a:r>
              <a:rPr lang="pl-PL" altLang="pl-PL" sz="2000" dirty="0">
                <a:solidFill>
                  <a:srgbClr val="000000"/>
                </a:solidFill>
              </a:rPr>
              <a:t>późniejszym okresie </a:t>
            </a:r>
            <a:r>
              <a:rPr lang="pl-PL" altLang="pl-PL" sz="2000" dirty="0" smtClean="0">
                <a:solidFill>
                  <a:srgbClr val="000000"/>
                </a:solidFill>
              </a:rPr>
              <a:t>- rówieśnicy</a:t>
            </a:r>
            <a:r>
              <a:rPr lang="pl-PL" altLang="pl-PL" sz="2000" dirty="0">
                <a:solidFill>
                  <a:srgbClr val="000000"/>
                </a:solidFill>
              </a:rPr>
              <a:t>, artyści, osoby mające wysoką pozycję </a:t>
            </a:r>
            <a:r>
              <a:rPr lang="pl-PL" altLang="pl-PL" sz="2000" dirty="0" smtClean="0">
                <a:solidFill>
                  <a:srgbClr val="000000"/>
                </a:solidFill>
              </a:rPr>
              <a:t>społeczną).</a:t>
            </a:r>
            <a:endParaRPr lang="pl-PL" alt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86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2375" y="620713"/>
            <a:ext cx="6116638" cy="1789112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800" b="1" dirty="0">
                <a:solidFill>
                  <a:srgbClr val="000000"/>
                </a:solidFill>
                <a:latin typeface="Verdana" pitchFamily="32" charset="0"/>
              </a:rPr>
              <a:t>Teoria Społecznego Uczenia – </a:t>
            </a:r>
          </a:p>
          <a:p>
            <a:pPr algn="ctr">
              <a:buSzPct val="100000"/>
            </a:pPr>
            <a:r>
              <a:rPr lang="pl-PL" altLang="pl-PL" b="1" dirty="0">
                <a:solidFill>
                  <a:srgbClr val="000000"/>
                </a:solidFill>
                <a:latin typeface="Verdana" pitchFamily="32" charset="0"/>
              </a:rPr>
              <a:t>wpłynęła na </a:t>
            </a:r>
            <a:r>
              <a:rPr lang="pl-PL" altLang="pl-PL" b="1" dirty="0">
                <a:solidFill>
                  <a:srgbClr val="000000"/>
                </a:solidFill>
              </a:rPr>
              <a:t>rozwój</a:t>
            </a:r>
            <a:r>
              <a:rPr lang="pl-PL" altLang="pl-PL" b="1" dirty="0">
                <a:solidFill>
                  <a:srgbClr val="000000"/>
                </a:solidFill>
                <a:latin typeface="Verdana" pitchFamily="32" charset="0"/>
              </a:rPr>
              <a:t> takich strategii jak: </a:t>
            </a:r>
          </a:p>
        </p:txBody>
      </p:sp>
      <p:sp>
        <p:nvSpPr>
          <p:cNvPr id="33796" name="Oval 3"/>
          <p:cNvSpPr>
            <a:spLocks noChangeArrowheads="1"/>
          </p:cNvSpPr>
          <p:nvPr/>
        </p:nvSpPr>
        <p:spPr bwMode="auto">
          <a:xfrm>
            <a:off x="323850" y="2771775"/>
            <a:ext cx="3454400" cy="1635125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400">
                <a:solidFill>
                  <a:srgbClr val="000000"/>
                </a:solidFill>
              </a:rPr>
              <a:t>Strategia Edukacji </a:t>
            </a:r>
          </a:p>
          <a:p>
            <a:pPr algn="ctr">
              <a:buSzPct val="100000"/>
            </a:pPr>
            <a:r>
              <a:rPr lang="pl-PL" altLang="pl-PL" sz="2400">
                <a:solidFill>
                  <a:srgbClr val="000000"/>
                </a:solidFill>
              </a:rPr>
              <a:t>Rówieśniczej  </a:t>
            </a:r>
          </a:p>
        </p:txBody>
      </p:sp>
      <p:sp>
        <p:nvSpPr>
          <p:cNvPr id="33797" name="Oval 4"/>
          <p:cNvSpPr>
            <a:spLocks noChangeArrowheads="1"/>
          </p:cNvSpPr>
          <p:nvPr/>
        </p:nvSpPr>
        <p:spPr bwMode="auto">
          <a:xfrm>
            <a:off x="6300788" y="3068638"/>
            <a:ext cx="2700337" cy="1800225"/>
          </a:xfrm>
          <a:prstGeom prst="ellipse">
            <a:avLst/>
          </a:prstGeom>
          <a:solidFill>
            <a:srgbClr val="CC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400">
                <a:solidFill>
                  <a:srgbClr val="000000"/>
                </a:solidFill>
              </a:rPr>
              <a:t>Strategia </a:t>
            </a:r>
          </a:p>
          <a:p>
            <a:pPr algn="ctr">
              <a:buSzPct val="100000"/>
            </a:pPr>
            <a:r>
              <a:rPr lang="pl-PL" altLang="pl-PL" sz="2400">
                <a:solidFill>
                  <a:srgbClr val="000000"/>
                </a:solidFill>
              </a:rPr>
              <a:t>Przekazu </a:t>
            </a:r>
          </a:p>
          <a:p>
            <a:pPr algn="ctr">
              <a:buSzPct val="100000"/>
            </a:pPr>
            <a:r>
              <a:rPr lang="pl-PL" altLang="pl-PL" sz="2400">
                <a:solidFill>
                  <a:srgbClr val="000000"/>
                </a:solidFill>
              </a:rPr>
              <a:t>Informacji</a:t>
            </a:r>
            <a:r>
              <a:rPr lang="pl-PL" altLang="pl-PL" sz="2400">
                <a:solidFill>
                  <a:srgbClr val="000000"/>
                </a:solidFill>
                <a:latin typeface="Verdana" pitchFamily="32" charset="0"/>
              </a:rPr>
              <a:t> 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 flipH="1">
            <a:off x="3365500" y="2132013"/>
            <a:ext cx="915988" cy="93662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6300788" y="2276475"/>
            <a:ext cx="828675" cy="919163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1763713" y="4724400"/>
            <a:ext cx="5453062" cy="1549400"/>
          </a:xfrm>
          <a:prstGeom prst="ellipse">
            <a:avLst/>
          </a:prstGeom>
          <a:solidFill>
            <a:srgbClr val="FF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500"/>
              </a:spcBef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Strategia </a:t>
            </a:r>
          </a:p>
          <a:p>
            <a:pPr algn="ctr" eaLnBrk="1" hangingPunct="1">
              <a:spcBef>
                <a:spcPts val="500"/>
              </a:spcBef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Rozwoju </a:t>
            </a:r>
          </a:p>
          <a:p>
            <a:pPr algn="ctr" eaLnBrk="1" hangingPunct="1">
              <a:spcBef>
                <a:spcPts val="500"/>
              </a:spcBef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Umiejętności </a:t>
            </a:r>
          </a:p>
          <a:p>
            <a:pPr algn="ctr" eaLnBrk="1" hangingPunct="1">
              <a:spcBef>
                <a:spcPts val="500"/>
              </a:spcBef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Wychowawczych</a:t>
            </a:r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H="1">
            <a:off x="4675188" y="2276475"/>
            <a:ext cx="369887" cy="244792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088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SzPct val="100000"/>
            </a:pPr>
            <a:endParaRPr lang="pl-PL" altLang="pl-PL" sz="1200">
              <a:solidFill>
                <a:srgbClr val="000000"/>
              </a:solidFill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096963" y="161925"/>
            <a:ext cx="7459911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2800" b="1" dirty="0" smtClean="0">
                <a:solidFill>
                  <a:srgbClr val="4F271C"/>
                </a:solidFill>
                <a:latin typeface="Albertus" pitchFamily="32" charset="0"/>
              </a:rPr>
              <a:t>2. Teoria </a:t>
            </a:r>
            <a:r>
              <a:rPr lang="pl-PL" altLang="pl-PL" sz="2800" b="1" dirty="0" err="1">
                <a:solidFill>
                  <a:srgbClr val="4F271C"/>
                </a:solidFill>
                <a:latin typeface="Albertus" pitchFamily="32" charset="0"/>
              </a:rPr>
              <a:t>zachowań</a:t>
            </a:r>
            <a:r>
              <a:rPr lang="pl-PL" altLang="pl-PL" sz="2800" b="1" dirty="0">
                <a:solidFill>
                  <a:srgbClr val="4F271C"/>
                </a:solidFill>
                <a:latin typeface="Albertus" pitchFamily="32" charset="0"/>
              </a:rPr>
              <a:t> </a:t>
            </a:r>
            <a:r>
              <a:rPr lang="pl-PL" altLang="pl-PL" sz="2800" b="1" dirty="0" smtClean="0">
                <a:solidFill>
                  <a:srgbClr val="4F271C"/>
                </a:solidFill>
                <a:latin typeface="Albertus" pitchFamily="32" charset="0"/>
              </a:rPr>
              <a:t>problemowych</a:t>
            </a:r>
            <a:endParaRPr lang="pl-PL" altLang="pl-PL" sz="2800" b="1" dirty="0">
              <a:solidFill>
                <a:srgbClr val="4F271C"/>
              </a:solidFill>
              <a:latin typeface="Albertus" pitchFamily="32" charset="0"/>
            </a:endParaRP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95536" y="1152525"/>
            <a:ext cx="8161338" cy="53736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90000" tIns="46800" rIns="90000" bIns="46800"/>
          <a:lstStyle>
            <a:lvl1pPr marL="317500" indent="-315913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  <a:tab pos="8547100" algn="l"/>
                <a:tab pos="9461500" algn="l"/>
                <a:tab pos="103759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ts val="700"/>
              </a:spcBef>
              <a:buClrTx/>
              <a:buSzPct val="60000"/>
              <a:buFontTx/>
              <a:buNone/>
              <a:defRPr/>
            </a:pPr>
            <a:r>
              <a:rPr lang="pl-PL" altLang="pl-PL" sz="2400" dirty="0" smtClean="0">
                <a:solidFill>
                  <a:srgbClr val="92D050"/>
                </a:solidFill>
                <a:latin typeface="Wingdings" pitchFamily="2" charset="2"/>
              </a:rPr>
              <a:t></a:t>
            </a:r>
            <a:r>
              <a:rPr lang="pl-PL" altLang="pl-PL" sz="2400" dirty="0" smtClean="0">
                <a:solidFill>
                  <a:srgbClr val="92D050"/>
                </a:solidFill>
                <a:latin typeface="Arial" charset="0"/>
              </a:rPr>
              <a:t> </a:t>
            </a:r>
            <a:r>
              <a:rPr lang="pl-PL" altLang="pl-PL" sz="2400" dirty="0" smtClean="0">
                <a:solidFill>
                  <a:srgbClr val="000000"/>
                </a:solidFill>
              </a:rPr>
              <a:t>Przeciwieństwem </a:t>
            </a:r>
            <a:r>
              <a:rPr lang="pl-PL" altLang="pl-PL" sz="2400" dirty="0" err="1" smtClean="0">
                <a:solidFill>
                  <a:srgbClr val="000000"/>
                </a:solidFill>
              </a:rPr>
              <a:t>zachowań</a:t>
            </a:r>
            <a:r>
              <a:rPr lang="pl-PL" altLang="pl-PL" sz="2400" dirty="0" smtClean="0">
                <a:solidFill>
                  <a:srgbClr val="000000"/>
                </a:solidFill>
              </a:rPr>
              <a:t> problemowych są  zachowania konwencjonalne.</a:t>
            </a:r>
          </a:p>
          <a:p>
            <a:pPr eaLnBrk="1" hangingPunct="1">
              <a:spcBef>
                <a:spcPts val="700"/>
              </a:spcBef>
              <a:buClrTx/>
              <a:buSzPct val="60000"/>
              <a:buFontTx/>
              <a:buNone/>
              <a:defRPr/>
            </a:pPr>
            <a:endParaRPr lang="pl-PL" altLang="pl-PL" sz="2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Tx/>
              <a:buSzPct val="60000"/>
              <a:buFontTx/>
              <a:buNone/>
              <a:defRPr/>
            </a:pPr>
            <a:r>
              <a:rPr lang="pl-PL" altLang="pl-PL" sz="2400" dirty="0" smtClean="0">
                <a:solidFill>
                  <a:srgbClr val="92D050"/>
                </a:solidFill>
                <a:latin typeface="Wingdings" pitchFamily="2" charset="2"/>
              </a:rPr>
              <a:t></a:t>
            </a:r>
            <a:r>
              <a:rPr lang="pl-PL" altLang="pl-PL" sz="2400" dirty="0" smtClean="0">
                <a:solidFill>
                  <a:srgbClr val="92D050"/>
                </a:solidFill>
                <a:latin typeface="Arial" charset="0"/>
              </a:rPr>
              <a:t> </a:t>
            </a:r>
            <a:r>
              <a:rPr lang="pl-PL" altLang="pl-PL" sz="2400" dirty="0" smtClean="0">
                <a:solidFill>
                  <a:srgbClr val="000000"/>
                </a:solidFill>
              </a:rPr>
              <a:t>Zachowania konwencjonalne to takie, które są zgodne z ogólnie przyjętymi normami - czyli nastawione na podtrzymywanie tradycyjnych wartości i norm.</a:t>
            </a:r>
          </a:p>
          <a:p>
            <a:pPr eaLnBrk="1" hangingPunct="1">
              <a:spcBef>
                <a:spcPts val="700"/>
              </a:spcBef>
              <a:buClrTx/>
              <a:buSzPct val="60000"/>
              <a:buFontTx/>
              <a:buNone/>
              <a:defRPr/>
            </a:pPr>
            <a:endParaRPr lang="pl-PL" altLang="pl-PL" sz="24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700"/>
              </a:spcBef>
              <a:buClrTx/>
              <a:buSzPct val="60000"/>
              <a:buFontTx/>
              <a:buNone/>
              <a:defRPr/>
            </a:pPr>
            <a:r>
              <a:rPr lang="pl-PL" altLang="pl-PL" sz="2400" dirty="0" smtClean="0">
                <a:solidFill>
                  <a:srgbClr val="000000"/>
                </a:solidFill>
              </a:rPr>
              <a:t>Najważniejsze zachowania konwencjonalne wg TZP to:</a:t>
            </a: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"/>
              <a:defRPr/>
            </a:pPr>
            <a:r>
              <a:rPr lang="pl-PL" altLang="pl-PL" sz="2400" dirty="0" smtClean="0">
                <a:solidFill>
                  <a:srgbClr val="000000"/>
                </a:solidFill>
              </a:rPr>
              <a:t>wywiązywanie się z obowiązków szkolnych</a:t>
            </a:r>
          </a:p>
          <a:p>
            <a:pPr eaLnBrk="1" hangingPunct="1">
              <a:spcBef>
                <a:spcPts val="700"/>
              </a:spcBef>
              <a:buClr>
                <a:srgbClr val="FEB80A"/>
              </a:buClr>
              <a:buSzPct val="60000"/>
              <a:buFont typeface="Wingdings" pitchFamily="2" charset="2"/>
              <a:buChar char=""/>
              <a:defRPr/>
            </a:pPr>
            <a:r>
              <a:rPr lang="pl-PL" altLang="pl-PL" sz="2400" dirty="0" smtClean="0">
                <a:solidFill>
                  <a:srgbClr val="000000"/>
                </a:solidFill>
              </a:rPr>
              <a:t>zaangażowanie religijne</a:t>
            </a:r>
          </a:p>
        </p:txBody>
      </p:sp>
    </p:spTree>
    <p:extLst>
      <p:ext uri="{BB962C8B-B14F-4D97-AF65-F5344CB8AC3E}">
        <p14:creationId xmlns:p14="http://schemas.microsoft.com/office/powerpoint/2010/main" val="812903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332509" y="2839449"/>
            <a:ext cx="8199931" cy="237648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91440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>
                <a:solidFill>
                  <a:srgbClr val="000000"/>
                </a:solidFill>
              </a:rPr>
              <a:t>Funkcje zachowań problemowych/ryzykownych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323850" y="1600200"/>
            <a:ext cx="8362950" cy="4530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>
            <a:lvl1pPr marL="342900" indent="-341313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800" dirty="0">
                <a:latin typeface="Albertus" pitchFamily="32" charset="0"/>
              </a:rPr>
              <a:t>Zachowania problemowe/ ryzykowne mogą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800" dirty="0">
                <a:latin typeface="Albertus" pitchFamily="32" charset="0"/>
              </a:rPr>
              <a:t>służyć jako: 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800" dirty="0">
                <a:latin typeface="Albertus" pitchFamily="32" charset="0"/>
              </a:rPr>
              <a:t>   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800" dirty="0">
                <a:latin typeface="Albertus" pitchFamily="32" charset="0"/>
              </a:rPr>
              <a:t>   </a:t>
            </a:r>
            <a:r>
              <a:rPr lang="pl-PL" altLang="pl-PL" sz="2800" b="1" dirty="0">
                <a:latin typeface="Albertus" pitchFamily="32" charset="0"/>
              </a:rPr>
              <a:t>narzędzie do osiągnięcia ważnych celów dla danej osoby, których realizacja w inny sposób jest zablokowana lub wydaje się być nieosiągalna</a:t>
            </a:r>
            <a:r>
              <a:rPr lang="pl-PL" altLang="pl-PL" sz="2800" dirty="0">
                <a:latin typeface="Albertus" pitchFamily="3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802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327025" y="115888"/>
            <a:ext cx="86868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 dirty="0" smtClean="0">
                <a:solidFill>
                  <a:srgbClr val="000000"/>
                </a:solidFill>
              </a:rPr>
              <a:t>Budowanie dobrego samopoczucie, wysokiej samooceny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dirty="0" smtClean="0">
                <a:solidFill>
                  <a:srgbClr val="000000"/>
                </a:solidFill>
              </a:rPr>
              <a:t>„</a:t>
            </a:r>
            <a:r>
              <a:rPr lang="pl-PL" altLang="pl-PL" dirty="0">
                <a:solidFill>
                  <a:srgbClr val="000000"/>
                </a:solidFill>
              </a:rPr>
              <a:t>Jestem O.K.”, „Jestem z Wami”,  „Jestem wielki</a:t>
            </a:r>
            <a:r>
              <a:rPr lang="pl-PL" altLang="pl-PL" dirty="0">
                <a:solidFill>
                  <a:srgbClr val="000000"/>
                </a:solidFill>
                <a:latin typeface="Albertus" pitchFamily="32" charset="0"/>
              </a:rPr>
              <a:t>”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8435975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6563" indent="-319088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Char char=""/>
            </a:pPr>
            <a:r>
              <a:rPr lang="pl-PL" altLang="pl-PL" sz="2400" b="1" dirty="0"/>
              <a:t>Mechanizm radzenia </a:t>
            </a:r>
            <a:r>
              <a:rPr lang="pl-PL" altLang="pl-PL" sz="2400" dirty="0"/>
              <a:t>sobie z lękiem, frustracją, nieudolnością, porażką lub przewidywaną porażką np. poprzez częste picie alkoholu i upijanie się</a:t>
            </a:r>
          </a:p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None/>
            </a:pPr>
            <a:endParaRPr lang="pl-PL" altLang="pl-PL" sz="2400" dirty="0"/>
          </a:p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Char char=""/>
            </a:pPr>
            <a:r>
              <a:rPr lang="pl-PL" altLang="pl-PL" sz="2400" b="1" dirty="0"/>
              <a:t>Wyraz solidarności </a:t>
            </a:r>
            <a:r>
              <a:rPr lang="pl-PL" altLang="pl-PL" sz="2400" dirty="0"/>
              <a:t>z rówieśnikami lub demonstrowanie przynależności do kultury młodzieżowej np. poprzez palenie papierosów lub wspólne palenie </a:t>
            </a:r>
            <a:r>
              <a:rPr lang="pl-PL" altLang="pl-PL" sz="2400" dirty="0" err="1"/>
              <a:t>jointa</a:t>
            </a:r>
            <a:endParaRPr lang="pl-PL" altLang="pl-PL" sz="2400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dirty="0"/>
          </a:p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Char char=""/>
            </a:pPr>
            <a:r>
              <a:rPr lang="pl-PL" altLang="pl-PL" sz="2400" b="1" dirty="0"/>
              <a:t>Wzmacnianie własnej tożsamości </a:t>
            </a:r>
            <a:r>
              <a:rPr lang="pl-PL" altLang="pl-PL" sz="2400" dirty="0"/>
              <a:t>np. prowadzenie auta po wypiciu alkoholu jest  oznaką „odwagi” </a:t>
            </a:r>
          </a:p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979772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755650" y="115888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3200">
                <a:solidFill>
                  <a:srgbClr val="000000"/>
                </a:solidFill>
              </a:rPr>
              <a:t>„</a:t>
            </a:r>
            <a:r>
              <a:rPr lang="pl-PL" altLang="pl-PL" sz="3200" b="1">
                <a:solidFill>
                  <a:srgbClr val="000000"/>
                </a:solidFill>
              </a:rPr>
              <a:t>Jestem już dorosły, niezależny”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79388" y="1628775"/>
            <a:ext cx="82296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6563" indent="-319088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Char char=""/>
            </a:pPr>
            <a:r>
              <a:rPr lang="pl-PL" altLang="pl-PL" sz="2400" b="1" dirty="0">
                <a:solidFill>
                  <a:schemeClr val="tx1"/>
                </a:solidFill>
              </a:rPr>
              <a:t>Wyznaczniki większej dojrzałości </a:t>
            </a:r>
            <a:r>
              <a:rPr lang="pl-PL" altLang="pl-PL" sz="2400" dirty="0">
                <a:solidFill>
                  <a:schemeClr val="tx1"/>
                </a:solidFill>
              </a:rPr>
              <a:t>(dorosłości) – wiele </a:t>
            </a:r>
            <a:r>
              <a:rPr lang="pl-PL" altLang="pl-PL" sz="2400" dirty="0" err="1">
                <a:solidFill>
                  <a:schemeClr val="tx1"/>
                </a:solidFill>
              </a:rPr>
              <a:t>zachowań</a:t>
            </a:r>
            <a:r>
              <a:rPr lang="pl-PL" altLang="pl-PL" sz="2400" dirty="0">
                <a:solidFill>
                  <a:schemeClr val="tx1"/>
                </a:solidFill>
              </a:rPr>
              <a:t>, które są uznane jako problemowe w okresie dorastania (np. picie alkoholu czy seks), w okresie dorosłości (i/lub pod warunkiem uzyskania odpowiedniego wieku) są społecznie akceptowane.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dirty="0">
                <a:solidFill>
                  <a:schemeClr val="tx1"/>
                </a:solidFill>
              </a:rPr>
              <a:t>    </a:t>
            </a:r>
            <a:r>
              <a:rPr lang="pl-PL" altLang="pl-PL" sz="2400" dirty="0" smtClean="0">
                <a:solidFill>
                  <a:schemeClr val="tx1"/>
                </a:solidFill>
              </a:rPr>
              <a:t>podejmowanie tych </a:t>
            </a:r>
            <a:r>
              <a:rPr lang="pl-PL" altLang="pl-PL" sz="2400" dirty="0" err="1" smtClean="0">
                <a:solidFill>
                  <a:schemeClr val="tx1"/>
                </a:solidFill>
              </a:rPr>
              <a:t>zachowań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>
                <a:solidFill>
                  <a:schemeClr val="tx1"/>
                </a:solidFill>
              </a:rPr>
              <a:t>wcześniej niż jest to społecznie przyjęte jest sposobem na potwierdzenie swojej </a:t>
            </a:r>
            <a:r>
              <a:rPr lang="pl-PL" altLang="pl-PL" sz="2400" dirty="0" smtClean="0">
                <a:solidFill>
                  <a:schemeClr val="tx1"/>
                </a:solidFill>
              </a:rPr>
              <a:t>dojrzałości.</a:t>
            </a:r>
            <a:endParaRPr lang="pl-PL" altLang="pl-PL" sz="24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A53010"/>
              </a:buClr>
              <a:buFont typeface="Wingdings 2" pitchFamily="16" charset="2"/>
              <a:buNone/>
            </a:pPr>
            <a:endParaRPr lang="pl-PL" alt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94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096963" y="266700"/>
            <a:ext cx="7204075" cy="2057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800" b="1" dirty="0">
                <a:solidFill>
                  <a:srgbClr val="000000"/>
                </a:solidFill>
              </a:rPr>
              <a:t>Teoria </a:t>
            </a:r>
            <a:r>
              <a:rPr lang="pl-PL" altLang="pl-PL" sz="2800" b="1" dirty="0" err="1">
                <a:solidFill>
                  <a:srgbClr val="000000"/>
                </a:solidFill>
              </a:rPr>
              <a:t>Zachowań</a:t>
            </a:r>
            <a:r>
              <a:rPr lang="pl-PL" altLang="pl-PL" sz="2800" b="1" dirty="0">
                <a:solidFill>
                  <a:srgbClr val="000000"/>
                </a:solidFill>
              </a:rPr>
              <a:t> Problemowych</a:t>
            </a:r>
          </a:p>
          <a:p>
            <a:pPr algn="ctr">
              <a:buSzPct val="100000"/>
            </a:pPr>
            <a:r>
              <a:rPr lang="pl-PL" altLang="pl-PL" sz="2800" b="1" dirty="0">
                <a:solidFill>
                  <a:srgbClr val="000000"/>
                </a:solidFill>
              </a:rPr>
              <a:t>/Ryzykownych –</a:t>
            </a:r>
          </a:p>
          <a:p>
            <a:pPr algn="ctr"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przyczyniła się do rozwoju, takich strategii jak:  </a:t>
            </a:r>
          </a:p>
        </p:txBody>
      </p:sp>
      <p:sp>
        <p:nvSpPr>
          <p:cNvPr id="39940" name="Oval 3"/>
          <p:cNvSpPr>
            <a:spLocks noChangeArrowheads="1"/>
          </p:cNvSpPr>
          <p:nvPr/>
        </p:nvSpPr>
        <p:spPr bwMode="auto">
          <a:xfrm>
            <a:off x="780257" y="3106738"/>
            <a:ext cx="3454400" cy="2003425"/>
          </a:xfrm>
          <a:prstGeom prst="ellipse">
            <a:avLst/>
          </a:prstGeom>
          <a:solidFill>
            <a:srgbClr val="FF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endParaRPr lang="pl-PL" altLang="pl-PL" sz="2400" b="1" dirty="0">
              <a:solidFill>
                <a:srgbClr val="000000"/>
              </a:solidFill>
              <a:latin typeface="Verdana" pitchFamily="32" charset="0"/>
            </a:endParaRPr>
          </a:p>
          <a:p>
            <a:pPr algn="ctr">
              <a:buSzPct val="100000"/>
            </a:pPr>
            <a:endParaRPr lang="pl-PL" altLang="pl-PL" sz="2400" b="1" dirty="0">
              <a:solidFill>
                <a:srgbClr val="000000"/>
              </a:solidFill>
              <a:latin typeface="Verdana" pitchFamily="32" charset="0"/>
            </a:endParaRP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Strategia </a:t>
            </a: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Kształtowania </a:t>
            </a: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Umiejętności </a:t>
            </a: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Życiowych</a:t>
            </a:r>
            <a:r>
              <a:rPr lang="pl-PL" altLang="pl-PL" sz="2400" b="1" dirty="0">
                <a:solidFill>
                  <a:srgbClr val="000000"/>
                </a:solidFill>
                <a:latin typeface="Verdana" pitchFamily="32" charset="0"/>
              </a:rPr>
              <a:t> </a:t>
            </a:r>
          </a:p>
          <a:p>
            <a:pPr algn="ctr">
              <a:buSzPct val="100000"/>
            </a:pPr>
            <a:endParaRPr lang="pl-PL" altLang="pl-PL" sz="2400" b="1" dirty="0">
              <a:solidFill>
                <a:srgbClr val="000000"/>
              </a:solidFill>
              <a:latin typeface="Verdana" pitchFamily="32" charset="0"/>
            </a:endParaRPr>
          </a:p>
          <a:p>
            <a:pPr algn="ctr">
              <a:buSzPct val="100000"/>
            </a:pPr>
            <a:r>
              <a:rPr lang="pl-PL" altLang="pl-PL" sz="2400" dirty="0">
                <a:solidFill>
                  <a:srgbClr val="000000"/>
                </a:solidFill>
                <a:latin typeface="Verdana" pitchFamily="32" charset="0"/>
              </a:rPr>
              <a:t> 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5789613" y="3295650"/>
            <a:ext cx="2844800" cy="2060575"/>
          </a:xfrm>
          <a:prstGeom prst="ellipse">
            <a:avLst/>
          </a:prstGeom>
          <a:solidFill>
            <a:srgbClr val="92D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Strategia </a:t>
            </a: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Alternatyw</a:t>
            </a:r>
            <a:r>
              <a:rPr lang="pl-PL" altLang="pl-PL" sz="2400" dirty="0">
                <a:solidFill>
                  <a:srgbClr val="000000"/>
                </a:solidFill>
                <a:latin typeface="Verdana" pitchFamily="32" charset="0"/>
              </a:rPr>
              <a:t> </a:t>
            </a:r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 flipH="1">
            <a:off x="3249613" y="2324100"/>
            <a:ext cx="1106487" cy="78263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>
            <a:off x="6156176" y="2324099"/>
            <a:ext cx="987574" cy="1216026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1800225" y="5295035"/>
            <a:ext cx="5111750" cy="10810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Budowanie więzi ze szkołą</a:t>
            </a:r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>
            <a:off x="4699000" y="2324099"/>
            <a:ext cx="1062548" cy="303212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703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2. Działalność, o której mowa w ust. 1, obejmuje </a:t>
            </a:r>
            <a:r>
              <a:rPr lang="pl-PL" u="sng" dirty="0">
                <a:solidFill>
                  <a:srgbClr val="0070C0"/>
                </a:solidFill>
              </a:rPr>
              <a:t>działania uprzedzające mające na celu przeciwdziałanie </a:t>
            </a:r>
            <a:r>
              <a:rPr lang="pl-PL" u="sng" dirty="0" smtClean="0">
                <a:solidFill>
                  <a:srgbClr val="0070C0"/>
                </a:solidFill>
              </a:rPr>
              <a:t>pojawianiu</a:t>
            </a:r>
            <a:r>
              <a:rPr lang="pl-PL" dirty="0" smtClean="0"/>
              <a:t> się </a:t>
            </a:r>
            <a:r>
              <a:rPr lang="pl-PL" dirty="0" err="1"/>
              <a:t>zachowań</a:t>
            </a:r>
            <a:r>
              <a:rPr lang="pl-PL" dirty="0"/>
              <a:t> </a:t>
            </a:r>
            <a:r>
              <a:rPr lang="pl-PL" u="sng" dirty="0"/>
              <a:t>ryzykownych związanych </a:t>
            </a:r>
            <a:r>
              <a:rPr lang="pl-PL" dirty="0"/>
              <a:t>z </a:t>
            </a:r>
            <a:r>
              <a:rPr lang="pl-PL" b="1" dirty="0"/>
              <a:t>używaniem środków odurzających, substancji psychotropowych, środków </a:t>
            </a:r>
            <a:r>
              <a:rPr lang="pl-PL" b="1" dirty="0" smtClean="0"/>
              <a:t>zastępczych, nowych </a:t>
            </a:r>
            <a:r>
              <a:rPr lang="pl-PL" b="1" dirty="0"/>
              <a:t>substancji psychoaktywnych</a:t>
            </a:r>
            <a:r>
              <a:rPr lang="pl-PL" dirty="0"/>
              <a:t> przez uczniów i wychowanków, charakteryzujących się </a:t>
            </a:r>
            <a:r>
              <a:rPr lang="pl-PL" b="1" dirty="0" smtClean="0"/>
              <a:t>nieprzestrzeganiem</a:t>
            </a:r>
            <a:r>
              <a:rPr lang="pl-PL" dirty="0" smtClean="0"/>
              <a:t> przyjętych </a:t>
            </a:r>
            <a:r>
              <a:rPr lang="pl-PL" dirty="0"/>
              <a:t>dla danego wieku </a:t>
            </a:r>
            <a:r>
              <a:rPr lang="pl-PL" b="1" dirty="0"/>
              <a:t>zwyczajowych norm i wymagań</a:t>
            </a:r>
            <a:r>
              <a:rPr lang="pl-PL" dirty="0"/>
              <a:t>, niosących ryzyko </a:t>
            </a:r>
            <a:r>
              <a:rPr lang="pl-PL" b="1" dirty="0"/>
              <a:t>negatywnych konsekwencji </a:t>
            </a:r>
            <a:r>
              <a:rPr lang="pl-PL" b="1" dirty="0" smtClean="0"/>
              <a:t>dla zdrowia </a:t>
            </a:r>
            <a:r>
              <a:rPr lang="pl-PL" b="1" dirty="0"/>
              <a:t>fizycznego </a:t>
            </a:r>
            <a:r>
              <a:rPr lang="pl-PL" b="1" dirty="0" smtClean="0"/>
              <a:t>                     i </a:t>
            </a:r>
            <a:r>
              <a:rPr lang="pl-PL" b="1" dirty="0"/>
              <a:t>psychicznego </a:t>
            </a:r>
            <a:r>
              <a:rPr lang="pl-PL" dirty="0"/>
              <a:t>ucznia lub wychowanka oraz jego otoczenia społecznego.</a:t>
            </a:r>
          </a:p>
        </p:txBody>
      </p:sp>
      <p:pic>
        <p:nvPicPr>
          <p:cNvPr id="2052" name="Picture 4" descr="C:\Users\PC\AppData\Local\Microsoft\Windows\Temporary Internet Files\Content.IE5\2HAQGNKA\725px-Oxymorphon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5638417"/>
            <a:ext cx="2016224" cy="119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1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258888" y="332656"/>
            <a:ext cx="6841504" cy="95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2600" b="1" dirty="0" smtClean="0">
                <a:solidFill>
                  <a:srgbClr val="262626"/>
                </a:solidFill>
                <a:latin typeface="Century Gothic" pitchFamily="32" charset="0"/>
              </a:rPr>
              <a:t>3. Teoria </a:t>
            </a:r>
            <a:r>
              <a:rPr lang="pl-PL" altLang="pl-PL" sz="2600" b="1" dirty="0">
                <a:solidFill>
                  <a:srgbClr val="262626"/>
                </a:solidFill>
                <a:latin typeface="Century Gothic" pitchFamily="32" charset="0"/>
              </a:rPr>
              <a:t>Uzasadnionego Działania </a:t>
            </a:r>
            <a:br>
              <a:rPr lang="pl-PL" altLang="pl-PL" sz="2600" b="1" dirty="0">
                <a:solidFill>
                  <a:srgbClr val="262626"/>
                </a:solidFill>
                <a:latin typeface="Century Gothic" pitchFamily="32" charset="0"/>
              </a:rPr>
            </a:br>
            <a:r>
              <a:rPr lang="pl-PL" altLang="pl-PL" sz="2600" b="1" dirty="0" smtClean="0">
                <a:solidFill>
                  <a:srgbClr val="262626"/>
                </a:solidFill>
                <a:latin typeface="Century Gothic" pitchFamily="32" charset="0"/>
              </a:rPr>
              <a:t>Założenia:</a:t>
            </a:r>
            <a:r>
              <a:rPr lang="pl-PL" altLang="pl-PL" sz="2600" b="1" dirty="0">
                <a:solidFill>
                  <a:srgbClr val="262626"/>
                </a:solidFill>
                <a:latin typeface="Century Gothic" pitchFamily="32" charset="0"/>
              </a:rPr>
              <a:t/>
            </a:r>
            <a:br>
              <a:rPr lang="pl-PL" altLang="pl-PL" sz="2600" b="1" dirty="0">
                <a:solidFill>
                  <a:srgbClr val="262626"/>
                </a:solidFill>
                <a:latin typeface="Century Gothic" pitchFamily="32" charset="0"/>
              </a:rPr>
            </a:br>
            <a:endParaRPr lang="pl-PL" altLang="pl-PL" sz="2600" b="1" dirty="0">
              <a:solidFill>
                <a:srgbClr val="262626"/>
              </a:solidFill>
              <a:latin typeface="Century Gothic" pitchFamily="32" charset="0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8569325" cy="55895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marL="741363" indent="-2841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FB9318"/>
              </a:buClr>
              <a:buSzPct val="100000"/>
              <a:buFont typeface="Arial" charset="0"/>
              <a:buChar char="o"/>
            </a:pPr>
            <a:r>
              <a:rPr lang="pl-PL" altLang="pl-PL" sz="2000" dirty="0">
                <a:solidFill>
                  <a:srgbClr val="404040"/>
                </a:solidFill>
              </a:rPr>
              <a:t>Człowiek postępuje w sposób racjonalny – planuje swoje działanie </a:t>
            </a:r>
            <a:r>
              <a:rPr lang="pl-PL" altLang="pl-PL" sz="2000" dirty="0" smtClean="0">
                <a:solidFill>
                  <a:srgbClr val="404040"/>
                </a:solidFill>
              </a:rPr>
              <a:t>          i </a:t>
            </a:r>
            <a:r>
              <a:rPr lang="pl-PL" altLang="pl-PL" sz="2000" dirty="0">
                <a:solidFill>
                  <a:srgbClr val="404040"/>
                </a:solidFill>
              </a:rPr>
              <a:t>przewiduje konsekwencje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FB9318"/>
              </a:buClr>
              <a:buSzPct val="100000"/>
              <a:buFont typeface="Arial" charset="0"/>
              <a:buChar char="o"/>
            </a:pPr>
            <a:r>
              <a:rPr lang="pl-PL" altLang="pl-PL" sz="2000" dirty="0">
                <a:solidFill>
                  <a:srgbClr val="404040"/>
                </a:solidFill>
              </a:rPr>
              <a:t>Określone działanie poprzedza intencja (zamiar) jego podjęcia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Clr>
                <a:srgbClr val="FB9318"/>
              </a:buClr>
              <a:buSzPct val="100000"/>
              <a:buFont typeface="Arial" charset="0"/>
              <a:buNone/>
            </a:pPr>
            <a:endParaRPr lang="pl-PL" altLang="pl-PL" sz="2000" dirty="0">
              <a:solidFill>
                <a:srgbClr val="40404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FB9318"/>
              </a:buClr>
              <a:buSzPct val="100000"/>
              <a:buFont typeface="Arial" charset="0"/>
              <a:buChar char="o"/>
            </a:pPr>
            <a:r>
              <a:rPr lang="pl-PL" altLang="pl-PL" sz="2000" dirty="0">
                <a:solidFill>
                  <a:srgbClr val="404040"/>
                </a:solidFill>
              </a:rPr>
              <a:t>Podejmowanie określonych </a:t>
            </a:r>
            <a:r>
              <a:rPr lang="pl-PL" altLang="pl-PL" sz="2000" dirty="0" err="1">
                <a:solidFill>
                  <a:srgbClr val="404040"/>
                </a:solidFill>
              </a:rPr>
              <a:t>zachowań</a:t>
            </a:r>
            <a:r>
              <a:rPr lang="pl-PL" altLang="pl-PL" sz="2000" dirty="0">
                <a:solidFill>
                  <a:srgbClr val="404040"/>
                </a:solidFill>
              </a:rPr>
              <a:t> </a:t>
            </a:r>
            <a:r>
              <a:rPr lang="pl-PL" altLang="pl-PL" sz="2000" dirty="0" smtClean="0">
                <a:solidFill>
                  <a:srgbClr val="404040"/>
                </a:solidFill>
              </a:rPr>
              <a:t>(również ryzykownych) </a:t>
            </a:r>
            <a:r>
              <a:rPr lang="pl-PL" altLang="pl-PL" sz="2000" dirty="0">
                <a:solidFill>
                  <a:srgbClr val="404040"/>
                </a:solidFill>
              </a:rPr>
              <a:t>zależy od: 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Clr>
                <a:srgbClr val="FB9318"/>
              </a:buClr>
              <a:buSzPct val="100000"/>
              <a:buFont typeface="Arial" charset="0"/>
              <a:buNone/>
            </a:pPr>
            <a:endParaRPr lang="pl-PL" altLang="pl-PL" sz="2000" dirty="0">
              <a:solidFill>
                <a:srgbClr val="40404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</a:pPr>
            <a:r>
              <a:rPr lang="pl-PL" altLang="pl-PL" sz="2000" b="1" u="sng" dirty="0">
                <a:solidFill>
                  <a:srgbClr val="404040"/>
                </a:solidFill>
              </a:rPr>
              <a:t>postawy wobec tych </a:t>
            </a:r>
            <a:r>
              <a:rPr lang="pl-PL" altLang="pl-PL" sz="2000" b="1" u="sng" dirty="0" err="1">
                <a:solidFill>
                  <a:srgbClr val="404040"/>
                </a:solidFill>
              </a:rPr>
              <a:t>zachowań</a:t>
            </a:r>
            <a:r>
              <a:rPr lang="pl-PL" altLang="pl-PL" sz="2000" b="1" dirty="0">
                <a:solidFill>
                  <a:srgbClr val="404040"/>
                </a:solidFill>
              </a:rPr>
              <a:t>, </a:t>
            </a:r>
            <a:r>
              <a:rPr lang="pl-PL" altLang="pl-PL" sz="2000" dirty="0">
                <a:solidFill>
                  <a:srgbClr val="404040"/>
                </a:solidFill>
              </a:rPr>
              <a:t>ukształtowanej na podstawie</a:t>
            </a:r>
            <a:r>
              <a:rPr lang="pl-PL" altLang="pl-PL" sz="2000" b="1" dirty="0">
                <a:solidFill>
                  <a:srgbClr val="404040"/>
                </a:solidFill>
              </a:rPr>
              <a:t> wiedzy</a:t>
            </a:r>
            <a:r>
              <a:rPr lang="pl-PL" altLang="pl-PL" sz="2000" dirty="0">
                <a:solidFill>
                  <a:srgbClr val="404040"/>
                </a:solidFill>
              </a:rPr>
              <a:t> o konsekwencjach tych działań,</a:t>
            </a:r>
          </a:p>
          <a:p>
            <a:pPr lvl="1" eaLnBrk="1" hangingPunct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None/>
            </a:pPr>
            <a:endParaRPr lang="pl-PL" altLang="pl-PL" sz="2000" dirty="0">
              <a:solidFill>
                <a:srgbClr val="40404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Char char=""/>
            </a:pPr>
            <a:r>
              <a:rPr lang="pl-PL" altLang="pl-PL" sz="2000" b="1" u="sng" dirty="0">
                <a:solidFill>
                  <a:srgbClr val="404040"/>
                </a:solidFill>
              </a:rPr>
              <a:t>subiektywnych norm, </a:t>
            </a:r>
            <a:r>
              <a:rPr lang="pl-PL" altLang="pl-PL" sz="2000" dirty="0">
                <a:solidFill>
                  <a:srgbClr val="404040"/>
                </a:solidFill>
              </a:rPr>
              <a:t>które kształtują się na bazie przekonań dotyczących aprobaty/ dezaprobaty dla tych </a:t>
            </a:r>
            <a:r>
              <a:rPr lang="pl-PL" altLang="pl-PL" sz="2000" dirty="0" err="1">
                <a:solidFill>
                  <a:srgbClr val="404040"/>
                </a:solidFill>
              </a:rPr>
              <a:t>zachowań</a:t>
            </a:r>
            <a:r>
              <a:rPr lang="pl-PL" altLang="pl-PL" sz="2000" dirty="0">
                <a:solidFill>
                  <a:srgbClr val="404040"/>
                </a:solidFill>
              </a:rPr>
              <a:t> przez znaczące osoby (rówieśników, rodziców, idoli).</a:t>
            </a:r>
          </a:p>
          <a:p>
            <a:pPr lvl="1" eaLnBrk="1" hangingPunct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SzPct val="100000"/>
              <a:buFont typeface="Wingdings 3" pitchFamily="16" charset="2"/>
              <a:buNone/>
            </a:pPr>
            <a:endParaRPr lang="pl-PL" altLang="pl-PL" sz="2000" b="1" u="sng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ct val="100000"/>
            </a:pPr>
            <a:r>
              <a:rPr lang="pl-PL" altLang="pl-PL" sz="1900" b="1" dirty="0">
                <a:solidFill>
                  <a:srgbClr val="404040"/>
                </a:solidFill>
                <a:latin typeface="Century Gothic" pitchFamily="32" charset="0"/>
              </a:rPr>
              <a:t>   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ct val="100000"/>
            </a:pPr>
            <a:r>
              <a:rPr lang="pl-PL" altLang="pl-PL" sz="1900" b="1" dirty="0">
                <a:solidFill>
                  <a:srgbClr val="404040"/>
                </a:solidFill>
                <a:latin typeface="Century Gothic" pitchFamily="32" charset="0"/>
              </a:rPr>
              <a:t>     </a:t>
            </a:r>
          </a:p>
        </p:txBody>
      </p:sp>
      <p:sp>
        <p:nvSpPr>
          <p:cNvPr id="40965" name="AutoShape 4"/>
          <p:cNvSpPr>
            <a:spLocks noChangeArrowheads="1"/>
          </p:cNvSpPr>
          <p:nvPr/>
        </p:nvSpPr>
        <p:spPr bwMode="auto">
          <a:xfrm>
            <a:off x="5219700" y="5661025"/>
            <a:ext cx="3744913" cy="865188"/>
          </a:xfrm>
          <a:prstGeom prst="roundRect">
            <a:avLst>
              <a:gd name="adj" fmla="val 16667"/>
            </a:avLst>
          </a:prstGeom>
          <a:solidFill>
            <a:srgbClr val="A53010"/>
          </a:solidFill>
          <a:ln w="15840" cap="rnd">
            <a:solidFill>
              <a:srgbClr val="78200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i="1">
                <a:solidFill>
                  <a:srgbClr val="FFFFFF"/>
                </a:solidFill>
                <a:latin typeface="Century Gothic" pitchFamily="32" charset="0"/>
              </a:rPr>
              <a:t>Skoro wszyscy tak  postępują, to dlaczego ja mam być inny</a:t>
            </a:r>
          </a:p>
        </p:txBody>
      </p:sp>
    </p:spTree>
    <p:extLst>
      <p:ext uri="{BB962C8B-B14F-4D97-AF65-F5344CB8AC3E}">
        <p14:creationId xmlns:p14="http://schemas.microsoft.com/office/powerpoint/2010/main" val="13179527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503364" y="260648"/>
            <a:ext cx="6450012" cy="1076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2800" b="1" dirty="0">
                <a:solidFill>
                  <a:srgbClr val="4F271C"/>
                </a:solidFill>
                <a:latin typeface="Century Gothic" pitchFamily="32" charset="0"/>
              </a:rPr>
              <a:t>Teoria Uzasadnionego Działania </a:t>
            </a:r>
            <a:r>
              <a:rPr lang="ar-SA" altLang="pl-PL" sz="2800" b="1" dirty="0" smtClean="0">
                <a:solidFill>
                  <a:srgbClr val="4F271C"/>
                </a:solidFill>
                <a:latin typeface="Albertus" pitchFamily="32" charset="0"/>
                <a:cs typeface="Tahoma" pitchFamily="32" charset="0"/>
              </a:rPr>
              <a:t>‏</a:t>
            </a:r>
            <a:endParaRPr lang="en-US" altLang="pl-PL" sz="2800" b="1" dirty="0">
              <a:solidFill>
                <a:srgbClr val="4F271C"/>
              </a:solidFill>
              <a:latin typeface="Albertus" pitchFamily="32" charset="0"/>
              <a:cs typeface="Tahoma" pitchFamily="32" charset="0"/>
            </a:endParaRPr>
          </a:p>
        </p:txBody>
      </p:sp>
      <p:grpSp>
        <p:nvGrpSpPr>
          <p:cNvPr id="41988" name="Group 3"/>
          <p:cNvGrpSpPr>
            <a:grpSpLocks/>
          </p:cNvGrpSpPr>
          <p:nvPr/>
        </p:nvGrpSpPr>
        <p:grpSpPr bwMode="auto">
          <a:xfrm>
            <a:off x="285750" y="3214688"/>
            <a:ext cx="8150225" cy="3298825"/>
            <a:chOff x="180" y="2025"/>
            <a:chExt cx="5134" cy="2078"/>
          </a:xfrm>
        </p:grpSpPr>
        <p:sp>
          <p:nvSpPr>
            <p:cNvPr id="41997" name="Rectangle 4"/>
            <p:cNvSpPr>
              <a:spLocks noChangeArrowheads="1"/>
            </p:cNvSpPr>
            <p:nvPr/>
          </p:nvSpPr>
          <p:spPr bwMode="auto">
            <a:xfrm>
              <a:off x="180" y="2025"/>
              <a:ext cx="2566" cy="229"/>
            </a:xfrm>
            <a:prstGeom prst="rect">
              <a:avLst/>
            </a:prstGeom>
            <a:solidFill>
              <a:srgbClr val="3891A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pl-PL" altLang="pl-PL"/>
            </a:p>
          </p:txBody>
        </p:sp>
        <p:sp>
          <p:nvSpPr>
            <p:cNvPr id="41998" name="Rectangle 5"/>
            <p:cNvSpPr>
              <a:spLocks noChangeArrowheads="1"/>
            </p:cNvSpPr>
            <p:nvPr/>
          </p:nvSpPr>
          <p:spPr bwMode="auto">
            <a:xfrm>
              <a:off x="2747" y="2025"/>
              <a:ext cx="2566" cy="229"/>
            </a:xfrm>
            <a:prstGeom prst="rect">
              <a:avLst/>
            </a:prstGeom>
            <a:solidFill>
              <a:srgbClr val="3891A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pl-PL" altLang="pl-PL"/>
            </a:p>
          </p:txBody>
        </p:sp>
        <p:sp>
          <p:nvSpPr>
            <p:cNvPr id="41999" name="Rectangle 6"/>
            <p:cNvSpPr>
              <a:spLocks noChangeArrowheads="1"/>
            </p:cNvSpPr>
            <p:nvPr/>
          </p:nvSpPr>
          <p:spPr bwMode="auto">
            <a:xfrm>
              <a:off x="180" y="2255"/>
              <a:ext cx="2566" cy="402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 dirty="0" smtClean="0">
                  <a:solidFill>
                    <a:srgbClr val="000000"/>
                  </a:solidFill>
                  <a:latin typeface="Albertus" pitchFamily="32" charset="0"/>
                </a:rPr>
                <a:t>Alkohol </a:t>
              </a: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wprawi mnie w beztroski nastrój </a:t>
              </a:r>
            </a:p>
          </p:txBody>
        </p:sp>
        <p:sp>
          <p:nvSpPr>
            <p:cNvPr id="42000" name="Rectangle 7"/>
            <p:cNvSpPr>
              <a:spLocks noChangeArrowheads="1"/>
            </p:cNvSpPr>
            <p:nvPr/>
          </p:nvSpPr>
          <p:spPr bwMode="auto">
            <a:xfrm>
              <a:off x="2747" y="2255"/>
              <a:ext cx="2566" cy="402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C00000"/>
                  </a:solidFill>
                  <a:latin typeface="Albertus" pitchFamily="32" charset="0"/>
                </a:rPr>
                <a:t>Wiedza/Postawa</a:t>
              </a:r>
            </a:p>
          </p:txBody>
        </p:sp>
        <p:sp>
          <p:nvSpPr>
            <p:cNvPr id="42001" name="Rectangle 8"/>
            <p:cNvSpPr>
              <a:spLocks noChangeArrowheads="1"/>
            </p:cNvSpPr>
            <p:nvPr/>
          </p:nvSpPr>
          <p:spPr bwMode="auto">
            <a:xfrm>
              <a:off x="180" y="2658"/>
              <a:ext cx="2566" cy="402"/>
            </a:xfrm>
            <a:prstGeom prst="rect">
              <a:avLst/>
            </a:prstGeom>
            <a:solidFill>
              <a:srgbClr val="E8EE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Prawie wszyscy moi przyjaciele </a:t>
              </a:r>
              <a:r>
                <a:rPr lang="pl-PL" altLang="pl-PL" dirty="0" smtClean="0">
                  <a:solidFill>
                    <a:srgbClr val="000000"/>
                  </a:solidFill>
                  <a:latin typeface="Albertus" pitchFamily="32" charset="0"/>
                </a:rPr>
                <a:t>piją i </a:t>
              </a: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uważają, że jest to O.K.</a:t>
              </a:r>
            </a:p>
          </p:txBody>
        </p:sp>
        <p:sp>
          <p:nvSpPr>
            <p:cNvPr id="42002" name="Rectangle 9"/>
            <p:cNvSpPr>
              <a:spLocks noChangeArrowheads="1"/>
            </p:cNvSpPr>
            <p:nvPr/>
          </p:nvSpPr>
          <p:spPr bwMode="auto">
            <a:xfrm>
              <a:off x="2747" y="2658"/>
              <a:ext cx="2566" cy="402"/>
            </a:xfrm>
            <a:prstGeom prst="rect">
              <a:avLst/>
            </a:prstGeom>
            <a:solidFill>
              <a:srgbClr val="E8EE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C00000"/>
                  </a:solidFill>
                  <a:latin typeface="Albertus" pitchFamily="32" charset="0"/>
                </a:rPr>
                <a:t>Przekonanie normatywne</a:t>
              </a:r>
            </a:p>
          </p:txBody>
        </p:sp>
        <p:sp>
          <p:nvSpPr>
            <p:cNvPr id="42003" name="Rectangle 10"/>
            <p:cNvSpPr>
              <a:spLocks noChangeArrowheads="1"/>
            </p:cNvSpPr>
            <p:nvPr/>
          </p:nvSpPr>
          <p:spPr bwMode="auto">
            <a:xfrm>
              <a:off x="180" y="3061"/>
              <a:ext cx="2566" cy="574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Nie ma nic złego w tym, że </a:t>
              </a:r>
              <a:r>
                <a:rPr lang="pl-PL" altLang="pl-PL" dirty="0" smtClean="0">
                  <a:solidFill>
                    <a:srgbClr val="000000"/>
                  </a:solidFill>
                  <a:latin typeface="Albertus" pitchFamily="32" charset="0"/>
                </a:rPr>
                <a:t>napiję się, </a:t>
              </a: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poza tym moi koledzy oczekują, że </a:t>
              </a:r>
              <a:r>
                <a:rPr lang="pl-PL" altLang="pl-PL" dirty="0" smtClean="0">
                  <a:solidFill>
                    <a:srgbClr val="000000"/>
                  </a:solidFill>
                  <a:latin typeface="Albertus" pitchFamily="32" charset="0"/>
                </a:rPr>
                <a:t>wypiję z nimi</a:t>
              </a:r>
              <a:endParaRPr lang="pl-PL" altLang="pl-PL" dirty="0">
                <a:solidFill>
                  <a:srgbClr val="000000"/>
                </a:solidFill>
                <a:latin typeface="Albertus" pitchFamily="32" charset="0"/>
              </a:endParaRPr>
            </a:p>
          </p:txBody>
        </p:sp>
        <p:sp>
          <p:nvSpPr>
            <p:cNvPr id="42004" name="Rectangle 11"/>
            <p:cNvSpPr>
              <a:spLocks noChangeArrowheads="1"/>
            </p:cNvSpPr>
            <p:nvPr/>
          </p:nvSpPr>
          <p:spPr bwMode="auto">
            <a:xfrm>
              <a:off x="2747" y="3061"/>
              <a:ext cx="2566" cy="574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C00000"/>
                  </a:solidFill>
                  <a:latin typeface="Albertus" pitchFamily="32" charset="0"/>
                </a:rPr>
                <a:t>Subiektywna norma</a:t>
              </a:r>
            </a:p>
          </p:txBody>
        </p:sp>
        <p:sp>
          <p:nvSpPr>
            <p:cNvPr id="42005" name="Rectangle 12"/>
            <p:cNvSpPr>
              <a:spLocks noChangeArrowheads="1"/>
            </p:cNvSpPr>
            <p:nvPr/>
          </p:nvSpPr>
          <p:spPr bwMode="auto">
            <a:xfrm>
              <a:off x="180" y="3637"/>
              <a:ext cx="2566" cy="232"/>
            </a:xfrm>
            <a:prstGeom prst="rect">
              <a:avLst/>
            </a:prstGeom>
            <a:solidFill>
              <a:srgbClr val="E8EE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000000"/>
                  </a:solidFill>
                  <a:latin typeface="Albertus" pitchFamily="32" charset="0"/>
                </a:rPr>
                <a:t>Zapalę na najbliższej imprezie </a:t>
              </a:r>
            </a:p>
          </p:txBody>
        </p:sp>
        <p:sp>
          <p:nvSpPr>
            <p:cNvPr id="42006" name="Rectangle 13"/>
            <p:cNvSpPr>
              <a:spLocks noChangeArrowheads="1"/>
            </p:cNvSpPr>
            <p:nvPr/>
          </p:nvSpPr>
          <p:spPr bwMode="auto">
            <a:xfrm>
              <a:off x="2747" y="3637"/>
              <a:ext cx="2566" cy="232"/>
            </a:xfrm>
            <a:prstGeom prst="rect">
              <a:avLst/>
            </a:prstGeom>
            <a:solidFill>
              <a:srgbClr val="E8EE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C00000"/>
                  </a:solidFill>
                  <a:latin typeface="Albertus" pitchFamily="32" charset="0"/>
                </a:rPr>
                <a:t>Intencja</a:t>
              </a:r>
            </a:p>
          </p:txBody>
        </p:sp>
        <p:sp>
          <p:nvSpPr>
            <p:cNvPr id="42007" name="Rectangle 14"/>
            <p:cNvSpPr>
              <a:spLocks noChangeArrowheads="1"/>
            </p:cNvSpPr>
            <p:nvPr/>
          </p:nvSpPr>
          <p:spPr bwMode="auto">
            <a:xfrm>
              <a:off x="180" y="3869"/>
              <a:ext cx="2566" cy="233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 dirty="0">
                  <a:solidFill>
                    <a:srgbClr val="000000"/>
                  </a:solidFill>
                  <a:latin typeface="Albertus" pitchFamily="32" charset="0"/>
                </a:rPr>
                <a:t>Impreza i wspólne </a:t>
              </a:r>
              <a:r>
                <a:rPr lang="pl-PL" altLang="pl-PL" dirty="0" smtClean="0">
                  <a:solidFill>
                    <a:srgbClr val="000000"/>
                  </a:solidFill>
                  <a:latin typeface="Albertus" pitchFamily="32" charset="0"/>
                </a:rPr>
                <a:t>wypijemy połówkę</a:t>
              </a:r>
              <a:endParaRPr lang="pl-PL" altLang="pl-PL" dirty="0">
                <a:solidFill>
                  <a:srgbClr val="000000"/>
                </a:solidFill>
                <a:latin typeface="Albertus" pitchFamily="32" charset="0"/>
              </a:endParaRPr>
            </a:p>
          </p:txBody>
        </p:sp>
        <p:sp>
          <p:nvSpPr>
            <p:cNvPr id="42008" name="Rectangle 15"/>
            <p:cNvSpPr>
              <a:spLocks noChangeArrowheads="1"/>
            </p:cNvSpPr>
            <p:nvPr/>
          </p:nvSpPr>
          <p:spPr bwMode="auto">
            <a:xfrm>
              <a:off x="2747" y="3869"/>
              <a:ext cx="2566" cy="233"/>
            </a:xfrm>
            <a:prstGeom prst="rect">
              <a:avLst/>
            </a:prstGeom>
            <a:solidFill>
              <a:srgbClr val="CEDC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 hangingPunct="1">
                <a:buSzPct val="100000"/>
              </a:pPr>
              <a:r>
                <a:rPr lang="pl-PL" altLang="pl-PL">
                  <a:solidFill>
                    <a:srgbClr val="C00000"/>
                  </a:solidFill>
                  <a:latin typeface="Albertus" pitchFamily="32" charset="0"/>
                </a:rPr>
                <a:t>Zachowanie</a:t>
              </a:r>
            </a:p>
          </p:txBody>
        </p:sp>
        <p:sp>
          <p:nvSpPr>
            <p:cNvPr id="42009" name="Line 16"/>
            <p:cNvSpPr>
              <a:spLocks noChangeShapeType="1"/>
            </p:cNvSpPr>
            <p:nvPr/>
          </p:nvSpPr>
          <p:spPr bwMode="auto">
            <a:xfrm>
              <a:off x="2747" y="2025"/>
              <a:ext cx="0" cy="2077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0" name="Line 17"/>
            <p:cNvSpPr>
              <a:spLocks noChangeShapeType="1"/>
            </p:cNvSpPr>
            <p:nvPr/>
          </p:nvSpPr>
          <p:spPr bwMode="auto">
            <a:xfrm>
              <a:off x="180" y="2255"/>
              <a:ext cx="5133" cy="0"/>
            </a:xfrm>
            <a:prstGeom prst="line">
              <a:avLst/>
            </a:prstGeom>
            <a:noFill/>
            <a:ln w="3816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1" name="Line 18"/>
            <p:cNvSpPr>
              <a:spLocks noChangeShapeType="1"/>
            </p:cNvSpPr>
            <p:nvPr/>
          </p:nvSpPr>
          <p:spPr bwMode="auto">
            <a:xfrm>
              <a:off x="180" y="2658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2" name="Line 19"/>
            <p:cNvSpPr>
              <a:spLocks noChangeShapeType="1"/>
            </p:cNvSpPr>
            <p:nvPr/>
          </p:nvSpPr>
          <p:spPr bwMode="auto">
            <a:xfrm>
              <a:off x="180" y="3061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3" name="Line 20"/>
            <p:cNvSpPr>
              <a:spLocks noChangeShapeType="1"/>
            </p:cNvSpPr>
            <p:nvPr/>
          </p:nvSpPr>
          <p:spPr bwMode="auto">
            <a:xfrm>
              <a:off x="180" y="3637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4" name="Line 21"/>
            <p:cNvSpPr>
              <a:spLocks noChangeShapeType="1"/>
            </p:cNvSpPr>
            <p:nvPr/>
          </p:nvSpPr>
          <p:spPr bwMode="auto">
            <a:xfrm>
              <a:off x="180" y="3869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5" name="Line 22"/>
            <p:cNvSpPr>
              <a:spLocks noChangeShapeType="1"/>
            </p:cNvSpPr>
            <p:nvPr/>
          </p:nvSpPr>
          <p:spPr bwMode="auto">
            <a:xfrm>
              <a:off x="180" y="2025"/>
              <a:ext cx="0" cy="2077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6" name="Line 23"/>
            <p:cNvSpPr>
              <a:spLocks noChangeShapeType="1"/>
            </p:cNvSpPr>
            <p:nvPr/>
          </p:nvSpPr>
          <p:spPr bwMode="auto">
            <a:xfrm>
              <a:off x="5314" y="2025"/>
              <a:ext cx="0" cy="2077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7" name="Line 24"/>
            <p:cNvSpPr>
              <a:spLocks noChangeShapeType="1"/>
            </p:cNvSpPr>
            <p:nvPr/>
          </p:nvSpPr>
          <p:spPr bwMode="auto">
            <a:xfrm>
              <a:off x="180" y="2025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018" name="Line 25"/>
            <p:cNvSpPr>
              <a:spLocks noChangeShapeType="1"/>
            </p:cNvSpPr>
            <p:nvPr/>
          </p:nvSpPr>
          <p:spPr bwMode="auto">
            <a:xfrm>
              <a:off x="180" y="4103"/>
              <a:ext cx="5133" cy="0"/>
            </a:xfrm>
            <a:prstGeom prst="line">
              <a:avLst/>
            </a:prstGeom>
            <a:noFill/>
            <a:ln w="1260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41989" name="Rectangle 26"/>
          <p:cNvSpPr>
            <a:spLocks noChangeArrowheads="1"/>
          </p:cNvSpPr>
          <p:nvPr/>
        </p:nvSpPr>
        <p:spPr bwMode="auto">
          <a:xfrm>
            <a:off x="285750" y="1500188"/>
            <a:ext cx="8491538" cy="1643062"/>
          </a:xfrm>
          <a:prstGeom prst="rect">
            <a:avLst/>
          </a:prstGeom>
          <a:noFill/>
          <a:ln w="57240" cap="sq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41990" name="Rectangle 27"/>
          <p:cNvSpPr>
            <a:spLocks noChangeArrowheads="1"/>
          </p:cNvSpPr>
          <p:nvPr/>
        </p:nvSpPr>
        <p:spPr bwMode="auto">
          <a:xfrm>
            <a:off x="428625" y="1714500"/>
            <a:ext cx="828675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dirty="0">
                <a:solidFill>
                  <a:srgbClr val="C00000"/>
                </a:solidFill>
                <a:latin typeface="Albertus" pitchFamily="32" charset="0"/>
              </a:rPr>
              <a:t>WIEDZA /POSTAWA                    PRZEKONANIA NORMATYWNE</a:t>
            </a:r>
          </a:p>
          <a:p>
            <a:pPr eaLnBrk="1" hangingPunct="1">
              <a:buSzPct val="100000"/>
            </a:pPr>
            <a:endParaRPr lang="pl-PL" altLang="pl-PL" dirty="0">
              <a:solidFill>
                <a:srgbClr val="C00000"/>
              </a:solidFill>
              <a:latin typeface="Albertus" pitchFamily="32" charset="0"/>
            </a:endParaRPr>
          </a:p>
          <a:p>
            <a:pPr eaLnBrk="1" hangingPunct="1">
              <a:buSzPct val="100000"/>
            </a:pPr>
            <a:r>
              <a:rPr lang="pl-PL" altLang="pl-PL" dirty="0">
                <a:solidFill>
                  <a:srgbClr val="C00000"/>
                </a:solidFill>
                <a:latin typeface="Albertus" pitchFamily="32" charset="0"/>
              </a:rPr>
              <a:t>     </a:t>
            </a:r>
          </a:p>
        </p:txBody>
      </p:sp>
      <p:sp>
        <p:nvSpPr>
          <p:cNvPr id="41991" name="AutoShape 28"/>
          <p:cNvSpPr>
            <a:spLocks noChangeArrowheads="1"/>
          </p:cNvSpPr>
          <p:nvPr/>
        </p:nvSpPr>
        <p:spPr bwMode="auto">
          <a:xfrm>
            <a:off x="2987675" y="1628775"/>
            <a:ext cx="4286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19080" cap="sq">
            <a:solidFill>
              <a:srgbClr val="2669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41992" name="Rectangle 29"/>
          <p:cNvSpPr>
            <a:spLocks noChangeArrowheads="1"/>
          </p:cNvSpPr>
          <p:nvPr/>
        </p:nvSpPr>
        <p:spPr bwMode="auto">
          <a:xfrm>
            <a:off x="323850" y="2205038"/>
            <a:ext cx="8064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>
                <a:solidFill>
                  <a:srgbClr val="C00000"/>
                </a:solidFill>
                <a:latin typeface="Albertus" pitchFamily="32" charset="0"/>
              </a:rPr>
              <a:t>SUBIEKTYWNA NORMA                INTENCJA</a:t>
            </a:r>
          </a:p>
        </p:txBody>
      </p:sp>
      <p:sp>
        <p:nvSpPr>
          <p:cNvPr id="41993" name="AutoShape 30"/>
          <p:cNvSpPr>
            <a:spLocks noChangeArrowheads="1"/>
          </p:cNvSpPr>
          <p:nvPr/>
        </p:nvSpPr>
        <p:spPr bwMode="auto">
          <a:xfrm>
            <a:off x="3348038" y="2205038"/>
            <a:ext cx="4286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19080" cap="sq">
            <a:solidFill>
              <a:srgbClr val="2669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41994" name="AutoShape 31"/>
          <p:cNvSpPr>
            <a:spLocks noChangeArrowheads="1"/>
          </p:cNvSpPr>
          <p:nvPr/>
        </p:nvSpPr>
        <p:spPr bwMode="auto">
          <a:xfrm>
            <a:off x="7524750" y="1628775"/>
            <a:ext cx="4286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19080" cap="sq">
            <a:solidFill>
              <a:srgbClr val="2669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41995" name="AutoShape 32"/>
          <p:cNvSpPr>
            <a:spLocks noChangeArrowheads="1"/>
          </p:cNvSpPr>
          <p:nvPr/>
        </p:nvSpPr>
        <p:spPr bwMode="auto">
          <a:xfrm>
            <a:off x="5580063" y="2133600"/>
            <a:ext cx="428625" cy="4286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19080" cap="sq">
            <a:solidFill>
              <a:srgbClr val="2669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41996" name="Rectangle 33"/>
          <p:cNvSpPr>
            <a:spLocks noChangeArrowheads="1"/>
          </p:cNvSpPr>
          <p:nvPr/>
        </p:nvSpPr>
        <p:spPr bwMode="auto">
          <a:xfrm>
            <a:off x="6575425" y="2205038"/>
            <a:ext cx="17938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>
                <a:solidFill>
                  <a:srgbClr val="C00000"/>
                </a:solidFill>
                <a:latin typeface="Albertus" pitchFamily="32" charset="0"/>
              </a:rPr>
              <a:t>ZACHOWANIE </a:t>
            </a:r>
          </a:p>
        </p:txBody>
      </p:sp>
    </p:spTree>
    <p:extLst>
      <p:ext uri="{BB962C8B-B14F-4D97-AF65-F5344CB8AC3E}">
        <p14:creationId xmlns:p14="http://schemas.microsoft.com/office/powerpoint/2010/main" val="3034599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SzPct val="100000"/>
            </a:pPr>
            <a:fld id="{E5B93912-D539-44C0-B779-24A66EB6A942}" type="slidenum">
              <a:rPr lang="en-US" altLang="pl-PL" sz="1200">
                <a:solidFill>
                  <a:srgbClr val="000000"/>
                </a:solidFill>
              </a:rPr>
              <a:pPr algn="r">
                <a:buSzPct val="100000"/>
              </a:pPr>
              <a:t>32</a:t>
            </a:fld>
            <a:endParaRPr lang="en-US" altLang="pl-PL" sz="120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790036" y="787400"/>
            <a:ext cx="7707313" cy="1625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800" b="1" dirty="0">
                <a:solidFill>
                  <a:srgbClr val="000000"/>
                </a:solidFill>
              </a:rPr>
              <a:t>Teoria Uzasadnionego Działania – </a:t>
            </a:r>
          </a:p>
          <a:p>
            <a:pPr algn="ctr"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przyczyniła się do powstania strategii o nazwie</a:t>
            </a:r>
            <a:r>
              <a:rPr lang="pl-PL" altLang="pl-PL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3012" name="Oval 3"/>
          <p:cNvSpPr>
            <a:spLocks noChangeArrowheads="1"/>
          </p:cNvSpPr>
          <p:nvPr/>
        </p:nvSpPr>
        <p:spPr bwMode="auto">
          <a:xfrm>
            <a:off x="2411760" y="4005064"/>
            <a:ext cx="4848225" cy="2003425"/>
          </a:xfrm>
          <a:prstGeom prst="ellipse">
            <a:avLst/>
          </a:prstGeom>
          <a:solidFill>
            <a:srgbClr val="0070C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Strategia Edukacji </a:t>
            </a:r>
          </a:p>
          <a:p>
            <a:pPr algn="ctr">
              <a:buSzPct val="100000"/>
            </a:pPr>
            <a:r>
              <a:rPr lang="pl-PL" altLang="pl-PL" sz="2400" b="1" dirty="0">
                <a:solidFill>
                  <a:srgbClr val="000000"/>
                </a:solidFill>
              </a:rPr>
              <a:t>Normatywnej</a:t>
            </a:r>
            <a:r>
              <a:rPr lang="pl-PL" altLang="pl-PL" sz="2400" b="1" dirty="0">
                <a:solidFill>
                  <a:srgbClr val="000000"/>
                </a:solidFill>
                <a:latin typeface="Verdana" pitchFamily="32" charset="0"/>
              </a:rPr>
              <a:t> </a:t>
            </a:r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4932040" y="2658749"/>
            <a:ext cx="1588" cy="1220788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087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403350" y="12555"/>
            <a:ext cx="5472906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3200" dirty="0">
                <a:solidFill>
                  <a:srgbClr val="262626"/>
                </a:solidFill>
              </a:rPr>
              <a:t/>
            </a:r>
            <a:br>
              <a:rPr lang="pl-PL" altLang="pl-PL" sz="3200" dirty="0">
                <a:solidFill>
                  <a:srgbClr val="262626"/>
                </a:solidFill>
              </a:rPr>
            </a:br>
            <a:r>
              <a:rPr lang="pl-PL" altLang="pl-PL" sz="3200" dirty="0" smtClean="0">
                <a:solidFill>
                  <a:srgbClr val="262626"/>
                </a:solidFill>
              </a:rPr>
              <a:t>4. </a:t>
            </a:r>
            <a:r>
              <a:rPr lang="pl-PL" altLang="pl-PL" sz="3600" b="1" dirty="0" smtClean="0">
                <a:solidFill>
                  <a:srgbClr val="262626"/>
                </a:solidFill>
              </a:rPr>
              <a:t>Koncepcja </a:t>
            </a:r>
            <a:r>
              <a:rPr lang="pl-PL" altLang="pl-PL" sz="3600" b="1" i="1" dirty="0" err="1">
                <a:solidFill>
                  <a:srgbClr val="262626"/>
                </a:solidFill>
              </a:rPr>
              <a:t>resilience</a:t>
            </a:r>
            <a:endParaRPr lang="pl-PL" altLang="pl-PL" sz="3600" b="1" i="1" dirty="0">
              <a:solidFill>
                <a:srgbClr val="262626"/>
              </a:solidFill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96675" y="1265238"/>
            <a:ext cx="7343775" cy="511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l-PL" altLang="pl-PL" sz="2400" dirty="0">
                <a:solidFill>
                  <a:srgbClr val="6565FF"/>
                </a:solidFill>
                <a:latin typeface="Wingdings" pitchFamily="2" charset="2"/>
              </a:rPr>
              <a:t></a:t>
            </a:r>
            <a:r>
              <a:rPr lang="pl-PL" altLang="pl-PL" sz="2400" dirty="0">
                <a:solidFill>
                  <a:srgbClr val="6565FF"/>
                </a:solidFill>
              </a:rPr>
              <a:t> </a:t>
            </a:r>
            <a:r>
              <a:rPr lang="pl-PL" altLang="pl-PL" sz="2400" dirty="0" smtClean="0"/>
              <a:t>wyjaśnienie </a:t>
            </a:r>
            <a:r>
              <a:rPr lang="pl-PL" altLang="pl-PL" sz="2400" dirty="0"/>
              <a:t>fenomenu dobrego funkcjonowania jednostki mimo </a:t>
            </a:r>
            <a:r>
              <a:rPr lang="pl-PL" altLang="pl-PL" sz="2400" dirty="0" smtClean="0"/>
              <a:t>niesprzyjających </a:t>
            </a:r>
            <a:r>
              <a:rPr lang="pl-PL" altLang="pl-PL" sz="2400" dirty="0"/>
              <a:t>warunków życiowych, przeciwności losu lub traumatycznych zdarzeń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400" dirty="0">
                <a:solidFill>
                  <a:srgbClr val="6565FF"/>
                </a:solidFill>
                <a:latin typeface="Wingdings" pitchFamily="2" charset="2"/>
              </a:rPr>
              <a:t></a:t>
            </a:r>
            <a:r>
              <a:rPr lang="pl-PL" altLang="pl-PL" sz="2400" dirty="0">
                <a:solidFill>
                  <a:srgbClr val="6565FF"/>
                </a:solidFill>
              </a:rPr>
              <a:t> </a:t>
            </a:r>
            <a:r>
              <a:rPr lang="pl-PL" altLang="pl-PL" sz="2400" dirty="0" smtClean="0"/>
              <a:t>jej </a:t>
            </a:r>
            <a:r>
              <a:rPr lang="pl-PL" altLang="pl-PL" sz="2400" dirty="0"/>
              <a:t>celem jest znalezienie najlepszego sposobu zapobiegania psychopatologii i aktywne wspieranie pozytywnego psychospołecznego rozwoju dzieci z grup podwyższonego ryzyka</a:t>
            </a:r>
          </a:p>
          <a:p>
            <a:pPr eaLnBrk="1" hangingPunct="1">
              <a:buClrTx/>
              <a:buFontTx/>
              <a:buNone/>
            </a:pPr>
            <a:r>
              <a:rPr lang="pl-PL" altLang="pl-PL" sz="2400" dirty="0">
                <a:solidFill>
                  <a:srgbClr val="6565FF"/>
                </a:solidFill>
                <a:latin typeface="Wingdings" pitchFamily="2" charset="2"/>
              </a:rPr>
              <a:t></a:t>
            </a:r>
            <a:r>
              <a:rPr lang="pl-PL" altLang="pl-PL" sz="2400" dirty="0">
                <a:solidFill>
                  <a:srgbClr val="6565FF"/>
                </a:solidFill>
              </a:rPr>
              <a:t>  </a:t>
            </a:r>
            <a:r>
              <a:rPr lang="pl-PL" altLang="pl-PL" sz="2400" dirty="0" smtClean="0"/>
              <a:t>Badacze: Michael </a:t>
            </a:r>
            <a:r>
              <a:rPr lang="pl-PL" altLang="pl-PL" sz="2400" dirty="0" err="1"/>
              <a:t>Rutter</a:t>
            </a:r>
            <a:r>
              <a:rPr lang="pl-PL" altLang="pl-PL" sz="2400" dirty="0"/>
              <a:t>, Norman </a:t>
            </a:r>
            <a:r>
              <a:rPr lang="pl-PL" altLang="pl-PL" sz="2400" dirty="0" err="1"/>
              <a:t>Garmezy</a:t>
            </a:r>
            <a:r>
              <a:rPr lang="pl-PL" altLang="pl-PL" sz="2400" dirty="0"/>
              <a:t>, Emmy Werner, Ann </a:t>
            </a:r>
            <a:r>
              <a:rPr lang="pl-PL" altLang="pl-PL" sz="2400" dirty="0" err="1"/>
              <a:t>Masten</a:t>
            </a:r>
            <a:r>
              <a:rPr lang="pl-PL" altLang="pl-PL" sz="2400" dirty="0"/>
              <a:t> i </a:t>
            </a:r>
            <a:r>
              <a:rPr lang="pl-PL" altLang="pl-PL" sz="2400" dirty="0" err="1"/>
              <a:t>Suniya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Luthar</a:t>
            </a:r>
            <a:endParaRPr lang="pl-PL" altLang="pl-PL" sz="2400" dirty="0"/>
          </a:p>
          <a:p>
            <a:pPr eaLnBrk="1" hangingPunct="1">
              <a:buClr>
                <a:srgbClr val="A53010"/>
              </a:buClr>
              <a:buFont typeface="Wingdings" pitchFamily="2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547800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971600" y="476250"/>
            <a:ext cx="5832475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3200" b="1" dirty="0">
                <a:solidFill>
                  <a:srgbClr val="262626"/>
                </a:solidFill>
              </a:rPr>
              <a:t>Kluczowe pojęcia związane </a:t>
            </a:r>
            <a:br>
              <a:rPr lang="pl-PL" altLang="pl-PL" sz="3200" b="1" dirty="0">
                <a:solidFill>
                  <a:srgbClr val="262626"/>
                </a:solidFill>
              </a:rPr>
            </a:br>
            <a:r>
              <a:rPr lang="pl-PL" altLang="pl-PL" sz="3200" b="1" dirty="0">
                <a:solidFill>
                  <a:srgbClr val="262626"/>
                </a:solidFill>
              </a:rPr>
              <a:t>z procesami </a:t>
            </a:r>
            <a:r>
              <a:rPr lang="pl-PL" altLang="pl-PL" sz="3200" b="1" i="1" dirty="0" err="1">
                <a:solidFill>
                  <a:srgbClr val="262626"/>
                </a:solidFill>
              </a:rPr>
              <a:t>resilience</a:t>
            </a:r>
            <a:endParaRPr lang="pl-PL" altLang="pl-PL" sz="3200" b="1" i="1" dirty="0">
              <a:solidFill>
                <a:srgbClr val="262626"/>
              </a:solidFill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79388" y="1700213"/>
            <a:ext cx="8507412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buClr>
                <a:srgbClr val="A53010"/>
              </a:buClr>
              <a:buFont typeface="Wingdings 3" pitchFamily="16" charset="2"/>
              <a:buChar char=""/>
            </a:pPr>
            <a:r>
              <a:rPr lang="pl-PL" altLang="pl-PL" sz="2800" b="1"/>
              <a:t>Przeciwności losu</a:t>
            </a:r>
            <a:r>
              <a:rPr lang="pl-PL" altLang="pl-PL" sz="2800"/>
              <a:t>, które są bezpośrednim zagrożeniem dla prawidłowego psychofizycznego rozwoju jednostki (</a:t>
            </a:r>
            <a:r>
              <a:rPr lang="pl-PL" altLang="pl-PL" sz="2800" b="1"/>
              <a:t>podwyższony poziom ryzyka)</a:t>
            </a:r>
          </a:p>
          <a:p>
            <a:pPr algn="ctr" eaLnBrk="1" hangingPunct="1">
              <a:buClrTx/>
              <a:buFontTx/>
              <a:buNone/>
            </a:pPr>
            <a:r>
              <a:rPr lang="pl-PL" altLang="pl-PL" sz="2800" b="1"/>
              <a:t>i</a:t>
            </a:r>
          </a:p>
          <a:p>
            <a:pPr eaLnBrk="1" hangingPunct="1">
              <a:buClr>
                <a:srgbClr val="A53010"/>
              </a:buClr>
              <a:buFont typeface="Wingdings 3" pitchFamily="16" charset="2"/>
              <a:buChar char=""/>
            </a:pPr>
            <a:r>
              <a:rPr lang="pl-PL" altLang="pl-PL" sz="2800" b="1"/>
              <a:t>Jednoczesne dobre funkcjonowanie</a:t>
            </a:r>
            <a:r>
              <a:rPr lang="pl-PL" altLang="pl-PL" sz="2800"/>
              <a:t>, które stanowi wyraz pokonania tych przeciwności losu </a:t>
            </a:r>
            <a:r>
              <a:rPr lang="pl-PL" altLang="pl-PL" sz="2800" b="1"/>
              <a:t>(pozytywna adaptacja) </a:t>
            </a:r>
            <a:r>
              <a:rPr lang="pl-PL" altLang="pl-PL" sz="2800"/>
              <a:t>(Luthar, 2006)</a:t>
            </a: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732463"/>
            <a:ext cx="10858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413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SzPct val="100000"/>
            </a:pPr>
            <a:fld id="{9CD4F14B-79E0-476A-8D69-BCD39E73C262}" type="slidenum">
              <a:rPr lang="en-US" altLang="pl-PL" sz="1200">
                <a:solidFill>
                  <a:srgbClr val="000000"/>
                </a:solidFill>
              </a:rPr>
              <a:pPr algn="r">
                <a:buSzPct val="100000"/>
              </a:pPr>
              <a:t>35</a:t>
            </a:fld>
            <a:endParaRPr lang="en-US" altLang="pl-PL" sz="12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401763" y="201613"/>
            <a:ext cx="7559675" cy="2033587"/>
          </a:xfrm>
          <a:prstGeom prst="rect">
            <a:avLst/>
          </a:prstGeom>
          <a:solidFill>
            <a:srgbClr val="00B0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800" b="1">
                <a:solidFill>
                  <a:srgbClr val="000000"/>
                </a:solidFill>
              </a:rPr>
              <a:t>Koncepcja </a:t>
            </a:r>
            <a:r>
              <a:rPr lang="pl-PL" altLang="pl-PL" sz="2800" b="1" i="1">
                <a:solidFill>
                  <a:srgbClr val="000000"/>
                </a:solidFill>
              </a:rPr>
              <a:t>resilience</a:t>
            </a:r>
          </a:p>
          <a:p>
            <a:pPr algn="ctr">
              <a:buSzPct val="100000"/>
            </a:pPr>
            <a:endParaRPr lang="pl-PL" altLang="pl-PL" b="1" i="1">
              <a:solidFill>
                <a:srgbClr val="000000"/>
              </a:solidFill>
            </a:endParaRPr>
          </a:p>
          <a:p>
            <a:pPr algn="ctr"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wskazuje na znaczenie takich strategii jak:   </a:t>
            </a:r>
          </a:p>
        </p:txBody>
      </p:sp>
      <p:sp>
        <p:nvSpPr>
          <p:cNvPr id="56324" name="Oval 3"/>
          <p:cNvSpPr>
            <a:spLocks noChangeArrowheads="1"/>
          </p:cNvSpPr>
          <p:nvPr/>
        </p:nvSpPr>
        <p:spPr bwMode="auto">
          <a:xfrm>
            <a:off x="301625" y="3003550"/>
            <a:ext cx="4608513" cy="2382838"/>
          </a:xfrm>
          <a:prstGeom prst="ellipse">
            <a:avLst/>
          </a:prstGeom>
          <a:solidFill>
            <a:srgbClr val="99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2400" b="1">
                <a:solidFill>
                  <a:srgbClr val="000000"/>
                </a:solidFill>
              </a:rPr>
              <a:t>Strategia Rozwoju </a:t>
            </a:r>
          </a:p>
          <a:p>
            <a:pPr algn="ctr">
              <a:buSzPct val="100000"/>
            </a:pPr>
            <a:r>
              <a:rPr lang="pl-PL" altLang="pl-PL" sz="2400" b="1">
                <a:solidFill>
                  <a:srgbClr val="000000"/>
                </a:solidFill>
              </a:rPr>
              <a:t>Zasobów Środowiskowych</a:t>
            </a:r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 flipH="1">
            <a:off x="2968625" y="2147888"/>
            <a:ext cx="538163" cy="868362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6326" name="Oval 5"/>
          <p:cNvSpPr>
            <a:spLocks noChangeArrowheads="1"/>
          </p:cNvSpPr>
          <p:nvPr/>
        </p:nvSpPr>
        <p:spPr bwMode="auto">
          <a:xfrm>
            <a:off x="6045200" y="2984500"/>
            <a:ext cx="2590800" cy="1574800"/>
          </a:xfrm>
          <a:prstGeom prst="ellipse">
            <a:avLst/>
          </a:prstGeom>
          <a:solidFill>
            <a:srgbClr val="00B05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Strategia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Kształtowania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Umiejętności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 dirty="0">
                <a:solidFill>
                  <a:srgbClr val="000000"/>
                </a:solidFill>
              </a:rPr>
              <a:t>Życiowych </a:t>
            </a:r>
          </a:p>
        </p:txBody>
      </p:sp>
      <p:sp>
        <p:nvSpPr>
          <p:cNvPr id="56327" name="Oval 6"/>
          <p:cNvSpPr>
            <a:spLocks noChangeArrowheads="1"/>
          </p:cNvSpPr>
          <p:nvPr/>
        </p:nvSpPr>
        <p:spPr bwMode="auto">
          <a:xfrm>
            <a:off x="6692900" y="5359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5181600" y="4699000"/>
            <a:ext cx="3797300" cy="1524000"/>
          </a:xfrm>
          <a:prstGeom prst="ellipse">
            <a:avLst/>
          </a:prstGeom>
          <a:solidFill>
            <a:srgbClr val="FFCC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marL="342900" indent="-341313"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Strategia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Rozwijania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Umiejętności </a:t>
            </a:r>
          </a:p>
          <a:p>
            <a:pPr algn="ctr" eaLnBrk="1" hangingPunct="1">
              <a:spcBef>
                <a:spcPts val="450"/>
              </a:spcBef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Wychowawczych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6327775" y="2278063"/>
            <a:ext cx="328613" cy="663575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5421313" y="2255838"/>
            <a:ext cx="773112" cy="2443162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6331" name="Oval 10"/>
          <p:cNvSpPr>
            <a:spLocks noChangeArrowheads="1"/>
          </p:cNvSpPr>
          <p:nvPr/>
        </p:nvSpPr>
        <p:spPr bwMode="auto">
          <a:xfrm>
            <a:off x="1763713" y="5445125"/>
            <a:ext cx="3146425" cy="115252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Wsparcie mentorów</a:t>
            </a:r>
            <a:r>
              <a:rPr lang="pl-PL" altLang="pl-PL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 flipH="1">
            <a:off x="4787900" y="2347913"/>
            <a:ext cx="338138" cy="34686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349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87337" y="173038"/>
            <a:ext cx="8435975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3200" b="1" dirty="0" smtClean="0">
                <a:solidFill>
                  <a:srgbClr val="262626"/>
                </a:solidFill>
              </a:rPr>
              <a:t>5. Teoria </a:t>
            </a:r>
            <a:r>
              <a:rPr lang="pl-PL" altLang="pl-PL" sz="3200" b="1" dirty="0">
                <a:solidFill>
                  <a:srgbClr val="262626"/>
                </a:solidFill>
              </a:rPr>
              <a:t>„Substancji Torujących Drogę</a:t>
            </a:r>
            <a:r>
              <a:rPr lang="pl-PL" altLang="pl-PL" sz="3200" b="1" dirty="0" smtClean="0">
                <a:solidFill>
                  <a:srgbClr val="262626"/>
                </a:solidFill>
              </a:rPr>
              <a:t>”</a:t>
            </a:r>
            <a:endParaRPr lang="pl-PL" altLang="pl-PL" sz="3200" b="1" dirty="0">
              <a:solidFill>
                <a:srgbClr val="262626"/>
              </a:solidFill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323850" y="1643063"/>
            <a:ext cx="8362950" cy="462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4763"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l-PL" altLang="pl-PL" sz="2100"/>
              <a:t>Angażowanie się w używanie substancji psychoaktywnych ma </a:t>
            </a:r>
          </a:p>
          <a:p>
            <a:pPr algn="ctr" eaLnBrk="1" hangingPunct="1">
              <a:buClrTx/>
              <a:buFontTx/>
              <a:buNone/>
            </a:pPr>
            <a:r>
              <a:rPr lang="pl-PL" altLang="pl-PL" sz="2100" b="1"/>
              <a:t>charakter fazowy</a:t>
            </a:r>
            <a:r>
              <a:rPr lang="pl-PL" altLang="pl-PL" sz="2100"/>
              <a:t>: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2339975" y="2708275"/>
            <a:ext cx="4013200" cy="398463"/>
          </a:xfrm>
          <a:prstGeom prst="rect">
            <a:avLst/>
          </a:prstGeom>
          <a:solidFill>
            <a:srgbClr val="FB9318">
              <a:alpha val="50195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2000" b="1">
                <a:solidFill>
                  <a:srgbClr val="000000"/>
                </a:solidFill>
                <a:latin typeface="Arial" charset="0"/>
              </a:rPr>
              <a:t>słabsze alkohole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476375" y="3573463"/>
            <a:ext cx="5586413" cy="398462"/>
          </a:xfrm>
          <a:prstGeom prst="rect">
            <a:avLst/>
          </a:prstGeom>
          <a:solidFill>
            <a:srgbClr val="FB9318">
              <a:alpha val="50195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2000" b="1">
                <a:solidFill>
                  <a:srgbClr val="000000"/>
                </a:solidFill>
                <a:latin typeface="Arial" charset="0"/>
              </a:rPr>
              <a:t>mocniejszy alkohol i/lub papierosy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3432175" y="4437063"/>
            <a:ext cx="1466850" cy="398462"/>
          </a:xfrm>
          <a:prstGeom prst="rect">
            <a:avLst/>
          </a:prstGeom>
          <a:solidFill>
            <a:srgbClr val="FB9318">
              <a:alpha val="50195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2000" b="1">
                <a:solidFill>
                  <a:srgbClr val="000000"/>
                </a:solidFill>
                <a:latin typeface="Arial" charset="0"/>
              </a:rPr>
              <a:t>marihuana</a:t>
            </a: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971550" y="5157788"/>
            <a:ext cx="6696075" cy="1008062"/>
          </a:xfrm>
          <a:prstGeom prst="rect">
            <a:avLst/>
          </a:prstGeom>
          <a:solidFill>
            <a:srgbClr val="FB9318">
              <a:alpha val="50195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1pPr>
            <a:lvl2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2pPr>
            <a:lvl3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3pPr>
            <a:lvl4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4pPr>
            <a:lvl5pPr>
              <a:spcBef>
                <a:spcPts val="1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404040"/>
                </a:solidFill>
                <a:latin typeface="Century Gothic" pitchFamily="32" charset="0"/>
                <a:ea typeface="Microsoft YaHei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pl-PL" altLang="pl-PL" sz="2000" b="1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pl-PL" altLang="pl-PL" sz="2000" b="1">
                <a:solidFill>
                  <a:srgbClr val="000000"/>
                </a:solidFill>
                <a:latin typeface="Arial" charset="0"/>
              </a:rPr>
              <a:t>inne narkotyki i/lub leki o działaniu psychoaktywnym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pl-PL" altLang="pl-PL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53" name="AutoShape 8"/>
          <p:cNvSpPr>
            <a:spLocks noChangeArrowheads="1"/>
          </p:cNvSpPr>
          <p:nvPr/>
        </p:nvSpPr>
        <p:spPr bwMode="auto">
          <a:xfrm>
            <a:off x="4067175" y="3213100"/>
            <a:ext cx="304800" cy="319088"/>
          </a:xfrm>
          <a:prstGeom prst="downArrow">
            <a:avLst>
              <a:gd name="adj1" fmla="val 50000"/>
              <a:gd name="adj2" fmla="val 26172"/>
            </a:avLst>
          </a:prstGeom>
          <a:solidFill>
            <a:srgbClr val="A53010"/>
          </a:solidFill>
          <a:ln w="324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7354" name="AutoShape 9"/>
          <p:cNvSpPr>
            <a:spLocks noChangeArrowheads="1"/>
          </p:cNvSpPr>
          <p:nvPr/>
        </p:nvSpPr>
        <p:spPr bwMode="auto">
          <a:xfrm>
            <a:off x="3995738" y="4076700"/>
            <a:ext cx="304800" cy="319088"/>
          </a:xfrm>
          <a:prstGeom prst="downArrow">
            <a:avLst>
              <a:gd name="adj1" fmla="val 50000"/>
              <a:gd name="adj2" fmla="val 26172"/>
            </a:avLst>
          </a:prstGeom>
          <a:solidFill>
            <a:srgbClr val="A53010"/>
          </a:solidFill>
          <a:ln w="324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  <p:sp>
        <p:nvSpPr>
          <p:cNvPr id="57355" name="AutoShape 10"/>
          <p:cNvSpPr>
            <a:spLocks noChangeArrowheads="1"/>
          </p:cNvSpPr>
          <p:nvPr/>
        </p:nvSpPr>
        <p:spPr bwMode="auto">
          <a:xfrm>
            <a:off x="3995738" y="4941888"/>
            <a:ext cx="304800" cy="319087"/>
          </a:xfrm>
          <a:prstGeom prst="downArrow">
            <a:avLst>
              <a:gd name="adj1" fmla="val 50000"/>
              <a:gd name="adj2" fmla="val 26172"/>
            </a:avLst>
          </a:prstGeom>
          <a:solidFill>
            <a:srgbClr val="A53010"/>
          </a:solidFill>
          <a:ln w="3240" cap="rnd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1909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511175" y="787400"/>
            <a:ext cx="585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SzPct val="100000"/>
            </a:pPr>
            <a:fld id="{BB43E084-44BA-4919-9DB6-097DDA7551D4}" type="slidenum">
              <a:rPr lang="en-US" altLang="pl-PL" sz="1200">
                <a:solidFill>
                  <a:srgbClr val="000000"/>
                </a:solidFill>
              </a:rPr>
              <a:pPr algn="r">
                <a:buSzPct val="100000"/>
              </a:pPr>
              <a:t>37</a:t>
            </a:fld>
            <a:endParaRPr lang="en-US" altLang="pl-PL" sz="12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66713" y="409575"/>
            <a:ext cx="8785225" cy="1003300"/>
          </a:xfrm>
          <a:prstGeom prst="rect">
            <a:avLst/>
          </a:prstGeom>
          <a:solidFill>
            <a:srgbClr val="FFFF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r>
              <a:rPr lang="pl-PL" altLang="pl-PL" sz="3200" b="1">
                <a:solidFill>
                  <a:srgbClr val="000000"/>
                </a:solidFill>
              </a:rPr>
              <a:t>Teoria „Substancji Torujących Drogę” </a:t>
            </a:r>
          </a:p>
          <a:p>
            <a:pPr algn="ctr">
              <a:buSzPct val="100000"/>
            </a:pPr>
            <a:r>
              <a:rPr lang="pl-PL" altLang="pl-PL" b="1">
                <a:solidFill>
                  <a:srgbClr val="000000"/>
                </a:solidFill>
              </a:rPr>
              <a:t>pozwoliła na sformułowanie ważnych wskazań profilaktycznych</a:t>
            </a:r>
            <a:r>
              <a:rPr lang="pl-PL" altLang="pl-PL" b="1">
                <a:solidFill>
                  <a:srgbClr val="766F54"/>
                </a:solidFill>
              </a:rPr>
              <a:t>  </a:t>
            </a:r>
            <a:r>
              <a:rPr lang="pl-PL" altLang="pl-PL" sz="3200" b="1">
                <a:solidFill>
                  <a:srgbClr val="766F54"/>
                </a:solidFill>
              </a:rPr>
              <a:t>  </a:t>
            </a:r>
          </a:p>
        </p:txBody>
      </p:sp>
      <p:sp>
        <p:nvSpPr>
          <p:cNvPr id="58372" name="Oval 3"/>
          <p:cNvSpPr>
            <a:spLocks noChangeArrowheads="1"/>
          </p:cNvSpPr>
          <p:nvPr/>
        </p:nvSpPr>
        <p:spPr bwMode="auto">
          <a:xfrm>
            <a:off x="250825" y="2708275"/>
            <a:ext cx="8620125" cy="3178175"/>
          </a:xfrm>
          <a:prstGeom prst="ellipse">
            <a:avLst/>
          </a:prstGeom>
          <a:solidFill>
            <a:srgbClr val="FFFFCC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SzPct val="100000"/>
            </a:pPr>
            <a:endParaRPr lang="pl-PL" altLang="pl-PL" sz="2000">
              <a:solidFill>
                <a:srgbClr val="766F54"/>
              </a:solidFill>
              <a:latin typeface="Verdana" pitchFamily="32" charset="0"/>
            </a:endParaRPr>
          </a:p>
          <a:p>
            <a:pPr algn="ctr">
              <a:buSzPct val="100000"/>
            </a:pPr>
            <a:endParaRPr lang="pl-PL" altLang="pl-PL" sz="2000">
              <a:solidFill>
                <a:srgbClr val="766F54"/>
              </a:solidFill>
              <a:latin typeface="Verdana" pitchFamily="32" charset="0"/>
            </a:endParaRP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W profilaktyce kluczowe znaczenie </a:t>
            </a: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ma rozpoczynanie działań</a:t>
            </a: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 przed inicjacją, tj. w wieku 10-12 lat</a:t>
            </a:r>
          </a:p>
          <a:p>
            <a:pPr algn="ctr">
              <a:buSzPct val="100000"/>
            </a:pPr>
            <a:endParaRPr lang="pl-PL" altLang="pl-PL" sz="2000" b="1">
              <a:solidFill>
                <a:srgbClr val="000000"/>
              </a:solidFill>
            </a:endParaRP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Zapobieganie używaniu substancji z „wcześniejszych faz” </a:t>
            </a: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(alkoholu i papierosów)</a:t>
            </a: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 zmniejsza ryzyko sięgania </a:t>
            </a:r>
          </a:p>
          <a:p>
            <a:pPr algn="ctr">
              <a:buSzPct val="100000"/>
            </a:pPr>
            <a:r>
              <a:rPr lang="pl-PL" altLang="pl-PL" sz="2000" b="1">
                <a:solidFill>
                  <a:srgbClr val="000000"/>
                </a:solidFill>
              </a:rPr>
              <a:t>po substancje z „dalszych faz”</a:t>
            </a:r>
          </a:p>
          <a:p>
            <a:pPr algn="ctr">
              <a:buSzPct val="100000"/>
            </a:pPr>
            <a:endParaRPr lang="pl-PL" altLang="pl-PL" sz="2000" b="1">
              <a:solidFill>
                <a:srgbClr val="000000"/>
              </a:solidFill>
            </a:endParaRPr>
          </a:p>
          <a:p>
            <a:pPr algn="ctr">
              <a:buSzPct val="100000"/>
            </a:pPr>
            <a:endParaRPr lang="pl-PL" altLang="pl-PL" sz="2000" b="1">
              <a:solidFill>
                <a:srgbClr val="000000"/>
              </a:solidFill>
            </a:endParaRP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 flipH="1">
            <a:off x="4425950" y="1844675"/>
            <a:ext cx="17463" cy="1071563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565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pl-PL" sz="2800" b="1" u="sng" dirty="0"/>
              <a:t>Dylematy szkolnej  profilaktyki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487963" cy="5544616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klimat </a:t>
            </a:r>
            <a:r>
              <a:rPr lang="pl-PL" b="1" dirty="0"/>
              <a:t>szkoły/ atmosfera </a:t>
            </a:r>
            <a:endParaRPr lang="pl-PL" b="1" dirty="0" smtClean="0"/>
          </a:p>
          <a:p>
            <a:r>
              <a:rPr lang="pl-PL" b="1" dirty="0" smtClean="0"/>
              <a:t>współpraca środowiskowa + </a:t>
            </a:r>
            <a:r>
              <a:rPr lang="pl-PL" b="1" dirty="0" smtClean="0">
                <a:solidFill>
                  <a:srgbClr val="FF0000"/>
                </a:solidFill>
              </a:rPr>
              <a:t>rodzice !!!!!</a:t>
            </a:r>
          </a:p>
          <a:p>
            <a:r>
              <a:rPr lang="pl-PL" b="1" dirty="0" smtClean="0"/>
              <a:t>różne formy </a:t>
            </a:r>
            <a:r>
              <a:rPr lang="pl-PL" b="1" dirty="0"/>
              <a:t>represyjnej </a:t>
            </a:r>
            <a:r>
              <a:rPr lang="pl-PL" b="1" dirty="0" smtClean="0"/>
              <a:t>kontroli</a:t>
            </a:r>
          </a:p>
          <a:p>
            <a:r>
              <a:rPr lang="pl-PL" b="1" dirty="0" smtClean="0"/>
              <a:t>realizacja </a:t>
            </a:r>
            <a:r>
              <a:rPr lang="pl-PL" b="1" dirty="0"/>
              <a:t>Szkolnych  Programów </a:t>
            </a:r>
            <a:r>
              <a:rPr lang="pl-PL" b="1" dirty="0" smtClean="0"/>
              <a:t>Profilaktyki</a:t>
            </a:r>
          </a:p>
          <a:p>
            <a:r>
              <a:rPr lang="pl-PL" b="1" dirty="0" smtClean="0"/>
              <a:t>nauczyciel jako podmiot i przedmiot działań profilaktycznych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 smtClean="0"/>
              <a:t>r</a:t>
            </a:r>
            <a:r>
              <a:rPr lang="pl-PL" b="1" dirty="0" smtClean="0"/>
              <a:t>ozwijanie </a:t>
            </a:r>
            <a:r>
              <a:rPr lang="pl-PL" b="1" dirty="0"/>
              <a:t>umiejętności uczniów, które umożliwiają:</a:t>
            </a:r>
            <a:endParaRPr lang="pl-PL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pozytywne przystosowanie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radzenie sobie z zadaniami </a:t>
            </a:r>
            <a:r>
              <a:rPr lang="pl-PL" dirty="0" smtClean="0"/>
              <a:t>rozwojowymi i </a:t>
            </a:r>
            <a:r>
              <a:rPr lang="pl-PL" dirty="0"/>
              <a:t>wyzwaniami życia codziennego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p</a:t>
            </a:r>
            <a:r>
              <a:rPr lang="pl-PL" dirty="0" smtClean="0"/>
              <a:t>odejmowania </a:t>
            </a:r>
            <a:r>
              <a:rPr lang="pl-PL" dirty="0"/>
              <a:t>decyzji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Radzenia sobie ze stresem i lękiem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Umiejętności społeczne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Rozwijanie samoświadomości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Ogólna asertywność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Samokontrolę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b="1" dirty="0"/>
              <a:t>edukację "normatywną" (wzmacnianie norm i wartości) – rozwój </a:t>
            </a:r>
            <a:r>
              <a:rPr lang="pl-PL" b="1" dirty="0" smtClean="0"/>
              <a:t>moralny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8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Diagnoza </a:t>
            </a:r>
            <a:r>
              <a:rPr lang="pl-PL" dirty="0" smtClean="0"/>
              <a:t>czynników </a:t>
            </a:r>
            <a:r>
              <a:rPr lang="pl-PL" smtClean="0"/>
              <a:t>ryzyka                       i </a:t>
            </a:r>
            <a:r>
              <a:rPr lang="pl-PL" dirty="0" smtClean="0"/>
              <a:t>chroniących- </a:t>
            </a:r>
            <a:r>
              <a:rPr lang="pl-PL" dirty="0"/>
              <a:t>ź</a:t>
            </a:r>
            <a:r>
              <a:rPr lang="pl-PL" dirty="0" smtClean="0"/>
              <a:t>ródła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Analiza dokumentów szkolnych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 smtClean="0"/>
              <a:t>Oceny zachowania, oceny z przedmiotów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 smtClean="0"/>
              <a:t>Zeszyty uwag i osiągnięć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 smtClean="0"/>
              <a:t>Dziennik pedagoga, dokumenty pedagoga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 smtClean="0"/>
              <a:t>Dokumenty wychowawców  klas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dirty="0" smtClean="0"/>
              <a:t>Analizy, diagnozy, ewaluacja</a:t>
            </a:r>
          </a:p>
          <a:p>
            <a:r>
              <a:rPr lang="pl-PL" dirty="0" smtClean="0"/>
              <a:t>Ankiety, wywiady, rozmowy</a:t>
            </a:r>
          </a:p>
          <a:p>
            <a:r>
              <a:rPr lang="pl-PL" dirty="0" smtClean="0"/>
              <a:t>Obserwacja</a:t>
            </a:r>
          </a:p>
          <a:p>
            <a:r>
              <a:rPr lang="pl-PL" dirty="0" smtClean="0"/>
              <a:t>Diagnozy środowiskowe, lokalne, krajowe</a:t>
            </a:r>
          </a:p>
          <a:p>
            <a:endParaRPr lang="pl-PL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pl-PL" dirty="0"/>
          </a:p>
          <a:p>
            <a:pPr lvl="1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958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323850" y="188913"/>
            <a:ext cx="8640763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buSzPct val="100000"/>
            </a:pPr>
            <a:r>
              <a:rPr lang="pl-PL" altLang="pl-P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Teoria </a:t>
            </a:r>
            <a:r>
              <a:rPr lang="pl-PL" altLang="pl-PL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altLang="pl-P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problemowych/ryzykownych;</a:t>
            </a:r>
            <a:r>
              <a:rPr lang="pl-PL" altLang="pl-P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definicje/rozróżnienia</a:t>
            </a:r>
            <a:endParaRPr lang="pl-PL" altLang="pl-PL" sz="2800" b="1" dirty="0">
              <a:solidFill>
                <a:srgbClr val="000000"/>
              </a:solidFill>
              <a:latin typeface="Century Gothic" pitchFamily="32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23850" y="1773238"/>
            <a:ext cx="41719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6563" indent="-319088"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" pitchFamily="2" charset="2"/>
              <a:buNone/>
            </a:pPr>
            <a:endParaRPr lang="pl-PL" altLang="pl-PL" sz="1100" dirty="0">
              <a:solidFill>
                <a:srgbClr val="404040"/>
              </a:solidFill>
              <a:latin typeface="Albertus" pitchFamily="32" charset="0"/>
            </a:endParaRPr>
          </a:p>
          <a:p>
            <a:pPr eaLnBrk="1" hangingPunct="1">
              <a:buClr>
                <a:srgbClr val="9F8351"/>
              </a:buClr>
              <a:buSzPct val="100000"/>
              <a:buFont typeface="Wingdings" pitchFamily="2" charset="2"/>
              <a:buNone/>
            </a:pPr>
            <a:endParaRPr lang="pl-PL" altLang="pl-PL" sz="2000" b="1" dirty="0">
              <a:solidFill>
                <a:srgbClr val="404040"/>
              </a:solidFill>
            </a:endParaRPr>
          </a:p>
          <a:p>
            <a:pPr eaLnBrk="1" hangingPunct="1">
              <a:buSzPct val="100000"/>
            </a:pPr>
            <a:r>
              <a:rPr lang="pl-PL" altLang="pl-PL" sz="2000" b="1" dirty="0">
                <a:solidFill>
                  <a:srgbClr val="404040"/>
                </a:solidFill>
              </a:rPr>
              <a:t>Zachowania problemowe</a:t>
            </a:r>
          </a:p>
          <a:p>
            <a:pPr eaLnBrk="1" hangingPunct="1">
              <a:buClr>
                <a:srgbClr val="9F8351"/>
              </a:buClr>
              <a:buSzPct val="100000"/>
              <a:buFont typeface="Wingdings" pitchFamily="2" charset="2"/>
              <a:buNone/>
            </a:pPr>
            <a:endParaRPr lang="pl-PL" altLang="pl-PL" sz="2000" b="1" dirty="0">
              <a:solidFill>
                <a:srgbClr val="404040"/>
              </a:solidFill>
            </a:endParaRPr>
          </a:p>
          <a:p>
            <a:pPr eaLnBrk="1" hangingPunct="1">
              <a:buClr>
                <a:srgbClr val="9F8351"/>
              </a:buClr>
              <a:buSzPct val="100000"/>
              <a:buFont typeface="Wingdings" pitchFamily="2" charset="2"/>
              <a:buChar char=""/>
            </a:pPr>
            <a:r>
              <a:rPr lang="pl-PL" altLang="pl-PL" sz="2000" b="1" dirty="0">
                <a:solidFill>
                  <a:srgbClr val="404040"/>
                </a:solidFill>
              </a:rPr>
              <a:t>Odbiegające od </a:t>
            </a:r>
            <a:r>
              <a:rPr lang="pl-PL" altLang="pl-PL" sz="2000" b="1" dirty="0" smtClean="0">
                <a:solidFill>
                  <a:srgbClr val="404040"/>
                </a:solidFill>
              </a:rPr>
              <a:t>przyjętych norm. Społecznie </a:t>
            </a:r>
            <a:r>
              <a:rPr lang="pl-PL" altLang="pl-PL" sz="2000" b="1" dirty="0">
                <a:solidFill>
                  <a:srgbClr val="404040"/>
                </a:solidFill>
              </a:rPr>
              <a:t>nieakceptowane </a:t>
            </a:r>
          </a:p>
          <a:p>
            <a:pPr eaLnBrk="1" hangingPunct="1">
              <a:buClr>
                <a:srgbClr val="9F8351"/>
              </a:buClr>
              <a:buSzPct val="100000"/>
              <a:buFont typeface="Wingdings" pitchFamily="2" charset="2"/>
              <a:buNone/>
            </a:pPr>
            <a:endParaRPr lang="pl-PL" altLang="pl-PL" sz="2000" b="1" dirty="0">
              <a:solidFill>
                <a:srgbClr val="404040"/>
              </a:solidFill>
            </a:endParaRPr>
          </a:p>
          <a:p>
            <a:pPr eaLnBrk="1" hangingPunct="1">
              <a:buClr>
                <a:srgbClr val="9F8351"/>
              </a:buClr>
              <a:buSzPct val="100000"/>
              <a:buFont typeface="Wingdings" pitchFamily="2" charset="2"/>
              <a:buChar char=""/>
            </a:pPr>
            <a:r>
              <a:rPr lang="pl-PL" altLang="pl-PL" sz="2000" b="1" dirty="0">
                <a:solidFill>
                  <a:srgbClr val="404040"/>
                </a:solidFill>
              </a:rPr>
              <a:t>Wywołują reakcję społecznej kontroli w postaci nagany, społecznego odrzucenia, ograniczenia wolności  </a:t>
            </a:r>
          </a:p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" pitchFamily="2" charset="2"/>
              <a:buNone/>
            </a:pPr>
            <a:endParaRPr lang="pl-PL" altLang="pl-PL" sz="1900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80000"/>
              </a:lnSpc>
              <a:buSzPct val="100000"/>
            </a:pPr>
            <a:r>
              <a:rPr lang="pl-PL" altLang="pl-PL" sz="1900" dirty="0">
                <a:solidFill>
                  <a:srgbClr val="404040"/>
                </a:solidFill>
                <a:latin typeface="Century Gothic" pitchFamily="32" charset="0"/>
              </a:rPr>
              <a:t>    </a:t>
            </a:r>
          </a:p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 2" pitchFamily="16" charset="2"/>
              <a:buNone/>
            </a:pPr>
            <a:endParaRPr lang="pl-PL" altLang="pl-PL" sz="1900" dirty="0">
              <a:solidFill>
                <a:srgbClr val="404040"/>
              </a:solidFill>
              <a:latin typeface="Century Gothic" pitchFamily="32" charset="0"/>
            </a:endParaRP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5076825" y="1763713"/>
            <a:ext cx="388778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36563" indent="-319088"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9275" algn="l"/>
                <a:tab pos="1006475" algn="l"/>
                <a:tab pos="1463675" algn="l"/>
                <a:tab pos="1920875" algn="l"/>
                <a:tab pos="2378075" algn="l"/>
                <a:tab pos="2835275" algn="l"/>
                <a:tab pos="3292475" algn="l"/>
                <a:tab pos="3749675" algn="l"/>
                <a:tab pos="4206875" algn="l"/>
                <a:tab pos="4664075" algn="l"/>
                <a:tab pos="5121275" algn="l"/>
                <a:tab pos="5578475" algn="l"/>
                <a:tab pos="6035675" algn="l"/>
                <a:tab pos="6492875" algn="l"/>
                <a:tab pos="6950075" algn="l"/>
                <a:tab pos="7407275" algn="l"/>
                <a:tab pos="7864475" algn="l"/>
                <a:tab pos="8321675" algn="l"/>
                <a:tab pos="8778875" algn="l"/>
                <a:tab pos="9236075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 2" pitchFamily="16" charset="2"/>
              <a:buNone/>
            </a:pPr>
            <a:endParaRPr lang="pl-PL" altLang="pl-PL" sz="1100" dirty="0">
              <a:solidFill>
                <a:srgbClr val="404040"/>
              </a:solidFill>
              <a:latin typeface="Albertus" pitchFamily="32" charset="0"/>
            </a:endParaRPr>
          </a:p>
          <a:p>
            <a:pPr eaLnBrk="1" hangingPunct="1">
              <a:buSzPct val="100000"/>
            </a:pPr>
            <a:endParaRPr lang="pl-PL" altLang="pl-PL" sz="2000" b="1" dirty="0">
              <a:solidFill>
                <a:srgbClr val="404040"/>
              </a:solidFill>
            </a:endParaRPr>
          </a:p>
          <a:p>
            <a:pPr eaLnBrk="1" hangingPunct="1">
              <a:buSzPct val="100000"/>
            </a:pPr>
            <a:r>
              <a:rPr lang="pl-PL" altLang="pl-PL" sz="2000" b="1" dirty="0">
                <a:solidFill>
                  <a:srgbClr val="404040"/>
                </a:solidFill>
              </a:rPr>
              <a:t>Zachowania ryzykowne</a:t>
            </a:r>
          </a:p>
          <a:p>
            <a:pPr eaLnBrk="1" hangingPunct="1">
              <a:lnSpc>
                <a:spcPct val="150000"/>
              </a:lnSpc>
              <a:buClr>
                <a:srgbClr val="9F8351"/>
              </a:buClr>
              <a:buSzPct val="100000"/>
              <a:buFont typeface="Wingdings 2" pitchFamily="16" charset="2"/>
              <a:buNone/>
            </a:pPr>
            <a:endParaRPr lang="pl-PL" altLang="pl-PL" sz="2000" b="1" dirty="0">
              <a:solidFill>
                <a:srgbClr val="404040"/>
              </a:solidFill>
            </a:endParaRPr>
          </a:p>
          <a:p>
            <a:pPr eaLnBrk="1" hangingPunct="1">
              <a:lnSpc>
                <a:spcPct val="150000"/>
              </a:lnSpc>
              <a:buClr>
                <a:srgbClr val="9F8351"/>
              </a:buClr>
              <a:buSzPct val="100000"/>
              <a:buFont typeface="Wingdings 2" pitchFamily="16" charset="2"/>
              <a:buChar char=""/>
            </a:pPr>
            <a:r>
              <a:rPr lang="pl-PL" altLang="pl-PL" sz="2000" b="1" dirty="0">
                <a:solidFill>
                  <a:srgbClr val="404040"/>
                </a:solidFill>
              </a:rPr>
              <a:t>W sposób bezpośredni lub pośredni </a:t>
            </a:r>
            <a:r>
              <a:rPr lang="pl-PL" altLang="pl-PL" sz="2000" b="1" dirty="0" smtClean="0">
                <a:solidFill>
                  <a:srgbClr val="404040"/>
                </a:solidFill>
              </a:rPr>
              <a:t>zagrażają dobremu samopoczuciu, zdrowiu, życiu </a:t>
            </a:r>
            <a:r>
              <a:rPr lang="pl-PL" altLang="pl-PL" sz="2000" b="1" dirty="0">
                <a:solidFill>
                  <a:srgbClr val="404040"/>
                </a:solidFill>
              </a:rPr>
              <a:t>młodych ludzi</a:t>
            </a:r>
          </a:p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 2" pitchFamily="16" charset="2"/>
              <a:buNone/>
            </a:pPr>
            <a:endParaRPr lang="pl-PL" altLang="pl-PL" sz="1900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80000"/>
              </a:lnSpc>
              <a:buClr>
                <a:srgbClr val="9F8351"/>
              </a:buClr>
              <a:buSzPct val="100000"/>
              <a:buFont typeface="Wingdings 2" pitchFamily="16" charset="2"/>
              <a:buNone/>
            </a:pPr>
            <a:endParaRPr lang="pl-PL" altLang="pl-PL" sz="1900" dirty="0">
              <a:solidFill>
                <a:srgbClr val="404040"/>
              </a:solidFill>
              <a:latin typeface="Century Gothic" pitchFamily="32" charset="0"/>
            </a:endParaRPr>
          </a:p>
          <a:p>
            <a:pPr eaLnBrk="1" hangingPunct="1">
              <a:lnSpc>
                <a:spcPct val="80000"/>
              </a:lnSpc>
              <a:buSzPct val="100000"/>
            </a:pPr>
            <a:r>
              <a:rPr lang="pl-PL" altLang="pl-PL" sz="1900" dirty="0">
                <a:solidFill>
                  <a:srgbClr val="404040"/>
                </a:solidFill>
                <a:latin typeface="Century Gothic" pitchFamily="32" charset="0"/>
              </a:rPr>
              <a:t> 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043363" y="2276475"/>
            <a:ext cx="904875" cy="287338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DE7E18"/>
          </a:solidFill>
          <a:ln w="15840" cap="rnd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89801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§ 2. </a:t>
            </a:r>
            <a:r>
              <a:rPr lang="pl-PL" sz="2400" dirty="0"/>
              <a:t>1. Działalność wychowawcza w szkole i placówce polega na prowadzeniu działań z zakresu promocji zdrowia</a:t>
            </a:r>
            <a:br>
              <a:rPr lang="pl-PL" sz="2400" dirty="0"/>
            </a:br>
            <a:r>
              <a:rPr lang="pl-PL" sz="2400" dirty="0"/>
              <a:t>oraz wspomaganiu ucznia i wychowanka w jego rozwoju ukierunkowanym na osiągnięcie pełnej dojrzałości w sferze: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fizycznej – ukierunkowanej na zdobycie przez ucznia i wychowanka wiedzy i umiejętności pozwalających na </a:t>
            </a:r>
            <a:r>
              <a:rPr lang="pl-PL" dirty="0" smtClean="0"/>
              <a:t>prowadzenie zdrowego </a:t>
            </a:r>
            <a:r>
              <a:rPr lang="pl-PL" dirty="0"/>
              <a:t>stylu życia i podejmowania </a:t>
            </a:r>
            <a:r>
              <a:rPr lang="pl-PL" dirty="0" err="1"/>
              <a:t>zachowań</a:t>
            </a:r>
            <a:r>
              <a:rPr lang="pl-PL" dirty="0"/>
              <a:t> prozdrowotnych;</a:t>
            </a:r>
          </a:p>
          <a:p>
            <a:pPr marL="0" indent="0">
              <a:buNone/>
            </a:pPr>
            <a:r>
              <a:rPr lang="pl-PL" dirty="0"/>
              <a:t>2) psychicznej – ukierunkowanej na zbudowanie równowagi i harmonii psychicznej, ukształtowanie postaw </a:t>
            </a:r>
            <a:r>
              <a:rPr lang="pl-PL" dirty="0" smtClean="0"/>
              <a:t>sprzyjających wzmacnianiu </a:t>
            </a:r>
            <a:r>
              <a:rPr lang="pl-PL" dirty="0"/>
              <a:t>zdrowia własnego i innych ludzi, kształtowanie środowiska sprzyjającego rozwojowi </a:t>
            </a:r>
            <a:r>
              <a:rPr lang="pl-PL" dirty="0" smtClean="0"/>
              <a:t>zdrowia, osiągnięcie </a:t>
            </a:r>
            <a:r>
              <a:rPr lang="pl-PL" dirty="0"/>
              <a:t>właściwego stosunku do świata, poczucia siły, chęci do życia i witalności;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3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3) społecznej – ukierunkowanej na kształtowanie postawy otwartości w życiu społecznym, opartej na </a:t>
            </a:r>
            <a:r>
              <a:rPr lang="pl-PL" dirty="0" smtClean="0"/>
              <a:t>umiejętności samodzielnej </a:t>
            </a:r>
            <a:r>
              <a:rPr lang="pl-PL" dirty="0"/>
              <a:t>analizy </a:t>
            </a:r>
            <a:r>
              <a:rPr lang="pl-PL" dirty="0" smtClean="0"/>
              <a:t>wzorów     i norm </a:t>
            </a:r>
            <a:r>
              <a:rPr lang="pl-PL" dirty="0"/>
              <a:t>społecznych oraz ćwiczeniu umiejętności wypełniania ról </a:t>
            </a:r>
            <a:r>
              <a:rPr lang="pl-PL" dirty="0" smtClean="0"/>
              <a:t>społecznych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4</a:t>
            </a:r>
            <a:r>
              <a:rPr lang="pl-PL" dirty="0"/>
              <a:t>) aksjologicznej – ukierunkowanej na zdobycie konstruktywnego i stabilnego systemu wartości, w tym </a:t>
            </a:r>
            <a:r>
              <a:rPr lang="pl-PL" dirty="0" smtClean="0"/>
              <a:t>docenienie znaczenia </a:t>
            </a:r>
            <a:r>
              <a:rPr lang="pl-PL" dirty="0"/>
              <a:t>zdrowia oraz poczucia sensu istnienia.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00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dirty="0"/>
              <a:t>2. Działalność wychowawcza obejmuje </a:t>
            </a:r>
            <a:r>
              <a:rPr lang="pl-PL" sz="3200" dirty="0" smtClean="0"/>
              <a:t>w szczególności</a:t>
            </a:r>
            <a:r>
              <a:rPr lang="pl-PL" sz="3200" dirty="0"/>
              <a:t>: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1</a:t>
            </a:r>
            <a:r>
              <a:rPr lang="pl-PL" dirty="0"/>
              <a:t>) </a:t>
            </a:r>
            <a:r>
              <a:rPr lang="pl-PL" sz="3400" u="sng" dirty="0"/>
              <a:t>współpracę z rodzicami </a:t>
            </a:r>
            <a:r>
              <a:rPr lang="pl-PL" sz="3400" dirty="0"/>
              <a:t>lub opiekunami uczniów i wychowanków w celu budowania postawy </a:t>
            </a:r>
            <a:r>
              <a:rPr lang="pl-PL" sz="3400" dirty="0" smtClean="0"/>
              <a:t>prozdrowotnej i </a:t>
            </a:r>
            <a:r>
              <a:rPr lang="pl-PL" sz="3400" dirty="0"/>
              <a:t>zdrowego stylu </a:t>
            </a:r>
            <a:r>
              <a:rPr lang="pl-PL" sz="3400" dirty="0" smtClean="0"/>
              <a:t>życia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2</a:t>
            </a:r>
            <a:r>
              <a:rPr lang="pl-PL" sz="3400" dirty="0"/>
              <a:t>) </a:t>
            </a:r>
            <a:r>
              <a:rPr lang="pl-PL" sz="3400" u="sng" dirty="0"/>
              <a:t>kształtowanie hierarchii systemu wartości, </a:t>
            </a:r>
            <a:r>
              <a:rPr lang="pl-PL" sz="3400" dirty="0"/>
              <a:t>w którym zdrowie należy do jednych z najważniejszych wartości w </a:t>
            </a:r>
            <a:r>
              <a:rPr lang="pl-PL" sz="3400" dirty="0" smtClean="0"/>
              <a:t>życiu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3</a:t>
            </a:r>
            <a:r>
              <a:rPr lang="pl-PL" sz="3400" u="sng" dirty="0"/>
              <a:t>) wzmacnianie </a:t>
            </a:r>
            <a:r>
              <a:rPr lang="pl-PL" sz="3400" dirty="0"/>
              <a:t>wśród uczniów i wychowanków </a:t>
            </a:r>
            <a:r>
              <a:rPr lang="pl-PL" sz="3400" u="sng" dirty="0"/>
              <a:t>więzi ze szkołą lub placówką oraz społecznością </a:t>
            </a:r>
            <a:r>
              <a:rPr lang="pl-PL" sz="3400" u="sng" dirty="0" smtClean="0"/>
              <a:t>lokalną</a:t>
            </a:r>
            <a:endParaRPr lang="pl-PL" sz="3400" dirty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endParaRPr lang="pl-PL" sz="3400" dirty="0" smtClean="0"/>
          </a:p>
          <a:p>
            <a:pPr marL="0" indent="0">
              <a:buNone/>
            </a:pPr>
            <a:r>
              <a:rPr lang="pl-PL" sz="3400" dirty="0" smtClean="0"/>
              <a:t>4</a:t>
            </a:r>
            <a:r>
              <a:rPr lang="pl-PL" sz="3400" u="sng" dirty="0"/>
              <a:t>) kształtowanie przyjaznego klimatu w szkole </a:t>
            </a:r>
            <a:r>
              <a:rPr lang="pl-PL" sz="3400" dirty="0"/>
              <a:t>lub placówce, budowanie prawidłowych relacji rówieśniczych oraz</a:t>
            </a:r>
          </a:p>
          <a:p>
            <a:pPr marL="0" indent="0">
              <a:buNone/>
            </a:pPr>
            <a:r>
              <a:rPr lang="pl-PL" sz="3400" u="sng" dirty="0"/>
              <a:t>relacji </a:t>
            </a:r>
            <a:r>
              <a:rPr lang="pl-PL" sz="3400" dirty="0"/>
              <a:t>uczniów i nauczycieli, wychowanków i wychowawców, a także nauczycieli, wychowawców i rodziców </a:t>
            </a:r>
            <a:r>
              <a:rPr lang="pl-PL" sz="3400" dirty="0" smtClean="0"/>
              <a:t>lub opiekunów</a:t>
            </a:r>
            <a:r>
              <a:rPr lang="pl-PL" sz="3400" dirty="0"/>
              <a:t>, w tym wzmacnianie więzi z rówieśnikami oraz nauczycielami i </a:t>
            </a:r>
            <a:r>
              <a:rPr lang="pl-PL" sz="3400" dirty="0" smtClean="0"/>
              <a:t>wychowawcami</a:t>
            </a:r>
            <a:endParaRPr lang="pl-PL" sz="3400" dirty="0"/>
          </a:p>
        </p:txBody>
      </p:sp>
    </p:spTree>
    <p:extLst>
      <p:ext uri="{BB962C8B-B14F-4D97-AF65-F5344CB8AC3E}">
        <p14:creationId xmlns:p14="http://schemas.microsoft.com/office/powerpoint/2010/main" val="161918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u="sng" dirty="0" smtClean="0"/>
              <a:t>5)doskonalenie </a:t>
            </a:r>
            <a:r>
              <a:rPr lang="pl-PL" u="sng" dirty="0"/>
              <a:t>umiejętności nauczycieli </a:t>
            </a:r>
            <a:r>
              <a:rPr lang="pl-PL" dirty="0"/>
              <a:t>i wychowawców </a:t>
            </a:r>
            <a:r>
              <a:rPr lang="pl-PL" dirty="0" smtClean="0"/>
              <a:t>      w </a:t>
            </a:r>
            <a:r>
              <a:rPr lang="pl-PL" u="sng" dirty="0"/>
              <a:t>zakresie budowania podmiotowych relacji </a:t>
            </a:r>
            <a:r>
              <a:rPr lang="pl-PL" dirty="0"/>
              <a:t>z uczniami,</a:t>
            </a:r>
          </a:p>
          <a:p>
            <a:pPr marL="0" indent="0">
              <a:buNone/>
            </a:pPr>
            <a:r>
              <a:rPr lang="pl-PL" dirty="0"/>
              <a:t>wychowankami oraz ich rodzicami lub opiekunami oraz warsztatowej pracy z grupą uczniów lub </a:t>
            </a:r>
            <a:r>
              <a:rPr lang="pl-PL" dirty="0" smtClean="0"/>
              <a:t>wychowanków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6</a:t>
            </a:r>
            <a:r>
              <a:rPr lang="pl-PL" dirty="0"/>
              <a:t>) </a:t>
            </a:r>
            <a:r>
              <a:rPr lang="pl-PL" u="sng" dirty="0"/>
              <a:t>wzmacnianie kompetencji wychowawczych </a:t>
            </a:r>
            <a:r>
              <a:rPr lang="pl-PL" dirty="0"/>
              <a:t>nauczycieli </a:t>
            </a:r>
            <a:r>
              <a:rPr lang="pl-PL" dirty="0" smtClean="0"/>
              <a:t>        i </a:t>
            </a:r>
            <a:r>
              <a:rPr lang="pl-PL" dirty="0"/>
              <a:t>wychowawców oraz rodziców lub opiekunów;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7</a:t>
            </a:r>
            <a:r>
              <a:rPr lang="pl-PL" dirty="0"/>
              <a:t>) rozwijanie i wspieranie działalności </a:t>
            </a:r>
            <a:r>
              <a:rPr lang="pl-PL" dirty="0" err="1"/>
              <a:t>wolontarystycznej</a:t>
            </a:r>
            <a:r>
              <a:rPr lang="pl-PL" dirty="0"/>
              <a:t> oraz zaangażowania w działalność podmiotów, o </a:t>
            </a:r>
            <a:r>
              <a:rPr lang="pl-PL" dirty="0" smtClean="0"/>
              <a:t>których mowa </a:t>
            </a:r>
            <a:r>
              <a:rPr lang="pl-PL" dirty="0"/>
              <a:t>w art. 2a ust. 1 oraz art. 56 ust. 1 ustawy z dnia 7 września 1991 r. o systemie oświaty (Dz. U. z 2004 </a:t>
            </a:r>
            <a:r>
              <a:rPr lang="pl-PL" dirty="0" smtClean="0"/>
              <a:t>r. Nr </a:t>
            </a:r>
            <a:r>
              <a:rPr lang="pl-PL" dirty="0"/>
              <a:t>256, poz. 2572, z </a:t>
            </a:r>
            <a:r>
              <a:rPr lang="pl-PL" dirty="0" err="1"/>
              <a:t>późn</a:t>
            </a:r>
            <a:r>
              <a:rPr lang="pl-PL" dirty="0"/>
              <a:t>. zm.2)), zwanej dalej „ustawą o systemie oświaty</a:t>
            </a:r>
            <a:r>
              <a:rPr lang="pl-PL" dirty="0" smtClean="0"/>
              <a:t>”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8</a:t>
            </a:r>
            <a:r>
              <a:rPr lang="pl-PL" dirty="0"/>
              <a:t>) </a:t>
            </a:r>
            <a:r>
              <a:rPr lang="pl-PL" u="sng" dirty="0"/>
              <a:t>wspieranie edukacji rówieśniczej i programów rówieśniczych </a:t>
            </a:r>
            <a:r>
              <a:rPr lang="pl-PL" dirty="0"/>
              <a:t>mających na celu modelowanie postaw </a:t>
            </a:r>
            <a:r>
              <a:rPr lang="pl-PL" dirty="0" smtClean="0"/>
              <a:t>prozdrowotnych i prospołecznych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Działalność </a:t>
            </a:r>
            <a:r>
              <a:rPr lang="pl-PL" dirty="0"/>
              <a:t>edukacyjna w szkole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polega </a:t>
            </a:r>
            <a:r>
              <a:rPr lang="pl-PL" dirty="0"/>
              <a:t>na stałym poszerzaniu i ugruntowywaniu </a:t>
            </a:r>
            <a:r>
              <a:rPr lang="pl-PL" dirty="0" smtClean="0"/>
              <a:t>wiedzy i </a:t>
            </a:r>
            <a:r>
              <a:rPr lang="pl-PL" dirty="0"/>
              <a:t>umiejętności u </a:t>
            </a:r>
            <a:r>
              <a:rPr lang="pl-PL" dirty="0" smtClean="0"/>
              <a:t>uczniów ich </a:t>
            </a:r>
            <a:r>
              <a:rPr lang="pl-PL" dirty="0"/>
              <a:t>rodziców </a:t>
            </a:r>
            <a:r>
              <a:rPr lang="pl-PL" dirty="0" smtClean="0"/>
              <a:t>nauczycieli z </a:t>
            </a:r>
            <a:r>
              <a:rPr lang="pl-PL" dirty="0"/>
              <a:t>zakresu </a:t>
            </a:r>
            <a:r>
              <a:rPr lang="pl-PL" dirty="0" smtClean="0"/>
              <a:t>promocji zdrowia                    i </a:t>
            </a:r>
            <a:r>
              <a:rPr lang="pl-PL" dirty="0"/>
              <a:t>zdrowego stylu życia.</a:t>
            </a:r>
          </a:p>
        </p:txBody>
      </p:sp>
      <p:pic>
        <p:nvPicPr>
          <p:cNvPr id="4099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108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0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2158</Words>
  <Application>Microsoft Office PowerPoint</Application>
  <PresentationFormat>Pokaz na ekranie (4:3)</PresentationFormat>
  <Paragraphs>279</Paragraphs>
  <Slides>39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ROZPORZĄDZENIE MINISTRA EDUKACJI NARODOWEJ z dnia 18 sierpnia 2015 r. w sprawie zakresu i form prowadzenia          w szkołach i placówkach systemu oświaty działalności wychowawczej, edukacyjnej, informacyjnej i profilaktycznej w celu przeciwdziałania narkomanii</vt:lpstr>
      <vt:lpstr>Prezentacja programu PowerPoint</vt:lpstr>
      <vt:lpstr>Prezentacja programu PowerPoint</vt:lpstr>
      <vt:lpstr>Prezentacja programu PowerPoint</vt:lpstr>
      <vt:lpstr>§ 2. 1. Działalność wychowawcza w szkole i placówce polega na prowadzeniu działań z zakresu promocji zdrowia oraz wspomaganiu ucznia i wychowanka w jego rozwoju ukierunkowanym na osiągnięcie pełnej dojrzałości w sferze: </vt:lpstr>
      <vt:lpstr>Prezentacja programu PowerPoint</vt:lpstr>
      <vt:lpstr>2. Działalność wychowawcza obejmuje w szczególności: </vt:lpstr>
      <vt:lpstr>Prezentacja programu PowerPoint</vt:lpstr>
      <vt:lpstr>Działalność edukacyjna w szkole </vt:lpstr>
      <vt:lpstr>Prezentacja programu PowerPoint</vt:lpstr>
      <vt:lpstr>Działalność edukacyjna obejmuje w szczególności:</vt:lpstr>
      <vt:lpstr>Prezentacja programu PowerPoint</vt:lpstr>
      <vt:lpstr>Działalność informacyjna w szkole </vt:lpstr>
      <vt:lpstr>Działalność informacyjna obejmuje w szczególności: </vt:lpstr>
      <vt:lpstr>Prezentacja programu PowerPoint</vt:lpstr>
      <vt:lpstr>Działania profilaktyczne obejmują w szczególności: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Dylematy szkolnej  profilaktyki</vt:lpstr>
      <vt:lpstr>Diagnoza czynników ryzyka                       i chroniących- źródła danych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PC</dc:creator>
  <cp:lastModifiedBy>PC</cp:lastModifiedBy>
  <cp:revision>17</cp:revision>
  <dcterms:created xsi:type="dcterms:W3CDTF">2015-12-09T23:23:11Z</dcterms:created>
  <dcterms:modified xsi:type="dcterms:W3CDTF">2016-06-22T16:36:46Z</dcterms:modified>
</cp:coreProperties>
</file>