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67" r:id="rId28"/>
    <p:sldId id="265" r:id="rId29"/>
    <p:sldId id="266" r:id="rId30"/>
    <p:sldId id="285" r:id="rId31"/>
    <p:sldId id="286" r:id="rId32"/>
    <p:sldId id="288" r:id="rId33"/>
    <p:sldId id="289" r:id="rId34"/>
    <p:sldId id="290" r:id="rId35"/>
    <p:sldId id="293" r:id="rId36"/>
    <p:sldId id="294" r:id="rId37"/>
    <p:sldId id="295" r:id="rId38"/>
    <p:sldId id="296" r:id="rId39"/>
    <p:sldId id="297" r:id="rId40"/>
    <p:sldId id="300" r:id="rId41"/>
    <p:sldId id="301" r:id="rId4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22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37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30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89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62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74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75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59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09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07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05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6D396-5357-4008-828E-90853286BB08}" type="datetimeFigureOut">
              <a:rPr lang="pl-PL" smtClean="0"/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16A7-7FE2-4DFF-89BD-823FD6B366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60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Zmiany w prawie oświatowym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Rok szkolny 2015/2016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Konferencja – 28.09.2015 r.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ROZPORZĄDZENIE</a:t>
            </a:r>
          </a:p>
          <a:p>
            <a:pPr marL="0" indent="0" algn="ctr">
              <a:buNone/>
            </a:pPr>
            <a:r>
              <a:rPr lang="pl-PL" b="1" dirty="0"/>
              <a:t>MINISTRA EDUKACJI </a:t>
            </a:r>
            <a:r>
              <a:rPr lang="pl-PL" b="1" dirty="0" smtClean="0"/>
              <a:t>NARODOWEJ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z dnia 18 sierpnia 2015 r.</a:t>
            </a:r>
          </a:p>
          <a:p>
            <a:pPr marL="0" indent="0" algn="ctr">
              <a:buNone/>
            </a:pPr>
            <a:r>
              <a:rPr lang="pl-PL" b="1" dirty="0"/>
              <a:t>w sprawie zakresu i form prowadzenia </a:t>
            </a:r>
            <a:r>
              <a:rPr lang="pl-PL" b="1" dirty="0" smtClean="0"/>
              <a:t>              w </a:t>
            </a:r>
            <a:r>
              <a:rPr lang="pl-PL" b="1" dirty="0"/>
              <a:t>szkołach i placówkach systemu oświaty działalności wychowawczej,</a:t>
            </a:r>
          </a:p>
          <a:p>
            <a:pPr marL="0" indent="0" algn="ctr">
              <a:buNone/>
            </a:pPr>
            <a:r>
              <a:rPr lang="pl-PL" b="1" dirty="0"/>
              <a:t>edukacyjnej, informacyjnej i profilaktycznej </a:t>
            </a:r>
            <a:r>
              <a:rPr lang="pl-PL" b="1" dirty="0" smtClean="0"/>
              <a:t>            w </a:t>
            </a:r>
            <a:r>
              <a:rPr lang="pl-PL" b="1" dirty="0"/>
              <a:t>celu przeciwdziałania narkomanii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§ 1. </a:t>
            </a:r>
            <a:r>
              <a:rPr lang="pl-PL" dirty="0"/>
              <a:t>1. Szkoły i placówki prowadzą systematyczną działalność wychowawczą, edukacyjną, </a:t>
            </a:r>
            <a:r>
              <a:rPr lang="pl-PL" dirty="0" smtClean="0"/>
              <a:t>informacyjną i </a:t>
            </a:r>
            <a:r>
              <a:rPr lang="pl-PL" dirty="0"/>
              <a:t>profilaktyczną wśród uczniów </a:t>
            </a:r>
            <a:r>
              <a:rPr lang="pl-PL" dirty="0" smtClean="0"/>
              <a:t>       i </a:t>
            </a:r>
            <a:r>
              <a:rPr lang="pl-PL" dirty="0"/>
              <a:t>wychowanków, ich rodziców lub opiekunów oraz nauczycieli, wychowawców i </a:t>
            </a:r>
            <a:r>
              <a:rPr lang="pl-PL" dirty="0" smtClean="0"/>
              <a:t>innych pracowników szkoły     </a:t>
            </a:r>
            <a:r>
              <a:rPr lang="pl-PL" dirty="0"/>
              <a:t>i placówki w celu przeciwdziałania narkomanii.</a:t>
            </a:r>
          </a:p>
        </p:txBody>
      </p:sp>
    </p:spTree>
    <p:extLst>
      <p:ext uri="{BB962C8B-B14F-4D97-AF65-F5344CB8AC3E}">
        <p14:creationId xmlns:p14="http://schemas.microsoft.com/office/powerpoint/2010/main" val="423088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2. Działalność, o której mowa w ust. 1, obejmuje działania uprzedzające mające na celu przeciwdziałanie </a:t>
            </a:r>
            <a:r>
              <a:rPr lang="pl-PL" dirty="0" smtClean="0"/>
              <a:t>pojawianiu się </a:t>
            </a:r>
            <a:r>
              <a:rPr lang="pl-PL" dirty="0" err="1"/>
              <a:t>zachowań</a:t>
            </a:r>
            <a:r>
              <a:rPr lang="pl-PL" dirty="0"/>
              <a:t> ryzykownych związanych z </a:t>
            </a:r>
            <a:r>
              <a:rPr lang="pl-PL" b="1" dirty="0"/>
              <a:t>używaniem środków odurzających, substancji psychotropowych, środków </a:t>
            </a:r>
            <a:r>
              <a:rPr lang="pl-PL" b="1" dirty="0" smtClean="0"/>
              <a:t>zastępczych, nowych </a:t>
            </a:r>
            <a:r>
              <a:rPr lang="pl-PL" b="1" dirty="0"/>
              <a:t>substancji psychoaktywnych przez </a:t>
            </a:r>
            <a:r>
              <a:rPr lang="pl-PL" b="1" dirty="0" smtClean="0"/>
              <a:t>uczniów, </a:t>
            </a:r>
            <a:r>
              <a:rPr lang="pl-PL" dirty="0" smtClean="0"/>
              <a:t>charakteryzujących </a:t>
            </a:r>
            <a:r>
              <a:rPr lang="pl-PL" dirty="0"/>
              <a:t>się </a:t>
            </a:r>
            <a:r>
              <a:rPr lang="pl-PL" dirty="0" smtClean="0"/>
              <a:t>nieprzestrzeganiem przyjętych </a:t>
            </a:r>
            <a:r>
              <a:rPr lang="pl-PL" dirty="0"/>
              <a:t>dla danego wieku zwyczajowych norm i wymagań, niosących ryzyko negatywnych konsekwencji </a:t>
            </a:r>
            <a:r>
              <a:rPr lang="pl-PL" dirty="0" smtClean="0"/>
              <a:t>dla zdrowia </a:t>
            </a:r>
            <a:r>
              <a:rPr lang="pl-PL" dirty="0"/>
              <a:t>fizycznego i psychicznego ucznia lub wychowanka oraz jego otoczenia społecznego.</a:t>
            </a:r>
          </a:p>
        </p:txBody>
      </p:sp>
    </p:spTree>
    <p:extLst>
      <p:ext uri="{BB962C8B-B14F-4D97-AF65-F5344CB8AC3E}">
        <p14:creationId xmlns:p14="http://schemas.microsoft.com/office/powerpoint/2010/main" val="10746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Działania wychowawcze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 fontScale="92500" lnSpcReduction="10000"/>
          </a:bodyPr>
          <a:lstStyle/>
          <a:p>
            <a:r>
              <a:rPr lang="pl-PL" sz="3000" dirty="0" smtClean="0"/>
              <a:t>Promocja zdrowia, wspomaganie </a:t>
            </a:r>
            <a:r>
              <a:rPr lang="pl-PL" sz="3000" dirty="0"/>
              <a:t>ucznia </a:t>
            </a:r>
            <a:r>
              <a:rPr lang="pl-PL" sz="3000" dirty="0" smtClean="0"/>
              <a:t>w </a:t>
            </a:r>
            <a:r>
              <a:rPr lang="pl-PL" sz="3000" dirty="0"/>
              <a:t>jego rozwoju ukierunkowanym na osiągnięcie pełnej dojrzałości </a:t>
            </a:r>
            <a:r>
              <a:rPr lang="pl-PL" sz="3000" dirty="0" smtClean="0"/>
              <a:t>            w sferze fizycznej, psychicznej, aksjologicznej</a:t>
            </a:r>
          </a:p>
          <a:p>
            <a:r>
              <a:rPr lang="pl-PL" sz="3000" dirty="0"/>
              <a:t>Działalność wychowawcza obejmuje w </a:t>
            </a:r>
            <a:r>
              <a:rPr lang="pl-PL" sz="3000" dirty="0" smtClean="0"/>
              <a:t>szczególności</a:t>
            </a:r>
            <a:r>
              <a:rPr lang="pl-PL" dirty="0" smtClean="0"/>
              <a:t>:</a:t>
            </a:r>
          </a:p>
          <a:p>
            <a:pPr marL="1314450" lvl="2" indent="-514350">
              <a:buFont typeface="+mj-lt"/>
              <a:buAutoNum type="arabicPeriod"/>
            </a:pPr>
            <a:r>
              <a:rPr lang="pl-PL" sz="2600" dirty="0" smtClean="0"/>
              <a:t>budowanie postawy prozdrowotnej </a:t>
            </a:r>
            <a:r>
              <a:rPr lang="pl-PL" sz="2600" dirty="0"/>
              <a:t>i zdrowego stylu </a:t>
            </a:r>
            <a:r>
              <a:rPr lang="pl-PL" sz="2600" dirty="0" smtClean="0"/>
              <a:t>życia we współpracy z </a:t>
            </a:r>
            <a:r>
              <a:rPr lang="pl-PL" sz="2600" dirty="0"/>
              <a:t>rodzicami uczniów </a:t>
            </a:r>
          </a:p>
          <a:p>
            <a:pPr marL="1314450" lvl="2" indent="-514350">
              <a:buFont typeface="+mj-lt"/>
              <a:buAutoNum type="arabicPeriod"/>
            </a:pPr>
            <a:r>
              <a:rPr lang="pl-PL" sz="2600" dirty="0" smtClean="0"/>
              <a:t>kształtowanie </a:t>
            </a:r>
            <a:r>
              <a:rPr lang="pl-PL" sz="2600" dirty="0"/>
              <a:t>hierarchii systemu wartości, w którym zdrowie należy do jednych z najważniejszych wartości </a:t>
            </a:r>
            <a:r>
              <a:rPr lang="pl-PL" sz="2600" dirty="0" smtClean="0"/>
              <a:t>       w życiu;</a:t>
            </a:r>
          </a:p>
          <a:p>
            <a:pPr marL="1314450" lvl="2" indent="-514350">
              <a:buFont typeface="+mj-lt"/>
              <a:buAutoNum type="arabicPeriod"/>
            </a:pPr>
            <a:r>
              <a:rPr lang="pl-PL" sz="2600" dirty="0" smtClean="0"/>
              <a:t>wzmacnianie więzi </a:t>
            </a:r>
            <a:r>
              <a:rPr lang="pl-PL" sz="2600" dirty="0"/>
              <a:t>ze szkołą </a:t>
            </a:r>
            <a:r>
              <a:rPr lang="pl-PL" sz="2600" dirty="0" smtClean="0"/>
              <a:t>oraz </a:t>
            </a:r>
            <a:r>
              <a:rPr lang="pl-PL" sz="2600" dirty="0"/>
              <a:t>społecznością </a:t>
            </a:r>
            <a:r>
              <a:rPr lang="pl-PL" sz="2600" dirty="0" smtClean="0"/>
              <a:t>lokalną;</a:t>
            </a:r>
          </a:p>
          <a:p>
            <a:pPr marL="1314450" lvl="2" indent="-514350">
              <a:buFont typeface="+mj-lt"/>
              <a:buAutoNum type="arabicPeriod"/>
            </a:pPr>
            <a:r>
              <a:rPr lang="pl-PL" sz="2600" dirty="0" smtClean="0"/>
              <a:t>kształtowanie </a:t>
            </a:r>
            <a:r>
              <a:rPr lang="pl-PL" sz="2600" dirty="0"/>
              <a:t>przyjaznego klimatu w szkole lub placówce, budowanie prawidłowych relacji rówieśniczych </a:t>
            </a:r>
            <a:r>
              <a:rPr lang="pl-PL" sz="2600" dirty="0" smtClean="0"/>
              <a:t>oraz relacji </a:t>
            </a:r>
            <a:r>
              <a:rPr lang="pl-PL" sz="2600" dirty="0"/>
              <a:t>uczniów i </a:t>
            </a:r>
            <a:r>
              <a:rPr lang="pl-PL" sz="2600" dirty="0" smtClean="0"/>
              <a:t>nauczycieli i rodziców, w </a:t>
            </a:r>
            <a:r>
              <a:rPr lang="pl-PL" sz="2600" dirty="0"/>
              <a:t>tym wzmacnianie więzi z rówieśnikami oraz nauczycielami i wychowawcami;</a:t>
            </a:r>
          </a:p>
        </p:txBody>
      </p:sp>
    </p:spTree>
    <p:extLst>
      <p:ext uri="{BB962C8B-B14F-4D97-AF65-F5344CB8AC3E}">
        <p14:creationId xmlns:p14="http://schemas.microsoft.com/office/powerpoint/2010/main" val="334874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l-PL" dirty="0"/>
              <a:t>doskonalenie umiejętności nauczycieli </a:t>
            </a:r>
            <a:r>
              <a:rPr lang="pl-PL" dirty="0" smtClean="0"/>
              <a:t>                   i </a:t>
            </a:r>
            <a:r>
              <a:rPr lang="pl-PL" dirty="0"/>
              <a:t>wychowawców w zakresie budowania podmiotowych relacji z </a:t>
            </a:r>
            <a:r>
              <a:rPr lang="pl-PL" dirty="0" smtClean="0"/>
              <a:t>uczniami oraz </a:t>
            </a:r>
            <a:r>
              <a:rPr lang="pl-PL" dirty="0"/>
              <a:t>ich rodzicami </a:t>
            </a:r>
            <a:r>
              <a:rPr lang="pl-PL" dirty="0" smtClean="0"/>
              <a:t>oraz </a:t>
            </a:r>
            <a:r>
              <a:rPr lang="pl-PL" dirty="0"/>
              <a:t>warsztatowej pracy z grupą uczniów lub </a:t>
            </a:r>
            <a:r>
              <a:rPr lang="pl-PL" dirty="0" smtClean="0"/>
              <a:t>wychowanków;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pl-PL" dirty="0" smtClean="0"/>
              <a:t>wzmacnianie </a:t>
            </a:r>
            <a:r>
              <a:rPr lang="pl-PL" dirty="0"/>
              <a:t>kompetencji wychowawczych nauczycieli </a:t>
            </a:r>
            <a:r>
              <a:rPr lang="pl-PL" dirty="0" smtClean="0"/>
              <a:t>oraz </a:t>
            </a:r>
            <a:r>
              <a:rPr lang="pl-PL" dirty="0"/>
              <a:t>rodziców </a:t>
            </a:r>
            <a:endParaRPr lang="pl-PL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pl-PL" dirty="0" smtClean="0"/>
              <a:t>rozwijanie </a:t>
            </a:r>
            <a:r>
              <a:rPr lang="pl-PL" dirty="0"/>
              <a:t>i wspieranie działalności </a:t>
            </a:r>
            <a:r>
              <a:rPr lang="pl-PL" dirty="0" err="1"/>
              <a:t>wolontarystycznej</a:t>
            </a:r>
            <a:r>
              <a:rPr lang="pl-PL" dirty="0"/>
              <a:t> </a:t>
            </a:r>
            <a:endParaRPr lang="pl-PL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pl-PL" dirty="0" smtClean="0"/>
              <a:t>wspieranie </a:t>
            </a:r>
            <a:r>
              <a:rPr lang="pl-PL" dirty="0"/>
              <a:t>edukacji rówieśniczej i programów rówieśniczych mających na celu modelowanie postaw </a:t>
            </a:r>
            <a:r>
              <a:rPr lang="pl-PL" dirty="0" smtClean="0"/>
              <a:t>prozdrowotnych i </a:t>
            </a:r>
            <a:r>
              <a:rPr lang="pl-PL" dirty="0"/>
              <a:t>prospołecznych.</a:t>
            </a:r>
          </a:p>
        </p:txBody>
      </p:sp>
    </p:spTree>
    <p:extLst>
      <p:ext uri="{BB962C8B-B14F-4D97-AF65-F5344CB8AC3E}">
        <p14:creationId xmlns:p14="http://schemas.microsoft.com/office/powerpoint/2010/main" val="26993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Działalność </a:t>
            </a:r>
            <a:r>
              <a:rPr lang="pl-PL" dirty="0"/>
              <a:t>edukacyjna w szkole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polega </a:t>
            </a:r>
            <a:r>
              <a:rPr lang="pl-PL" dirty="0"/>
              <a:t>na stałym poszerzaniu i ugruntowywaniu </a:t>
            </a:r>
            <a:r>
              <a:rPr lang="pl-PL" dirty="0" smtClean="0"/>
              <a:t>wiedzy i </a:t>
            </a:r>
            <a:r>
              <a:rPr lang="pl-PL" dirty="0"/>
              <a:t>umiejętności u </a:t>
            </a:r>
            <a:r>
              <a:rPr lang="pl-PL" dirty="0" smtClean="0"/>
              <a:t>uczniów ich </a:t>
            </a:r>
            <a:r>
              <a:rPr lang="pl-PL" dirty="0"/>
              <a:t>rodziców </a:t>
            </a:r>
            <a:r>
              <a:rPr lang="pl-PL" dirty="0" smtClean="0"/>
              <a:t>nauczycieli z </a:t>
            </a:r>
            <a:r>
              <a:rPr lang="pl-PL" dirty="0"/>
              <a:t>zakresu </a:t>
            </a:r>
            <a:r>
              <a:rPr lang="pl-PL" dirty="0" smtClean="0"/>
              <a:t>promocji zdrowia                    i </a:t>
            </a:r>
            <a:r>
              <a:rPr lang="pl-PL" dirty="0"/>
              <a:t>zdrowego stylu życia.</a:t>
            </a:r>
          </a:p>
        </p:txBody>
      </p:sp>
    </p:spTree>
    <p:extLst>
      <p:ext uri="{BB962C8B-B14F-4D97-AF65-F5344CB8AC3E}">
        <p14:creationId xmlns:p14="http://schemas.microsoft.com/office/powerpoint/2010/main" val="16925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pl-PL" sz="3200" dirty="0" smtClean="0"/>
              <a:t>Działalność </a:t>
            </a:r>
            <a:r>
              <a:rPr lang="pl-PL" sz="3200" dirty="0"/>
              <a:t>edukacyjna </a:t>
            </a:r>
            <a:r>
              <a:rPr lang="pl-PL" sz="3200" dirty="0" smtClean="0"/>
              <a:t>obejmuje w </a:t>
            </a:r>
            <a:r>
              <a:rPr lang="pl-PL" sz="3200" dirty="0"/>
              <a:t>szczególności: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/>
              <a:t>poszerzenie wiedzy </a:t>
            </a:r>
            <a:r>
              <a:rPr lang="pl-PL" dirty="0"/>
              <a:t>rodziców </a:t>
            </a:r>
            <a:r>
              <a:rPr lang="pl-PL" dirty="0" smtClean="0"/>
              <a:t>,nauczycieli na </a:t>
            </a:r>
            <a:r>
              <a:rPr lang="pl-PL" dirty="0"/>
              <a:t>temat </a:t>
            </a:r>
            <a:r>
              <a:rPr lang="pl-PL" b="1" dirty="0"/>
              <a:t>prawidłowości </a:t>
            </a:r>
            <a:r>
              <a:rPr lang="pl-PL" b="1" dirty="0" smtClean="0"/>
              <a:t>rozwoju i </a:t>
            </a:r>
            <a:r>
              <a:rPr lang="pl-PL" b="1" dirty="0"/>
              <a:t>zaburzeń zdrowia psychicznego</a:t>
            </a:r>
            <a:r>
              <a:rPr lang="pl-PL" dirty="0"/>
              <a:t> dzieci i młodzieży, rozpoznawania wczesnych objawów używania </a:t>
            </a:r>
            <a:r>
              <a:rPr lang="pl-PL" dirty="0" smtClean="0"/>
              <a:t>środków                        i </a:t>
            </a:r>
            <a:r>
              <a:rPr lang="pl-PL" dirty="0"/>
              <a:t>substancji, o których mowa w § 1 ust. 2, a także suplementów diet i leków w celach innych niż medyczne oraz </a:t>
            </a:r>
            <a:r>
              <a:rPr lang="pl-PL" dirty="0" smtClean="0"/>
              <a:t>postępowania            w </a:t>
            </a:r>
            <a:r>
              <a:rPr lang="pl-PL" dirty="0"/>
              <a:t>tego typu </a:t>
            </a:r>
            <a:r>
              <a:rPr lang="pl-PL" dirty="0" smtClean="0"/>
              <a:t>przypadkach;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rozwijanie </a:t>
            </a:r>
            <a:r>
              <a:rPr lang="pl-PL" dirty="0"/>
              <a:t>i wzmacnianie </a:t>
            </a:r>
            <a:r>
              <a:rPr lang="pl-PL" b="1" dirty="0"/>
              <a:t>umiejętności psychologicznych </a:t>
            </a:r>
            <a:r>
              <a:rPr lang="pl-PL" b="1" dirty="0" smtClean="0"/>
              <a:t>                    i </a:t>
            </a:r>
            <a:r>
              <a:rPr lang="pl-PL" b="1" dirty="0"/>
              <a:t>społecznych </a:t>
            </a:r>
            <a:r>
              <a:rPr lang="pl-PL" dirty="0"/>
              <a:t>uczniów 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kształtowanie </a:t>
            </a:r>
            <a:r>
              <a:rPr lang="pl-PL" dirty="0"/>
              <a:t>u </a:t>
            </a:r>
            <a:r>
              <a:rPr lang="pl-PL" dirty="0" smtClean="0"/>
              <a:t>uczniów </a:t>
            </a:r>
            <a:r>
              <a:rPr lang="pl-PL" b="1" dirty="0" smtClean="0"/>
              <a:t>umiejętności </a:t>
            </a:r>
            <a:r>
              <a:rPr lang="pl-PL" b="1" dirty="0"/>
              <a:t>życiowych</a:t>
            </a:r>
            <a:r>
              <a:rPr lang="pl-PL" dirty="0"/>
              <a:t>, w szczególności samokontroli, radzenia sobie </a:t>
            </a:r>
            <a:r>
              <a:rPr lang="pl-PL" dirty="0" smtClean="0"/>
              <a:t>ze stresem</a:t>
            </a:r>
            <a:r>
              <a:rPr lang="pl-PL" dirty="0"/>
              <a:t>, rozpoznawania </a:t>
            </a:r>
            <a:r>
              <a:rPr lang="pl-PL" dirty="0" smtClean="0"/>
              <a:t>                     i </a:t>
            </a:r>
            <a:r>
              <a:rPr lang="pl-PL" dirty="0"/>
              <a:t>wyrażania własnych </a:t>
            </a:r>
            <a:r>
              <a:rPr lang="pl-PL" dirty="0" smtClean="0"/>
              <a:t>emocji;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kształtowanie </a:t>
            </a:r>
            <a:r>
              <a:rPr lang="pl-PL" b="1" dirty="0"/>
              <a:t>krytycznego </a:t>
            </a:r>
            <a:r>
              <a:rPr lang="pl-PL" dirty="0"/>
              <a:t>myślenia i wspomaganie uczniów </a:t>
            </a:r>
            <a:r>
              <a:rPr lang="pl-PL" dirty="0" smtClean="0"/>
              <a:t>             w </a:t>
            </a:r>
            <a:r>
              <a:rPr lang="pl-PL" dirty="0"/>
              <a:t>konstruktywnym </a:t>
            </a:r>
            <a:r>
              <a:rPr lang="pl-PL" b="1" dirty="0" smtClean="0"/>
              <a:t>podejmowaniu decyzji </a:t>
            </a:r>
            <a:r>
              <a:rPr lang="pl-PL" dirty="0"/>
              <a:t>w sytuacjach trudnych, zagrażających prawidłowemu rozwojowi i zdrowemu </a:t>
            </a:r>
            <a:r>
              <a:rPr lang="pl-PL" dirty="0" smtClean="0"/>
              <a:t>życiu;</a:t>
            </a:r>
          </a:p>
        </p:txBody>
      </p:sp>
    </p:spTree>
    <p:extLst>
      <p:ext uri="{BB962C8B-B14F-4D97-AF65-F5344CB8AC3E}">
        <p14:creationId xmlns:p14="http://schemas.microsoft.com/office/powerpoint/2010/main" val="950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l-PL" sz="2800" dirty="0"/>
              <a:t>prowadzenie wewnątrzszkolnego doskonalenia kompetencji nauczycieli w zakresie </a:t>
            </a:r>
            <a:r>
              <a:rPr lang="pl-PL" sz="2800" b="1" dirty="0"/>
              <a:t>rozpoznawania wczesnych objawów używania środków i substancji</a:t>
            </a:r>
            <a:r>
              <a:rPr lang="pl-PL" sz="2800" dirty="0"/>
              <a:t>, o których mowa w § 1 ust. 2, oraz </a:t>
            </a:r>
            <a:r>
              <a:rPr lang="pl-PL" sz="2800" b="1" dirty="0"/>
              <a:t>podejmowania szkolnej interwencji profilaktycznej</a:t>
            </a:r>
            <a:r>
              <a:rPr lang="pl-PL" sz="2800" b="1" dirty="0" smtClean="0"/>
              <a:t>;</a:t>
            </a:r>
          </a:p>
          <a:p>
            <a:pPr marL="0" indent="0">
              <a:buNone/>
            </a:pPr>
            <a:endParaRPr lang="pl-PL" sz="2800" dirty="0"/>
          </a:p>
          <a:p>
            <a:pPr marL="514350" indent="-514350">
              <a:buFont typeface="+mj-lt"/>
              <a:buAutoNum type="arabicPeriod" startAt="6"/>
            </a:pPr>
            <a:r>
              <a:rPr lang="pl-PL" sz="2800" dirty="0"/>
              <a:t>doskonalenie </a:t>
            </a:r>
            <a:r>
              <a:rPr lang="pl-PL" sz="2800" b="1" dirty="0"/>
              <a:t>kompetencji nauczycieli w zakresie profilaktyki </a:t>
            </a:r>
            <a:r>
              <a:rPr lang="pl-PL" sz="2800" dirty="0"/>
              <a:t>używania środków i substancji, </a:t>
            </a:r>
            <a:r>
              <a:rPr lang="pl-PL" sz="2800" dirty="0" smtClean="0"/>
              <a:t>                 o </a:t>
            </a:r>
            <a:r>
              <a:rPr lang="pl-PL" sz="2800" dirty="0"/>
              <a:t>których mowa w § 1 ust. 2, norm rozwojowych </a:t>
            </a:r>
            <a:r>
              <a:rPr lang="pl-PL" sz="2800" dirty="0" smtClean="0"/>
              <a:t>             i </a:t>
            </a:r>
            <a:r>
              <a:rPr lang="pl-PL" sz="2800" dirty="0"/>
              <a:t>zaburzeń zdrowia psychicznego wieku rozwojowego</a:t>
            </a:r>
          </a:p>
        </p:txBody>
      </p:sp>
    </p:spTree>
    <p:extLst>
      <p:ext uri="{BB962C8B-B14F-4D97-AF65-F5344CB8AC3E}">
        <p14:creationId xmlns:p14="http://schemas.microsoft.com/office/powerpoint/2010/main" val="20776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600" dirty="0"/>
              <a:t>Działalność informacyjna w szkole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polega </a:t>
            </a:r>
            <a:r>
              <a:rPr lang="pl-PL" dirty="0"/>
              <a:t>na dostarczaniu </a:t>
            </a:r>
            <a:r>
              <a:rPr lang="pl-PL" b="1" dirty="0"/>
              <a:t>rzetelnych i aktualnych informacji</a:t>
            </a:r>
            <a:r>
              <a:rPr lang="pl-PL" dirty="0"/>
              <a:t>, </a:t>
            </a:r>
            <a:r>
              <a:rPr lang="pl-PL" dirty="0" smtClean="0"/>
              <a:t>dostosowanych do </a:t>
            </a:r>
            <a:r>
              <a:rPr lang="pl-PL" dirty="0"/>
              <a:t>wieku oraz możliwości psychofizycznych odbiorców, na temat zagrożeń i rozwiązywania </a:t>
            </a:r>
            <a:r>
              <a:rPr lang="pl-PL" dirty="0" smtClean="0"/>
              <a:t>problemów związanych </a:t>
            </a:r>
            <a:r>
              <a:rPr lang="pl-PL" dirty="0"/>
              <a:t>z używaniem środków i substancji, o których mowa w § 1 ust. 2, skierowanych do uczniów </a:t>
            </a:r>
            <a:r>
              <a:rPr lang="pl-PL" dirty="0" smtClean="0"/>
              <a:t>oraz </a:t>
            </a:r>
            <a:r>
              <a:rPr lang="pl-PL" dirty="0"/>
              <a:t>ich </a:t>
            </a:r>
            <a:r>
              <a:rPr lang="pl-PL" dirty="0" smtClean="0"/>
              <a:t>rodziców, </a:t>
            </a:r>
            <a:r>
              <a:rPr lang="pl-PL" dirty="0"/>
              <a:t>a także nauczycieli </a:t>
            </a:r>
            <a:r>
              <a:rPr lang="pl-PL" dirty="0" smtClean="0"/>
              <a:t>oraz </a:t>
            </a:r>
            <a:r>
              <a:rPr lang="pl-PL" dirty="0"/>
              <a:t>innych pracowników </a:t>
            </a:r>
            <a:r>
              <a:rPr lang="pl-PL" dirty="0" smtClean="0"/>
              <a:t>szkoły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7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Działalność informacyjna obejmuje w szczególności: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28945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200" dirty="0" smtClean="0"/>
              <a:t>dostarczenie </a:t>
            </a:r>
            <a:r>
              <a:rPr lang="pl-PL" sz="2200" b="1" dirty="0"/>
              <a:t>aktualnych informacji </a:t>
            </a:r>
            <a:r>
              <a:rPr lang="pl-PL" sz="2200" dirty="0"/>
              <a:t>nauczycielom, </a:t>
            </a:r>
            <a:r>
              <a:rPr lang="pl-PL" sz="2200" dirty="0" smtClean="0"/>
              <a:t>i </a:t>
            </a:r>
            <a:r>
              <a:rPr lang="pl-PL" sz="2200" dirty="0"/>
              <a:t>rodzicom </a:t>
            </a:r>
            <a:r>
              <a:rPr lang="pl-PL" sz="2200" dirty="0" smtClean="0"/>
              <a:t>na </a:t>
            </a:r>
            <a:r>
              <a:rPr lang="pl-PL" sz="2200" dirty="0"/>
              <a:t>temat </a:t>
            </a:r>
            <a:r>
              <a:rPr lang="pl-PL" sz="2200" dirty="0" smtClean="0"/>
              <a:t>skutecznych sposobów </a:t>
            </a:r>
            <a:r>
              <a:rPr lang="pl-PL" sz="2200" dirty="0"/>
              <a:t>prowadzenia działań wychowawczych </a:t>
            </a:r>
            <a:r>
              <a:rPr lang="pl-PL" sz="2200" dirty="0" smtClean="0"/>
              <a:t>  i </a:t>
            </a:r>
            <a:r>
              <a:rPr lang="pl-PL" sz="2200" dirty="0"/>
              <a:t>profilaktycznych związanych z przeciwdziałaniem </a:t>
            </a:r>
            <a:r>
              <a:rPr lang="pl-PL" sz="2200" dirty="0" smtClean="0"/>
              <a:t>używaniu środków </a:t>
            </a:r>
            <a:r>
              <a:rPr lang="pl-PL" sz="2200" dirty="0"/>
              <a:t>i substancji, o których mowa w § 1 ust. </a:t>
            </a:r>
            <a:r>
              <a:rPr lang="pl-PL" sz="2200" dirty="0" smtClean="0"/>
              <a:t>2;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200" b="1" dirty="0" smtClean="0"/>
              <a:t>udostępnienie </a:t>
            </a:r>
            <a:r>
              <a:rPr lang="pl-PL" sz="2200" b="1" dirty="0"/>
              <a:t>informacji o ofercie pomocy specjalistycznej </a:t>
            </a:r>
            <a:r>
              <a:rPr lang="pl-PL" sz="2200" dirty="0"/>
              <a:t>dla uczniów i </a:t>
            </a:r>
            <a:r>
              <a:rPr lang="pl-PL" sz="2200" dirty="0" smtClean="0"/>
              <a:t>ich </a:t>
            </a:r>
            <a:r>
              <a:rPr lang="pl-PL" sz="2200" dirty="0"/>
              <a:t>rodziców </a:t>
            </a:r>
            <a:r>
              <a:rPr lang="pl-PL" sz="2200" dirty="0" smtClean="0"/>
              <a:t>w </a:t>
            </a:r>
            <a:r>
              <a:rPr lang="pl-PL" sz="2200" dirty="0"/>
              <a:t>przypadku używania środków i substancji, </a:t>
            </a:r>
            <a:r>
              <a:rPr lang="pl-PL" sz="2200" dirty="0" smtClean="0"/>
              <a:t>  o </a:t>
            </a:r>
            <a:r>
              <a:rPr lang="pl-PL" sz="2200" dirty="0"/>
              <a:t>których mowa w § 1 ust. </a:t>
            </a:r>
            <a:r>
              <a:rPr lang="pl-PL" sz="2200" dirty="0" smtClean="0"/>
              <a:t>2;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200" dirty="0" smtClean="0"/>
              <a:t>przekazanie </a:t>
            </a:r>
            <a:r>
              <a:rPr lang="pl-PL" sz="2200" dirty="0"/>
              <a:t>informacji uczniom i </a:t>
            </a:r>
            <a:r>
              <a:rPr lang="pl-PL" sz="2200" dirty="0" smtClean="0"/>
              <a:t>ich </a:t>
            </a:r>
            <a:r>
              <a:rPr lang="pl-PL" sz="2200" dirty="0"/>
              <a:t>rodzicom lub opiekunom oraz nauczycielom </a:t>
            </a:r>
            <a:r>
              <a:rPr lang="pl-PL" sz="2200" dirty="0" smtClean="0"/>
              <a:t>na </a:t>
            </a:r>
            <a:r>
              <a:rPr lang="pl-PL" sz="2200" dirty="0"/>
              <a:t>temat </a:t>
            </a:r>
            <a:r>
              <a:rPr lang="pl-PL" sz="2200" b="1" dirty="0"/>
              <a:t>konsekwencji prawnych </a:t>
            </a:r>
            <a:r>
              <a:rPr lang="pl-PL" sz="2200" dirty="0"/>
              <a:t>związanych z naruszeniem przepisów ustawy </a:t>
            </a:r>
            <a:r>
              <a:rPr lang="pl-PL" sz="2200" dirty="0" smtClean="0"/>
              <a:t>o </a:t>
            </a:r>
            <a:r>
              <a:rPr lang="pl-PL" sz="2200" dirty="0"/>
              <a:t>przeciwdziałaniu </a:t>
            </a:r>
            <a:r>
              <a:rPr lang="pl-PL" sz="2200" dirty="0" smtClean="0"/>
              <a:t>narkomanii;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200" dirty="0" smtClean="0"/>
              <a:t> informowanie </a:t>
            </a:r>
            <a:r>
              <a:rPr lang="pl-PL" sz="2200" dirty="0"/>
              <a:t>uczniów </a:t>
            </a:r>
            <a:r>
              <a:rPr lang="pl-PL" sz="2200" dirty="0" smtClean="0"/>
              <a:t>oraz </a:t>
            </a:r>
            <a:r>
              <a:rPr lang="pl-PL" sz="2200" dirty="0"/>
              <a:t>ich rodziców </a:t>
            </a:r>
            <a:r>
              <a:rPr lang="pl-PL" sz="2200" dirty="0" smtClean="0"/>
              <a:t>o </a:t>
            </a:r>
            <a:r>
              <a:rPr lang="pl-PL" sz="2200" dirty="0"/>
              <a:t>obowiązujących </a:t>
            </a:r>
            <a:r>
              <a:rPr lang="pl-PL" sz="2200" b="1" dirty="0"/>
              <a:t>procedurach </a:t>
            </a:r>
            <a:r>
              <a:rPr lang="pl-PL" sz="2200" b="1" dirty="0" smtClean="0"/>
              <a:t>postępowania nauczycieli </a:t>
            </a:r>
            <a:r>
              <a:rPr lang="pl-PL" sz="2200" dirty="0" smtClean="0"/>
              <a:t>oraz </a:t>
            </a:r>
            <a:r>
              <a:rPr lang="pl-PL" sz="2200" dirty="0"/>
              <a:t>o metodach współpracy szkół i placówek z Policją w sytuacjach </a:t>
            </a:r>
            <a:r>
              <a:rPr lang="pl-PL" sz="2200" dirty="0" smtClean="0"/>
              <a:t>zagrożenia narkomanią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47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Rządowy program wspomagania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 </a:t>
            </a:r>
            <a:r>
              <a:rPr lang="pl-PL" dirty="0"/>
              <a:t>latach 2015–2018 organów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prowadzących </a:t>
            </a:r>
            <a:r>
              <a:rPr lang="pl-PL" dirty="0"/>
              <a:t>szkoły</a:t>
            </a:r>
          </a:p>
          <a:p>
            <a:pPr marL="0" indent="0" algn="ctr">
              <a:buNone/>
            </a:pPr>
            <a:r>
              <a:rPr lang="pl-PL" dirty="0"/>
              <a:t>w zapewnieniu bezpiecznych warunków nauki, wychowania i opieki w szkołach </a:t>
            </a:r>
          </a:p>
          <a:p>
            <a:pPr marL="0" indent="0" algn="ctr">
              <a:buNone/>
            </a:pPr>
            <a:r>
              <a:rPr lang="pl-PL" sz="4000" b="1" dirty="0"/>
              <a:t>„Bezpieczna+”</a:t>
            </a:r>
          </a:p>
        </p:txBody>
      </p:sp>
    </p:spTree>
    <p:extLst>
      <p:ext uri="{BB962C8B-B14F-4D97-AF65-F5344CB8AC3E}">
        <p14:creationId xmlns:p14="http://schemas.microsoft.com/office/powerpoint/2010/main" val="35608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Działalność profilaktyczna w szkole i placówce polega na realizowaniu działań z zakresu profilaktyki </a:t>
            </a:r>
            <a:r>
              <a:rPr lang="pl-PL" dirty="0" smtClean="0"/>
              <a:t>uniwersalnej, selektywnej                      i </a:t>
            </a:r>
            <a:r>
              <a:rPr lang="pl-PL" dirty="0"/>
              <a:t>wskazującej.</a:t>
            </a:r>
          </a:p>
        </p:txBody>
      </p:sp>
    </p:spTree>
    <p:extLst>
      <p:ext uri="{BB962C8B-B14F-4D97-AF65-F5344CB8AC3E}">
        <p14:creationId xmlns:p14="http://schemas.microsoft.com/office/powerpoint/2010/main" val="28184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97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576064"/>
          </a:xfrm>
        </p:spPr>
        <p:txBody>
          <a:bodyPr>
            <a:noAutofit/>
          </a:bodyPr>
          <a:lstStyle/>
          <a:p>
            <a:r>
              <a:rPr lang="pl-PL" sz="2800" dirty="0"/>
              <a:t>Działania profilaktyczne </a:t>
            </a:r>
            <a:r>
              <a:rPr lang="pl-PL" sz="2800" dirty="0" smtClean="0"/>
              <a:t>obejmują w </a:t>
            </a:r>
            <a:r>
              <a:rPr lang="pl-PL" sz="2800" dirty="0"/>
              <a:t>szczególności:</a:t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590465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realizowanie </a:t>
            </a:r>
            <a:r>
              <a:rPr lang="pl-PL" sz="2100" dirty="0"/>
              <a:t>wśród uczniów </a:t>
            </a:r>
            <a:r>
              <a:rPr lang="pl-PL" sz="2100" dirty="0" smtClean="0"/>
              <a:t>oraz </a:t>
            </a:r>
            <a:r>
              <a:rPr lang="pl-PL" sz="2100" dirty="0"/>
              <a:t>ich rodziców </a:t>
            </a:r>
            <a:r>
              <a:rPr lang="pl-PL" sz="2100" dirty="0" smtClean="0"/>
              <a:t>programów profilaktycznych i </a:t>
            </a:r>
            <a:r>
              <a:rPr lang="pl-PL" sz="2100" dirty="0"/>
              <a:t>promocji zdrowia psychicznego dostosowanych do potrzeb indywidualnych i grupowych oraz realizowanych </a:t>
            </a:r>
            <a:r>
              <a:rPr lang="pl-PL" sz="2100" dirty="0" smtClean="0"/>
              <a:t>celów profilaktycznych</a:t>
            </a:r>
            <a:r>
              <a:rPr lang="pl-PL" sz="2100" dirty="0"/>
              <a:t>, </a:t>
            </a:r>
            <a:r>
              <a:rPr lang="pl-PL" sz="2100" b="1" dirty="0"/>
              <a:t>rekomendowanych w ramach systemu rekomendacji, </a:t>
            </a:r>
            <a:r>
              <a:rPr lang="pl-PL" sz="2100" b="1" dirty="0" smtClean="0"/>
              <a:t>   o </a:t>
            </a:r>
            <a:r>
              <a:rPr lang="pl-PL" sz="2100" b="1" dirty="0"/>
              <a:t>którym mowa w Krajowym </a:t>
            </a:r>
            <a:r>
              <a:rPr lang="pl-PL" sz="2100" b="1" dirty="0" smtClean="0"/>
              <a:t>Programie Przeciwdziałania Narkomanii</a:t>
            </a:r>
            <a:endParaRPr lang="pl-PL" sz="2100" dirty="0"/>
          </a:p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przygotowanie </a:t>
            </a:r>
            <a:r>
              <a:rPr lang="pl-PL" sz="2100" dirty="0"/>
              <a:t>oferty </a:t>
            </a:r>
            <a:r>
              <a:rPr lang="pl-PL" sz="2100" b="1" dirty="0"/>
              <a:t>zajęć rozwijających zainteresowania i uzdolnienia</a:t>
            </a:r>
            <a:r>
              <a:rPr lang="pl-PL" sz="2100" dirty="0"/>
              <a:t>, jako alternatywnej pozytywnej formy </a:t>
            </a:r>
            <a:r>
              <a:rPr lang="pl-PL" sz="2100" dirty="0" smtClean="0"/>
              <a:t>działalności zaspakajającej </a:t>
            </a:r>
            <a:r>
              <a:rPr lang="pl-PL" sz="2100" dirty="0"/>
              <a:t>ważne potrzeby, w szczególności potrzebę podniesienia samooceny, sukcesu, </a:t>
            </a:r>
            <a:r>
              <a:rPr lang="pl-PL" sz="2100" dirty="0" smtClean="0"/>
              <a:t>przynależności i </a:t>
            </a:r>
            <a:r>
              <a:rPr lang="pl-PL" sz="2100" dirty="0"/>
              <a:t>satysfakcji </a:t>
            </a:r>
            <a:r>
              <a:rPr lang="pl-PL" sz="2100" dirty="0" smtClean="0"/>
              <a:t>życiowej;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kształtowanie </a:t>
            </a:r>
            <a:r>
              <a:rPr lang="pl-PL" sz="2100" dirty="0"/>
              <a:t>i </a:t>
            </a:r>
            <a:r>
              <a:rPr lang="pl-PL" sz="2100" b="1" dirty="0"/>
              <a:t>wzmacnianie norm przeciwnych używaniu </a:t>
            </a:r>
            <a:r>
              <a:rPr lang="pl-PL" sz="2100" b="1" dirty="0" smtClean="0"/>
              <a:t>środków              </a:t>
            </a:r>
            <a:r>
              <a:rPr lang="pl-PL" sz="2100" b="1" dirty="0"/>
              <a:t>i substancji</a:t>
            </a:r>
            <a:r>
              <a:rPr lang="pl-PL" sz="2100" dirty="0"/>
              <a:t>, o których mowa w § 1 ust. 2, </a:t>
            </a:r>
            <a:r>
              <a:rPr lang="pl-PL" sz="2100" dirty="0" smtClean="0"/>
              <a:t>przez uczniów, </a:t>
            </a:r>
            <a:r>
              <a:rPr lang="pl-PL" sz="2100" dirty="0"/>
              <a:t>a także norm przeciwnych podejmowaniu innych </a:t>
            </a:r>
            <a:r>
              <a:rPr lang="pl-PL" sz="2100" dirty="0" err="1"/>
              <a:t>zachowań</a:t>
            </a:r>
            <a:r>
              <a:rPr lang="pl-PL" sz="2100" dirty="0"/>
              <a:t> </a:t>
            </a:r>
            <a:r>
              <a:rPr lang="pl-PL" sz="2100" dirty="0" smtClean="0"/>
              <a:t>ryzykownych;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b="1" dirty="0" smtClean="0"/>
              <a:t>doskonalenie </a:t>
            </a:r>
            <a:r>
              <a:rPr lang="pl-PL" sz="2100" b="1" dirty="0"/>
              <a:t>zawodowe nauczycieli i wychowawców w zakresie realizacji szkolnej interwencji </a:t>
            </a:r>
            <a:r>
              <a:rPr lang="pl-PL" sz="2100" b="1" dirty="0" smtClean="0"/>
              <a:t>profilaktycznej </a:t>
            </a:r>
            <a:r>
              <a:rPr lang="pl-PL" sz="2100" dirty="0" smtClean="0"/>
              <a:t>w </a:t>
            </a:r>
            <a:r>
              <a:rPr lang="pl-PL" sz="2100" dirty="0"/>
              <a:t>przypadku podejmowania przez uczniów i wychowanków </a:t>
            </a:r>
            <a:r>
              <a:rPr lang="pl-PL" sz="2100" dirty="0" err="1"/>
              <a:t>zachowań</a:t>
            </a:r>
            <a:r>
              <a:rPr lang="pl-PL" sz="2100" dirty="0"/>
              <a:t> </a:t>
            </a:r>
            <a:r>
              <a:rPr lang="pl-PL" sz="2100" dirty="0" smtClean="0"/>
              <a:t>ryzykownych;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włączanie</a:t>
            </a:r>
            <a:r>
              <a:rPr lang="pl-PL" sz="2100" dirty="0"/>
              <a:t>, w razie potrzeby, w indywidualny program edukacyjno-terapeutyczny, </a:t>
            </a:r>
            <a:r>
              <a:rPr lang="pl-PL" sz="2100" dirty="0" smtClean="0"/>
              <a:t>działań </a:t>
            </a:r>
            <a:r>
              <a:rPr lang="pl-PL" sz="2100" dirty="0"/>
              <a:t>z zakresu przeciwdziałania używaniu </a:t>
            </a:r>
            <a:r>
              <a:rPr lang="pl-PL" sz="2100" dirty="0" smtClean="0"/>
              <a:t>środków              </a:t>
            </a:r>
            <a:r>
              <a:rPr lang="pl-PL" sz="2100" dirty="0"/>
              <a:t>i substancji, o których mowa w § </a:t>
            </a:r>
            <a:r>
              <a:rPr lang="pl-PL" sz="2100" dirty="0" smtClean="0"/>
              <a:t>1 ust</a:t>
            </a:r>
            <a:r>
              <a:rPr lang="pl-PL" sz="2100" dirty="0"/>
              <a:t>. 2.</a:t>
            </a:r>
          </a:p>
        </p:txBody>
      </p:sp>
    </p:spTree>
    <p:extLst>
      <p:ext uri="{BB962C8B-B14F-4D97-AF65-F5344CB8AC3E}">
        <p14:creationId xmlns:p14="http://schemas.microsoft.com/office/powerpoint/2010/main" val="32702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Podstawę </a:t>
            </a:r>
            <a:r>
              <a:rPr lang="pl-PL" dirty="0"/>
              <a:t>do podejmowania </a:t>
            </a:r>
            <a:r>
              <a:rPr lang="pl-PL" dirty="0" smtClean="0"/>
              <a:t>działalności wychowawczej, edukacyjnej, informacyjnej                   i profilaktycznej , </a:t>
            </a:r>
            <a:r>
              <a:rPr lang="pl-PL" dirty="0"/>
              <a:t>stanowi </a:t>
            </a:r>
            <a:r>
              <a:rPr lang="pl-PL" b="1" dirty="0"/>
              <a:t>opracowywana </a:t>
            </a:r>
            <a:r>
              <a:rPr lang="pl-PL" b="1" dirty="0" smtClean="0"/>
              <a:t>                     w każdym roku </a:t>
            </a:r>
            <a:r>
              <a:rPr lang="pl-PL" b="1" dirty="0"/>
              <a:t>szkolnym </a:t>
            </a:r>
            <a:r>
              <a:rPr lang="pl-PL" b="1" dirty="0" smtClean="0"/>
              <a:t>diagnoza </a:t>
            </a:r>
            <a:r>
              <a:rPr lang="pl-PL" dirty="0"/>
              <a:t>w </a:t>
            </a:r>
            <a:r>
              <a:rPr lang="pl-PL" u="sng" dirty="0"/>
              <a:t>zakresie </a:t>
            </a:r>
            <a:r>
              <a:rPr lang="pl-PL" u="sng" dirty="0" smtClean="0"/>
              <a:t>występujących w </a:t>
            </a:r>
            <a:r>
              <a:rPr lang="pl-PL" u="sng" dirty="0"/>
              <a:t>środowisku szkolnym czynników chroniących oraz czynników </a:t>
            </a:r>
            <a:r>
              <a:rPr lang="pl-PL" u="sng" dirty="0" smtClean="0"/>
              <a:t>ryzyka.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dirty="0" smtClean="0"/>
              <a:t>Diagnozy dokonuje się we współpracy</a:t>
            </a:r>
            <a:r>
              <a:rPr lang="pl-PL" sz="2800" dirty="0"/>
              <a:t> </a:t>
            </a:r>
            <a:r>
              <a:rPr lang="pl-PL" sz="2800" dirty="0" smtClean="0"/>
              <a:t>z </a:t>
            </a:r>
            <a:r>
              <a:rPr lang="pl-PL" sz="2800" dirty="0"/>
              <a:t>jednostkami samorządu terytorialnego, poradniami psychologiczno-pedagogicznymi, w tym poradniami </a:t>
            </a:r>
            <a:r>
              <a:rPr lang="pl-PL" sz="2800" dirty="0" smtClean="0"/>
              <a:t>specjalistycznymi, placówkami </a:t>
            </a:r>
            <a:r>
              <a:rPr lang="pl-PL" sz="2800" dirty="0"/>
              <a:t>doskonalenia nauczycieli, podmiotami realizującymi świadczenia zdrowotne z zakresu </a:t>
            </a:r>
            <a:r>
              <a:rPr lang="pl-PL" sz="2800" dirty="0" smtClean="0"/>
              <a:t>podstawowej opieki </a:t>
            </a:r>
            <a:r>
              <a:rPr lang="pl-PL" sz="2800" dirty="0"/>
              <a:t>zdrowotnej, opieki psychiatrycznej </a:t>
            </a:r>
            <a:r>
              <a:rPr lang="pl-PL" sz="2800" dirty="0" smtClean="0"/>
              <a:t>          i </a:t>
            </a:r>
            <a:r>
              <a:rPr lang="pl-PL" sz="2800" dirty="0"/>
              <a:t>leczenia uzależnień, wojewódzkimi i powiatowymi stacjami </a:t>
            </a:r>
            <a:r>
              <a:rPr lang="pl-PL" sz="2800" dirty="0" smtClean="0"/>
              <a:t>sanitarno-epidemiologicznymi</a:t>
            </a:r>
            <a:r>
              <a:rPr lang="pl-PL" sz="2800" dirty="0"/>
              <a:t>, Policją, </a:t>
            </a:r>
            <a:r>
              <a:rPr lang="pl-PL" sz="2800" dirty="0" smtClean="0"/>
              <a:t>pracodawcami…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459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Przez czynniki chroniące należy rozumieć indywidualne cechy i zachowania uczniów lub wychowanków, </a:t>
            </a:r>
            <a:r>
              <a:rPr lang="pl-PL" dirty="0" smtClean="0"/>
              <a:t>cechy środowiska </a:t>
            </a:r>
            <a:r>
              <a:rPr lang="pl-PL" dirty="0"/>
              <a:t>społecznego i efekty ich wzajemnego oddziaływania, których występowanie wzmacnia ogólny </a:t>
            </a:r>
            <a:r>
              <a:rPr lang="pl-PL" dirty="0" smtClean="0"/>
              <a:t>potencjał zdrowotny </a:t>
            </a:r>
            <a:r>
              <a:rPr lang="pl-PL" dirty="0"/>
              <a:t>ucznia </a:t>
            </a:r>
            <a:r>
              <a:rPr lang="pl-PL" dirty="0" smtClean="0"/>
              <a:t>i </a:t>
            </a:r>
            <a:r>
              <a:rPr lang="pl-PL" dirty="0"/>
              <a:t>zwiększa jego odporność na działanie czynników </a:t>
            </a:r>
            <a:r>
              <a:rPr lang="pl-PL" dirty="0" smtClean="0"/>
              <a:t>ryzyka.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7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Przez </a:t>
            </a:r>
            <a:r>
              <a:rPr lang="pl-PL" dirty="0"/>
              <a:t>czynniki ryzyka należy rozumieć indywidualne cechy i zachowania </a:t>
            </a:r>
            <a:r>
              <a:rPr lang="pl-PL" dirty="0" smtClean="0"/>
              <a:t>uczniów, </a:t>
            </a:r>
            <a:r>
              <a:rPr lang="pl-PL" dirty="0"/>
              <a:t>cechy </a:t>
            </a:r>
            <a:r>
              <a:rPr lang="pl-PL" dirty="0" smtClean="0"/>
              <a:t>środowiska społecznego </a:t>
            </a:r>
            <a:r>
              <a:rPr lang="pl-PL" dirty="0"/>
              <a:t>i efekty ich wzajemnego oddziaływania, które wiążą się z wysokim prawdopodobieństwem </a:t>
            </a:r>
            <a:r>
              <a:rPr lang="pl-PL" dirty="0" smtClean="0"/>
              <a:t>wystąpienia </a:t>
            </a:r>
            <a:r>
              <a:rPr lang="pl-PL" dirty="0" err="1" smtClean="0"/>
              <a:t>zachowań</a:t>
            </a:r>
            <a:r>
              <a:rPr lang="pl-PL" dirty="0" smtClean="0"/>
              <a:t> </a:t>
            </a:r>
            <a:r>
              <a:rPr lang="pl-PL" dirty="0"/>
              <a:t>ryzykownych stanowiących zagrożenie dla ich prawidłowego rozwoju, zdrowia, bezpieczeństwa </a:t>
            </a:r>
            <a:r>
              <a:rPr lang="pl-PL" dirty="0" smtClean="0"/>
              <a:t>lub funkcjonowania </a:t>
            </a:r>
            <a:r>
              <a:rPr lang="pl-PL" dirty="0"/>
              <a:t>społecznego.</a:t>
            </a:r>
          </a:p>
        </p:txBody>
      </p:sp>
    </p:spTree>
    <p:extLst>
      <p:ext uri="{BB962C8B-B14F-4D97-AF65-F5344CB8AC3E}">
        <p14:creationId xmlns:p14="http://schemas.microsoft.com/office/powerpoint/2010/main" val="232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oparciu o diagnozę</a:t>
            </a:r>
            <a:r>
              <a:rPr lang="pl-PL" dirty="0" smtClean="0"/>
              <a:t>, </a:t>
            </a:r>
            <a:r>
              <a:rPr lang="pl-PL" dirty="0"/>
              <a:t>nauczyciel lub wychowawca w uzgodnieniu z dyrektorem </a:t>
            </a:r>
            <a:r>
              <a:rPr lang="pl-PL" dirty="0" smtClean="0"/>
              <a:t>szkoły wybiera </a:t>
            </a:r>
            <a:r>
              <a:rPr lang="pl-PL" dirty="0"/>
              <a:t>formę, w której realizuje działalność, o której mowa w § 1, uwzględniając wykorzystanie </a:t>
            </a:r>
            <a:r>
              <a:rPr lang="pl-PL" dirty="0" smtClean="0"/>
              <a:t>aktywnych metod </a:t>
            </a:r>
            <a:r>
              <a:rPr lang="pl-PL" dirty="0"/>
              <a:t>pracy.</a:t>
            </a:r>
          </a:p>
        </p:txBody>
      </p:sp>
    </p:spTree>
    <p:extLst>
      <p:ext uri="{BB962C8B-B14F-4D97-AF65-F5344CB8AC3E}">
        <p14:creationId xmlns:p14="http://schemas.microsoft.com/office/powerpoint/2010/main" val="32967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4000">
              <a:srgbClr val="FBB47D"/>
            </a:gs>
            <a:gs pos="32000">
              <a:srgbClr val="FAC77D"/>
            </a:gs>
            <a:gs pos="92000">
              <a:srgbClr val="FBA97D"/>
            </a:gs>
            <a:gs pos="72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Szkoły i placówki dostosują, w terminie </a:t>
            </a:r>
            <a:r>
              <a:rPr lang="pl-PL" dirty="0" smtClean="0"/>
              <a:t>                 6 </a:t>
            </a:r>
            <a:r>
              <a:rPr lang="pl-PL" dirty="0"/>
              <a:t>miesięcy od dnia wejścia w życie rozporządzenia, program </a:t>
            </a:r>
            <a:r>
              <a:rPr lang="pl-PL" dirty="0" smtClean="0"/>
              <a:t>wychowawczy                 i </a:t>
            </a:r>
            <a:r>
              <a:rPr lang="pl-PL" dirty="0"/>
              <a:t>program profilaktyki, o których mowa w art. 54 ust. 2 pkt 1 ustawy o systemie oświaty, </a:t>
            </a:r>
            <a:r>
              <a:rPr lang="pl-PL" dirty="0" smtClean="0"/>
              <a:t>              do </a:t>
            </a:r>
            <a:r>
              <a:rPr lang="pl-PL" dirty="0"/>
              <a:t>przepisów rozporządzenia</a:t>
            </a:r>
          </a:p>
        </p:txBody>
      </p:sp>
    </p:spTree>
    <p:extLst>
      <p:ext uri="{BB962C8B-B14F-4D97-AF65-F5344CB8AC3E}">
        <p14:creationId xmlns:p14="http://schemas.microsoft.com/office/powerpoint/2010/main" val="135923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ROZPORZĄDZENIE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MINISTRA EDUKACJI </a:t>
            </a:r>
            <a:r>
              <a:rPr lang="pl-PL" b="1" dirty="0" smtClean="0">
                <a:solidFill>
                  <a:srgbClr val="FF0000"/>
                </a:solidFill>
              </a:rPr>
              <a:t>NARODOWEJ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z dnia 10 czerwca 2015 r.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w sprawie szczegółowych warunków i sposobu oceniania, klasyfikowania i promowania uczniów i słuchaczy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w szkołach publicznych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2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ROZPORZĄDZENIE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MINISTRA </a:t>
            </a:r>
            <a:r>
              <a:rPr lang="pl-PL" b="1" dirty="0" smtClean="0">
                <a:solidFill>
                  <a:srgbClr val="FF0000"/>
                </a:solidFill>
              </a:rPr>
              <a:t>ZDROWIA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z dnia 26 sierpnia 2015 r.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w sprawie grup środków spożywczych przeznaczonych do sprzedaży </a:t>
            </a:r>
            <a:endParaRPr lang="pl-PL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dzieciom </a:t>
            </a:r>
            <a:r>
              <a:rPr lang="pl-PL" b="1" dirty="0">
                <a:solidFill>
                  <a:srgbClr val="FF0000"/>
                </a:solidFill>
              </a:rPr>
              <a:t>i młodzieży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w jednostkach systemu oświaty oraz wymagań, jakie muszą spełniać środki spożywcze stosowane w </a:t>
            </a:r>
            <a:r>
              <a:rPr lang="pl-PL" b="1" dirty="0" smtClean="0">
                <a:solidFill>
                  <a:srgbClr val="FF0000"/>
                </a:solidFill>
              </a:rPr>
              <a:t>ramach żywienia </a:t>
            </a:r>
            <a:r>
              <a:rPr lang="pl-PL" b="1" dirty="0">
                <a:solidFill>
                  <a:srgbClr val="FF0000"/>
                </a:solidFill>
              </a:rPr>
              <a:t>zbiorowego dzieci i młodzieży w tych jednostkach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Rozporządzenie Ministra Edukacji Narodowej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z </a:t>
            </a:r>
            <a:r>
              <a:rPr lang="pl-PL" dirty="0"/>
              <a:t>dnia 13 sierpnia 2015 r. </a:t>
            </a:r>
            <a:r>
              <a:rPr lang="pl-PL" i="1" dirty="0"/>
              <a:t>w sprawie szczegółowych warunków przechodzenia ucznia ze szkoły publicznej lub szkoły niepublicznej </a:t>
            </a:r>
            <a:r>
              <a:rPr lang="pl-PL" i="1" dirty="0" smtClean="0"/>
              <a:t>        o </a:t>
            </a:r>
            <a:r>
              <a:rPr lang="pl-PL" i="1" dirty="0"/>
              <a:t>uprawnieniach szkoły publicznej jednego typu do szkoły publicznej innego typu albo do szkoły publicznej tego samego typu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39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Cel główny Programu: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Poprawa </a:t>
            </a:r>
            <a:r>
              <a:rPr lang="pl-PL" dirty="0"/>
              <a:t>bezpieczeństwa uczniów poprzez działania prowadzone we współpracy</a:t>
            </a:r>
          </a:p>
          <a:p>
            <a:pPr marL="0" indent="0" algn="ctr">
              <a:buNone/>
            </a:pPr>
            <a:r>
              <a:rPr lang="pl-PL" dirty="0"/>
              <a:t>z organizacjami pozarządowymi oraz instytucjami zajmującymi się sprawami</a:t>
            </a:r>
          </a:p>
          <a:p>
            <a:pPr marL="0" indent="0" algn="ctr">
              <a:buNone/>
            </a:pPr>
            <a:r>
              <a:rPr lang="pl-PL" dirty="0"/>
              <a:t>bezpieczeństwa, sprzyjające kształtowaniu postaw i nawyków </a:t>
            </a:r>
            <a:r>
              <a:rPr lang="pl-PL" dirty="0" smtClean="0"/>
              <a:t>bezpiecznego zachowania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75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Rozporządzenie Ministra Edukacji Narodowej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z </a:t>
            </a:r>
            <a:r>
              <a:rPr lang="pl-PL" dirty="0"/>
              <a:t>dnia 24 sierpnia 2015 r. </a:t>
            </a:r>
            <a:r>
              <a:rPr lang="pl-PL" i="1" dirty="0"/>
              <a:t>zmieniające rozporządzenie w sprawie sposobu prowadzenia przez publiczne przedszkola, szkoły i placówki dokumentacji przebiegu nauczania, działalności </a:t>
            </a:r>
            <a:r>
              <a:rPr lang="pl-PL" i="1" dirty="0" smtClean="0"/>
              <a:t>wychowawczej</a:t>
            </a:r>
          </a:p>
          <a:p>
            <a:pPr marL="0" indent="0" algn="ctr">
              <a:buNone/>
            </a:pPr>
            <a:r>
              <a:rPr lang="pl-PL" i="1" dirty="0" smtClean="0"/>
              <a:t> </a:t>
            </a:r>
            <a:r>
              <a:rPr lang="pl-PL" i="1" dirty="0"/>
              <a:t>i opiekuńczej oraz rodzajów tej dokumentacji.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6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Rozporządzenie Ministra Edukacji Narodowej </a:t>
            </a:r>
            <a:br>
              <a:rPr lang="pl-PL" dirty="0"/>
            </a:br>
            <a:r>
              <a:rPr lang="pl-PL" dirty="0"/>
              <a:t>z dnia 6 sierpnia 2015 r. </a:t>
            </a:r>
            <a:r>
              <a:rPr lang="pl-PL" i="1" dirty="0"/>
              <a:t>w sprawie wymagań wobec szkół i </a:t>
            </a:r>
            <a:r>
              <a:rPr lang="pl-PL" i="1" dirty="0" smtClean="0"/>
              <a:t>placówek</a:t>
            </a:r>
          </a:p>
          <a:p>
            <a:r>
              <a:rPr lang="pl-PL" dirty="0"/>
              <a:t>Rozporządzenie Ministra Edukacji Narodowej </a:t>
            </a:r>
            <a:br>
              <a:rPr lang="pl-PL" dirty="0"/>
            </a:br>
            <a:r>
              <a:rPr lang="pl-PL" dirty="0"/>
              <a:t>z dnia 12 sierpnia 2015 r. </a:t>
            </a:r>
            <a:r>
              <a:rPr lang="pl-PL" i="1" dirty="0"/>
              <a:t>w sprawie nadzoru pedagogicznego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43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z dnia 24 lipca 2015 r. </a:t>
            </a:r>
          </a:p>
          <a:p>
            <a:pPr marL="0" indent="0" algn="ctr">
              <a:buNone/>
            </a:pPr>
            <a:r>
              <a:rPr lang="pl-PL" dirty="0" smtClean="0"/>
              <a:t>w sprawie warunków organizowania kształcenia, wychowania i opieki dla dzieci i młodzieży niepełnosprawnych, </a:t>
            </a:r>
          </a:p>
          <a:p>
            <a:pPr marL="0" indent="0" algn="ctr">
              <a:buNone/>
            </a:pPr>
            <a:r>
              <a:rPr lang="pl-PL" dirty="0" smtClean="0"/>
              <a:t>niedostosowanych społecznie </a:t>
            </a:r>
          </a:p>
          <a:p>
            <a:pPr marL="0" indent="0" algn="ctr">
              <a:buNone/>
            </a:pPr>
            <a:r>
              <a:rPr lang="pl-PL" dirty="0" smtClean="0"/>
              <a:t>i zagrożonych niedostosowaniem społecznym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ROZPORZĄDZENIE MINISTRA EDUKACJI NARODOWEJ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4089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640960" cy="4209331"/>
          </a:xfrm>
        </p:spPr>
        <p:txBody>
          <a:bodyPr>
            <a:normAutofit/>
          </a:bodyPr>
          <a:lstStyle/>
          <a:p>
            <a:r>
              <a:rPr lang="pl-PL" dirty="0" smtClean="0"/>
              <a:t>1) niepełnosprawnych: niesłyszących, słabosłyszących, niewidomych, słabowidzących,  z niepełnosprawnością ruchową, w tym z afazją, z niepełnosprawnością intelektualną w stopniu lekkim, umiarkowanym lub znacznym,                   z autyzmem, w tym z zespołem Aspergera,              i z niepełnosprawnościami sprzężonymi, zwanych dalej „uczniami niepełnosprawnymi”,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§ 1. Rozporządzenie określa warunki organizowania kształcenia, wychowania i opieki dla dzieci                     i młodzieży: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6675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968552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pl-PL" sz="1950" dirty="0" smtClean="0"/>
              <a:t>realizację zaleceń zawartych w orzeczeniu o potrzebie kształcenia specjalnego; </a:t>
            </a:r>
          </a:p>
          <a:p>
            <a:pPr marL="514350" indent="-514350">
              <a:buAutoNum type="arabicParenR"/>
            </a:pPr>
            <a:r>
              <a:rPr lang="pl-PL" sz="1950" dirty="0" smtClean="0"/>
              <a:t>warunki do nauki, sprzęt specjalistyczny i środki dydaktyczne, odpowiednie ze względu na indywidualne potrzeby rozwojowe  i edukacyjne oraz możliwości psychofizyczne dzieci lub uczniów; </a:t>
            </a:r>
          </a:p>
          <a:p>
            <a:pPr marL="514350" indent="-514350">
              <a:buAutoNum type="arabicParenR"/>
            </a:pPr>
            <a:r>
              <a:rPr lang="pl-PL" sz="1950" dirty="0" smtClean="0"/>
              <a:t>zajęcia specjalistyczne, o których mowa w przepisach wydanych na podstawie art. 22 ust. 2 pkt 11 ustawy z dnia 7 września 1991 r.  o systemie oświaty, zwanej dalej „ustawą”; </a:t>
            </a:r>
          </a:p>
          <a:p>
            <a:pPr marL="514350" indent="-514350">
              <a:buAutoNum type="arabicParenR"/>
            </a:pPr>
            <a:r>
              <a:rPr lang="pl-PL" sz="1950" dirty="0" smtClean="0"/>
              <a:t>inne zajęcia odpowiednie ze względu na indywidualne potrzeby rozwojowe i edukacyjne oraz możliwości psychofizyczne dzieci lub uczniów, w szczególności zajęcia rewalidacyjne, resocjalizacyjne i socjoterapeutyczne; </a:t>
            </a:r>
          </a:p>
          <a:p>
            <a:pPr marL="514350" indent="-514350">
              <a:buAutoNum type="arabicParenR"/>
            </a:pPr>
            <a:r>
              <a:rPr lang="pl-PL" sz="1950" dirty="0" smtClean="0"/>
              <a:t> integrację dzieci lub uczniów ze środowiskiem rówieśniczym,  w tym z dziećmi lub uczniami pełnosprawnymi; </a:t>
            </a:r>
          </a:p>
          <a:p>
            <a:pPr marL="514350" indent="-514350">
              <a:buAutoNum type="arabicParenR"/>
            </a:pPr>
            <a:r>
              <a:rPr lang="pl-PL" sz="1950" dirty="0" smtClean="0"/>
              <a:t>przygotowanie uczniów do samodzielności w życiu dorosłym. </a:t>
            </a:r>
            <a:endParaRPr lang="pl-PL" sz="195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 smtClean="0"/>
              <a:t>§ 5. 1. Przedszkola, inne formy wychowania przedszkolnego, szkoły, oddziały i ośrodki, o których mowa w § 2 ust. 1, zapewniają: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205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1.zakres i sposób dostosowania odpowiednio programu wychowania przedszkolnego oraz wymagań edukacyjnych, o których mowa           w art. 44b ust. 8 pkt 1 ustawy, do indywidualnych potrzeb rozwojowych                   i edukacyjnych oraz możliwości psychofizycznych dziecka lub ucznia, w szczególności przez zastosowanie odpowiednich metod i form pracy z dzieckiem lub uczniem; 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IPET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5004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784976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2. zintegrowane działania nauczycieli i specjalistów, prowadzących zajęcia z dzieckiem lub uczniem,       w tym w przypadku: </a:t>
            </a:r>
          </a:p>
          <a:p>
            <a:pPr marL="514350" indent="-514350">
              <a:buAutoNum type="alphaLcParenR"/>
            </a:pPr>
            <a:r>
              <a:rPr lang="pl-PL" dirty="0" smtClean="0"/>
              <a:t>dziecka lub ucznia niepełnosprawnego – działania o charakterze rewalidacyjnym,</a:t>
            </a:r>
          </a:p>
          <a:p>
            <a:pPr marL="514350" indent="-514350">
              <a:buAutoNum type="alphaLcParenR"/>
            </a:pPr>
            <a:r>
              <a:rPr lang="pl-PL" dirty="0" smtClean="0"/>
              <a:t> ucznia niedostosowanego społecznie – działania o charakterze resocjalizacyjnym, </a:t>
            </a:r>
          </a:p>
          <a:p>
            <a:pPr marL="514350" indent="-514350">
              <a:buAutoNum type="alphaLcParenR"/>
            </a:pPr>
            <a:r>
              <a:rPr lang="pl-PL" dirty="0" smtClean="0"/>
              <a:t>ucznia zagrożonego niedostosowaniem społecznym – działania o charakterze socjoterapeutycznym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31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3) formy i okres udzielania dziecku lub uczniowi pomocy psychologiczno-pedagogicznej oraz wymiar godzin, w którym poszczególne formy pomocy będą realizowane, zgodnie z przepisami wydanymi na podstawie art. 22 ust. 2 pkt 11 ustawy;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1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4) działania wspierające rodziców dziecka lub ucznia oraz, w zależności od potrzeb, zakres współdziałania z poradniami psychologiczno-pedagogicznymi, w tym poradniami specjalistycznymi, placówkami doskonalenia nauczycieli, organizacjami pozarządowymi oraz innymi instytucjami działającymi na rzecz rodziny, dzieci i młodzieży………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54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5) zajęcia rewalidacyjne, resocjalizacyjne                               i socjoterapeutyczne oraz inne zajęcia, odpowiednie ze względu na indywidualne potrzeby rozwojowe                     i edukacyjne oraz możliwości psychofizyczne dziecka lub ucznia, o których mowa w § 5 ust. 1 pkt 4, a w przypadku ucznia gimnazjum i szkoły ponadgimnazjalnej – także działania z zakresu doradztwa edukacyjno-zawodowego     i sposób realizacji tych działań;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6) zakres współpracy nauczycieli i specjalistów                     z rodzicami dziecka lub ucznia w realizacji przez przedszkole, inną formę wychowania przedszkolnego, szkołę lub ośrodek,   o których mowa w § 2 ust. 1, zadań wymienionych w § 5 ust. 1.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2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 roku 2015 </a:t>
            </a:r>
            <a:r>
              <a:rPr lang="pl-PL" dirty="0"/>
              <a:t>na realizację programu rząd przeznaczy 15 mln zł. Na każdy kolejny rok (2016, 2017, 2018) zostanie przeznaczone po 20 mln zł.</a:t>
            </a:r>
          </a:p>
          <a:p>
            <a:r>
              <a:rPr lang="pl-PL" dirty="0"/>
              <a:t>Program jest komplementarnym działaniem </a:t>
            </a:r>
            <a:r>
              <a:rPr lang="pl-PL" dirty="0" smtClean="0"/>
              <a:t>    w </a:t>
            </a:r>
            <a:r>
              <a:rPr lang="pl-PL" dirty="0"/>
              <a:t>stosunku do realizowanego już rządowego programu na lata 2014–2016 „Bezpieczna </a:t>
            </a:r>
            <a:r>
              <a:rPr lang="pl-PL" dirty="0" smtClean="0"/>
              <a:t>             i </a:t>
            </a:r>
            <a:r>
              <a:rPr lang="pl-PL" dirty="0"/>
              <a:t>Przyjazna Szkoła”.</a:t>
            </a:r>
          </a:p>
          <a:p>
            <a:r>
              <a:rPr lang="pl-PL" dirty="0"/>
              <a:t>Celem „Bezpiecznej+” jest przede wszystkim poprawa bezpieczeństwa uczniów, zarówno </a:t>
            </a:r>
            <a:r>
              <a:rPr lang="pl-PL" dirty="0" smtClean="0"/>
              <a:t>         w </a:t>
            </a:r>
            <a:r>
              <a:rPr lang="pl-PL" dirty="0"/>
              <a:t>szkole, jak i poza nią.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66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7. IPET OPRACOWUJE ZESPÓŁ nauczycieli                     i specjalistów. </a:t>
            </a:r>
          </a:p>
          <a:p>
            <a:pPr marL="0" indent="0">
              <a:buNone/>
            </a:pPr>
            <a:r>
              <a:rPr lang="pl-PL" dirty="0" smtClean="0"/>
              <a:t>Spotkania zespołu odbywają się w miarę potrzeb.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9. Zespół, co najmniej dwa razy w roku szkolnym, dokonuje okresowej wielospecjalistycznej oceny poziomu funkcjonowania dziecka lub ucznia, uwzględniając ocenę efektywności pomocy psychologiczno-pedagogicznej udzielanej dziecku lub uczniowi zgodnie z przepisami wydanymi na podstawie art. 22 ust. 2 pkt 11 ustawy, oraz,             w miarę potrzeb, dokonuje modyfikacji programu.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4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§ 7 .2. W przedszkolach </a:t>
            </a:r>
            <a:r>
              <a:rPr lang="pl-PL" dirty="0"/>
              <a:t> </a:t>
            </a:r>
            <a:r>
              <a:rPr lang="pl-PL" dirty="0" smtClean="0"/>
              <a:t>i szkołach, w których kształceniem specjalnym są objęte dzieci i uczniowie posiadający orzeczenie o potrzebie kształcenia specjalnego wydane ze względu na autyzm, w tym zespół Aspergera, lub niepełnosprawności sprzężone, zatrudnia się dodatkowo: </a:t>
            </a:r>
          </a:p>
          <a:p>
            <a:pPr marL="0" indent="0">
              <a:buNone/>
            </a:pPr>
            <a:r>
              <a:rPr lang="pl-PL" dirty="0" smtClean="0"/>
              <a:t>1) nauczycieli posiadających kwalifikacje w zakresie pedagogiki specjalnej w celu współorganizowania kształcenia uczniów niepełnosprawnych lub specjalistów, lub </a:t>
            </a:r>
          </a:p>
          <a:p>
            <a:pPr marL="0" indent="0">
              <a:buNone/>
            </a:pPr>
            <a:r>
              <a:rPr lang="pl-PL" dirty="0" smtClean="0"/>
              <a:t>2) w przypadku klas I–III szkoły podstawowej – asystenta, o którym mowa w art. 7 ust. 1e ustawy, lub </a:t>
            </a:r>
          </a:p>
          <a:p>
            <a:pPr marL="0" indent="0">
              <a:buNone/>
            </a:pPr>
            <a:r>
              <a:rPr lang="pl-PL" dirty="0" smtClean="0"/>
              <a:t>3) pomoc nauczyciela – z uwzględnieniem realizacji zaleceń zawartych    w orzeczeniu o potrzebie kształcenia specjalnego.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86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/>
              <a:t>Realizowane w ramach programu działania będą obejmowały następujące obszary: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bezpieczne </a:t>
            </a:r>
            <a:r>
              <a:rPr lang="pl-PL" dirty="0"/>
              <a:t>korzystanie z cyberprzestrzeni,</a:t>
            </a:r>
          </a:p>
          <a:p>
            <a:pPr lvl="0"/>
            <a:r>
              <a:rPr lang="pl-PL" dirty="0"/>
              <a:t>kształtowanie otwartości i budowanie pozytywnego klimatu szkoły,</a:t>
            </a:r>
          </a:p>
          <a:p>
            <a:pPr lvl="0"/>
            <a:r>
              <a:rPr lang="pl-PL" dirty="0"/>
              <a:t>poprawę bezpieczeństwa fizycznego w szkołach,</a:t>
            </a:r>
          </a:p>
          <a:p>
            <a:pPr lvl="0"/>
            <a:r>
              <a:rPr lang="pl-PL" dirty="0"/>
              <a:t>tworzenie warunków do prowadzenia przez powiatowe i miejskie jednostki Państwowej Straży Pożarnej praktycznych zajęć dla dzieci </a:t>
            </a:r>
            <a:r>
              <a:rPr lang="pl-PL" dirty="0" smtClean="0"/>
              <a:t>        z </a:t>
            </a:r>
            <a:r>
              <a:rPr lang="pl-PL" dirty="0"/>
              <a:t>zakresu bezpieczeństwa przeciwpożarowego.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Program </a:t>
            </a:r>
            <a:r>
              <a:rPr lang="pl-PL" dirty="0"/>
              <a:t>jest adresowany m.in. do uczniów, rodziców, nauczycieli i innych pracowników szkół.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655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Cel szczegółowy nr 1: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Poprawa </a:t>
            </a:r>
            <a:r>
              <a:rPr lang="pl-PL" dirty="0"/>
              <a:t>kompetencji pracowników szkoły, uczniów </a:t>
            </a:r>
            <a:r>
              <a:rPr lang="pl-PL" dirty="0" smtClean="0"/>
              <a:t> i </a:t>
            </a:r>
            <a:r>
              <a:rPr lang="pl-PL" dirty="0"/>
              <a:t>ich rodziców w </a:t>
            </a:r>
            <a:r>
              <a:rPr lang="pl-PL" dirty="0" smtClean="0"/>
              <a:t>zakresie bezpiecznego </a:t>
            </a:r>
            <a:r>
              <a:rPr lang="pl-PL" dirty="0"/>
              <a:t>korzystania </a:t>
            </a:r>
            <a:r>
              <a:rPr lang="pl-PL" dirty="0" smtClean="0"/>
              <a:t>  z </a:t>
            </a:r>
            <a:r>
              <a:rPr lang="pl-PL" dirty="0"/>
              <a:t>cyberprzestrzeni oraz reagowania na zagrożenia, </a:t>
            </a:r>
            <a:r>
              <a:rPr lang="pl-PL" dirty="0" smtClean="0"/>
              <a:t> w </a:t>
            </a:r>
            <a:r>
              <a:rPr lang="pl-PL" dirty="0"/>
              <a:t>tym: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/>
              <a:t>poprawa </a:t>
            </a:r>
            <a:r>
              <a:rPr lang="pl-PL" dirty="0"/>
              <a:t>kompetencji kadry szkół w zakresie reagowania na </a:t>
            </a:r>
            <a:r>
              <a:rPr lang="pl-PL" dirty="0" smtClean="0"/>
              <a:t>niepożądane zjawiska </a:t>
            </a:r>
            <a:r>
              <a:rPr lang="pl-PL" dirty="0"/>
              <a:t>w cyberprzestrzeni, związane ze </a:t>
            </a:r>
            <a:r>
              <a:rPr lang="pl-PL" dirty="0" smtClean="0"/>
              <a:t>szkołą;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/>
              <a:t>podniesienie </a:t>
            </a:r>
            <a:r>
              <a:rPr lang="pl-PL" dirty="0"/>
              <a:t>osobistych kompetencji cyfrowych (umożliwiających </a:t>
            </a:r>
            <a:r>
              <a:rPr lang="pl-PL" dirty="0" smtClean="0"/>
              <a:t>radzenie sobie </a:t>
            </a:r>
            <a:r>
              <a:rPr lang="pl-PL" dirty="0"/>
              <a:t>z potencjalnymi zagrożeniami cyfrowymi) uczniów, </a:t>
            </a:r>
            <a:r>
              <a:rPr lang="pl-PL" dirty="0" smtClean="0"/>
              <a:t>rodziców                 i </a:t>
            </a:r>
            <a:r>
              <a:rPr lang="pl-PL" dirty="0"/>
              <a:t>nauczycieli.</a:t>
            </a:r>
          </a:p>
        </p:txBody>
      </p:sp>
    </p:spTree>
    <p:extLst>
      <p:ext uri="{BB962C8B-B14F-4D97-AF65-F5344CB8AC3E}">
        <p14:creationId xmlns:p14="http://schemas.microsoft.com/office/powerpoint/2010/main" val="24316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100" b="1" dirty="0" smtClean="0"/>
              <a:t>Cel </a:t>
            </a:r>
            <a:r>
              <a:rPr lang="pl-PL" sz="3100" b="1" dirty="0"/>
              <a:t>szczegółowy nr 2:</a:t>
            </a:r>
            <a:br>
              <a:rPr lang="pl-PL" sz="3100" b="1" dirty="0"/>
            </a:b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602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100" dirty="0" smtClean="0"/>
              <a:t>Kształtowanie </a:t>
            </a:r>
            <a:r>
              <a:rPr lang="pl-PL" sz="2100" dirty="0"/>
              <a:t>otwartości i budowanie pozytywnego klimatu szkoły poprzez </a:t>
            </a:r>
            <a:r>
              <a:rPr lang="pl-PL" sz="2100" dirty="0" smtClean="0"/>
              <a:t>działania ułatwiające </a:t>
            </a:r>
            <a:r>
              <a:rPr lang="pl-PL" sz="2100" dirty="0"/>
              <a:t>współdziałanie z podmiotami, o których mowa w art. 2a ust. 1 i art. </a:t>
            </a:r>
            <a:r>
              <a:rPr lang="pl-PL" sz="2100" dirty="0" smtClean="0"/>
              <a:t>56 ust</a:t>
            </a:r>
            <a:r>
              <a:rPr lang="pl-PL" sz="2100" dirty="0"/>
              <a:t>. 1 ustawy z dnia 7 września 1991 r. o systemie oświaty, w tym: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 smtClean="0"/>
              <a:t>zwiększenie </a:t>
            </a:r>
            <a:r>
              <a:rPr lang="pl-PL" sz="2100" dirty="0"/>
              <a:t>otwartości szkoły na współpracę z podmiotami, o których </a:t>
            </a:r>
            <a:r>
              <a:rPr lang="pl-PL" sz="2100" dirty="0" smtClean="0"/>
              <a:t>mowa w </a:t>
            </a:r>
            <a:r>
              <a:rPr lang="pl-PL" sz="2100" dirty="0"/>
              <a:t>art. 2a ust. 1 i art. 56 ust. 1 ustawy o systemie oświaty w celu </a:t>
            </a:r>
            <a:r>
              <a:rPr lang="pl-PL" sz="2100" dirty="0" smtClean="0"/>
              <a:t>podniesienia jakości </a:t>
            </a:r>
            <a:r>
              <a:rPr lang="pl-PL" sz="2100" dirty="0"/>
              <a:t>działań wychowawczych i opiekuńczych, w szczególności </a:t>
            </a:r>
            <a:r>
              <a:rPr lang="pl-PL" sz="2100" dirty="0" smtClean="0"/>
              <a:t>poprzez </a:t>
            </a:r>
            <a:r>
              <a:rPr lang="pl-PL" sz="2100" b="1" dirty="0" smtClean="0"/>
              <a:t>nawiązanie </a:t>
            </a:r>
            <a:r>
              <a:rPr lang="pl-PL" sz="2100" b="1" dirty="0"/>
              <a:t>współpracy z organizacjami pozarządowymi oraz </a:t>
            </a:r>
            <a:r>
              <a:rPr lang="pl-PL" sz="2100" b="1" dirty="0" smtClean="0"/>
              <a:t>instytucjami zajmującymi </a:t>
            </a:r>
            <a:r>
              <a:rPr lang="pl-PL" sz="2100" b="1" dirty="0"/>
              <a:t>się sprawami </a:t>
            </a:r>
            <a:r>
              <a:rPr lang="pl-PL" sz="2100" b="1" dirty="0" smtClean="0"/>
              <a:t>bezpieczeństwa</a:t>
            </a:r>
            <a:r>
              <a:rPr lang="pl-PL" sz="21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 smtClean="0"/>
              <a:t>kształtowanie </a:t>
            </a:r>
            <a:r>
              <a:rPr lang="pl-PL" sz="2100" dirty="0"/>
              <a:t>u uczniów aktywnej, otwartej, prospołecznej postawy </a:t>
            </a:r>
            <a:r>
              <a:rPr lang="pl-PL" sz="2100" dirty="0" smtClean="0"/>
              <a:t>oraz rozwijanie </a:t>
            </a:r>
            <a:r>
              <a:rPr lang="pl-PL" sz="2100" dirty="0"/>
              <a:t>ich umiejętności psychospołecznych, aktywności </a:t>
            </a:r>
            <a:r>
              <a:rPr lang="pl-PL" sz="2100" dirty="0" smtClean="0"/>
              <a:t>obywatelskiej oraz </a:t>
            </a:r>
            <a:r>
              <a:rPr lang="pl-PL" sz="2100" dirty="0"/>
              <a:t>umiejętności pracy zespołowej, a także </a:t>
            </a:r>
            <a:r>
              <a:rPr lang="pl-PL" sz="2100" b="1" dirty="0"/>
              <a:t>aktywności</a:t>
            </a:r>
            <a:r>
              <a:rPr lang="pl-PL" sz="2100" dirty="0"/>
              <a:t> </a:t>
            </a:r>
            <a:r>
              <a:rPr lang="pl-PL" sz="2100" b="1" dirty="0" err="1"/>
              <a:t>wolontariackiej</a:t>
            </a:r>
            <a:r>
              <a:rPr lang="pl-PL" sz="2100" b="1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100" dirty="0" smtClean="0"/>
              <a:t>budowanie </a:t>
            </a:r>
            <a:r>
              <a:rPr lang="pl-PL" sz="2100" dirty="0"/>
              <a:t>pozytywnego klimatu szkoły i klasy, w szczególności </a:t>
            </a:r>
            <a:r>
              <a:rPr lang="pl-PL" sz="2100" dirty="0" smtClean="0"/>
              <a:t>poprzez budowanie </a:t>
            </a:r>
            <a:r>
              <a:rPr lang="pl-PL" sz="2100" dirty="0"/>
              <a:t>prawidłowych relacji rówieśniczych, więzów między </a:t>
            </a:r>
            <a:r>
              <a:rPr lang="pl-PL" sz="2100" dirty="0" smtClean="0"/>
              <a:t>uczniami, realizację </a:t>
            </a:r>
            <a:r>
              <a:rPr lang="pl-PL" sz="2100" dirty="0"/>
              <a:t>działań antydyskryminacyjnych i włączających uczniów </a:t>
            </a:r>
            <a:r>
              <a:rPr lang="pl-PL" sz="2100" dirty="0" smtClean="0"/>
              <a:t>ze specjalnymi </a:t>
            </a:r>
            <a:r>
              <a:rPr lang="pl-PL" sz="2100" dirty="0"/>
              <a:t>potrzebami edukacyjnymi oraz </a:t>
            </a:r>
            <a:r>
              <a:rPr lang="pl-PL" sz="2100" b="1" dirty="0"/>
              <a:t>integrację szkoły z </a:t>
            </a:r>
            <a:r>
              <a:rPr lang="pl-PL" sz="2100" b="1" dirty="0" smtClean="0"/>
              <a:t>lokalnym środowiskiem </a:t>
            </a:r>
            <a:r>
              <a:rPr lang="pl-PL" sz="2100" b="1" dirty="0"/>
              <a:t>szkoły.</a:t>
            </a:r>
          </a:p>
        </p:txBody>
      </p:sp>
    </p:spTree>
    <p:extLst>
      <p:ext uri="{BB962C8B-B14F-4D97-AF65-F5344CB8AC3E}">
        <p14:creationId xmlns:p14="http://schemas.microsoft.com/office/powerpoint/2010/main" val="28026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sz="3600" b="1" dirty="0"/>
              <a:t>Cel szczegółowy nr 3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Upowszechnianie </a:t>
            </a:r>
            <a:r>
              <a:rPr lang="pl-PL" dirty="0"/>
              <a:t>wśród wszystkich pracowników szkoły umiejętności </a:t>
            </a:r>
            <a:r>
              <a:rPr lang="pl-PL" b="1" dirty="0" smtClean="0"/>
              <a:t>rozpoznawania sytuacji </a:t>
            </a:r>
            <a:r>
              <a:rPr lang="pl-PL" b="1" dirty="0"/>
              <a:t>zagrożenia oraz wiedzy o zasadach postępowania </a:t>
            </a:r>
            <a:r>
              <a:rPr lang="pl-PL" b="1" dirty="0" smtClean="0"/>
              <a:t>  w </a:t>
            </a:r>
            <a:r>
              <a:rPr lang="pl-PL" b="1" dirty="0"/>
              <a:t>sytuacjach </a:t>
            </a:r>
            <a:r>
              <a:rPr lang="pl-PL" b="1" dirty="0" smtClean="0"/>
              <a:t>zagrożenia</a:t>
            </a:r>
            <a:r>
              <a:rPr lang="pl-PL" dirty="0" smtClean="0"/>
              <a:t>, w </a:t>
            </a:r>
            <a:r>
              <a:rPr lang="pl-PL" dirty="0"/>
              <a:t>tym: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/>
              <a:t>poprawa </a:t>
            </a:r>
            <a:r>
              <a:rPr lang="pl-PL" dirty="0"/>
              <a:t>bezpieczeństwa szkoły poprzez przegląd stanu </a:t>
            </a:r>
            <a:r>
              <a:rPr lang="pl-PL" dirty="0" smtClean="0"/>
              <a:t>bezpieczeństwa szkoły;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/>
              <a:t>opracowanie </a:t>
            </a:r>
            <a:r>
              <a:rPr lang="pl-PL" dirty="0"/>
              <a:t>rekomendacji do szkolnych procedur </a:t>
            </a:r>
            <a:r>
              <a:rPr lang="pl-PL" dirty="0" smtClean="0"/>
              <a:t>postępowania w </a:t>
            </a:r>
            <a:r>
              <a:rPr lang="pl-PL" dirty="0"/>
              <a:t>sytuacjach zagrożenia na podstawie przeglądu stanu </a:t>
            </a:r>
            <a:r>
              <a:rPr lang="pl-PL" dirty="0" smtClean="0"/>
              <a:t>bezpieczeństwa szkoły;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b="1" dirty="0" smtClean="0"/>
              <a:t>praktyczne </a:t>
            </a:r>
            <a:r>
              <a:rPr lang="pl-PL" b="1" dirty="0"/>
              <a:t>zapoznanie pracowników szkoły </a:t>
            </a:r>
            <a:r>
              <a:rPr lang="pl-PL" b="1" dirty="0" smtClean="0"/>
              <a:t>              z </a:t>
            </a:r>
            <a:r>
              <a:rPr lang="pl-PL" b="1" dirty="0"/>
              <a:t>zasadami </a:t>
            </a:r>
            <a:r>
              <a:rPr lang="pl-PL" b="1" dirty="0" smtClean="0"/>
              <a:t>postępowania w </a:t>
            </a:r>
            <a:r>
              <a:rPr lang="pl-PL" b="1" dirty="0"/>
              <a:t>sytuacjach kryzysowych</a:t>
            </a:r>
          </a:p>
        </p:txBody>
      </p:sp>
    </p:spTree>
    <p:extLst>
      <p:ext uri="{BB962C8B-B14F-4D97-AF65-F5344CB8AC3E}">
        <p14:creationId xmlns:p14="http://schemas.microsoft.com/office/powerpoint/2010/main" val="246548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Cel szczegółowy 4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8352928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Tworzenie </a:t>
            </a:r>
            <a:r>
              <a:rPr lang="pl-PL" sz="2400" dirty="0"/>
              <a:t>warunków do prowadzenia w jednostkach Państwowej Straży </a:t>
            </a:r>
            <a:r>
              <a:rPr lang="pl-PL" sz="2400" dirty="0" smtClean="0"/>
              <a:t>Pożarnej praktycznych </a:t>
            </a:r>
            <a:r>
              <a:rPr lang="pl-PL" sz="2400" dirty="0"/>
              <a:t>zajęć edukacyjnych z zakresu bezpieczeństwa, w </a:t>
            </a:r>
            <a:r>
              <a:rPr lang="pl-PL" sz="2400" dirty="0" smtClean="0"/>
              <a:t>szczególności przeciwpożarowego</a:t>
            </a:r>
            <a:r>
              <a:rPr lang="pl-PL" sz="2400" dirty="0"/>
              <a:t>, w tym</a:t>
            </a:r>
            <a:r>
              <a:rPr lang="pl-PL" sz="2400" dirty="0" smtClean="0"/>
              <a:t>:</a:t>
            </a:r>
            <a:endParaRPr lang="pl-PL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 smtClean="0"/>
              <a:t>dofinansowanie </a:t>
            </a:r>
            <a:r>
              <a:rPr lang="pl-PL" sz="2400" dirty="0"/>
              <a:t>wyposażenia lub doposażenia </a:t>
            </a:r>
            <a:r>
              <a:rPr lang="pl-PL" sz="2400" dirty="0" err="1"/>
              <a:t>sal</a:t>
            </a:r>
            <a:r>
              <a:rPr lang="pl-PL" sz="2400" dirty="0"/>
              <a:t> edukacyjnych </a:t>
            </a:r>
            <a:r>
              <a:rPr lang="pl-PL" sz="2400" dirty="0" smtClean="0"/>
              <a:t>do prowadzenia </a:t>
            </a:r>
            <a:r>
              <a:rPr lang="pl-PL" sz="2400" dirty="0"/>
              <a:t>praktycznych zajęć edukacyjnych z zakresu </a:t>
            </a:r>
            <a:r>
              <a:rPr lang="pl-PL" sz="2400" dirty="0" smtClean="0"/>
              <a:t>bezpieczeństwa przeciwpożarowego;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 smtClean="0"/>
              <a:t>tworzenie </a:t>
            </a:r>
            <a:r>
              <a:rPr lang="pl-PL" sz="2400" dirty="0"/>
              <a:t>zasobów edukacyjnych do prowadzenia praktycznych </a:t>
            </a:r>
            <a:r>
              <a:rPr lang="pl-PL" sz="2400" dirty="0" smtClean="0"/>
              <a:t>zajęć edukacyjnych </a:t>
            </a:r>
            <a:r>
              <a:rPr lang="pl-PL" sz="2400" dirty="0"/>
              <a:t>z zakresu bezpieczeństwa przeciwpożarowego;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/>
              <a:t>przygotowanie nauczycieli-konsultantów wojewódzkich </a:t>
            </a:r>
            <a:r>
              <a:rPr lang="pl-PL" sz="2400" dirty="0" smtClean="0"/>
              <a:t>ośrodków doskonalenia </a:t>
            </a:r>
            <a:r>
              <a:rPr lang="pl-PL" sz="2400" dirty="0"/>
              <a:t>nauczycieli do przeszkolenia strażaków Państwowej Straży Pożarnej;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/>
              <a:t>przeszkolenie strażaków Państwowej Straży Pożarnej do </a:t>
            </a:r>
            <a:r>
              <a:rPr lang="pl-PL" sz="2400" dirty="0" smtClean="0"/>
              <a:t>prowadzenia praktycznych </a:t>
            </a:r>
            <a:r>
              <a:rPr lang="pl-PL" sz="2400" dirty="0"/>
              <a:t>zajęć edukacyjnych z uczniami.</a:t>
            </a:r>
          </a:p>
        </p:txBody>
      </p:sp>
    </p:spTree>
    <p:extLst>
      <p:ext uri="{BB962C8B-B14F-4D97-AF65-F5344CB8AC3E}">
        <p14:creationId xmlns:p14="http://schemas.microsoft.com/office/powerpoint/2010/main" val="285729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8CCE4"/>
      </a:accent1>
      <a:accent2>
        <a:srgbClr val="92CDDC"/>
      </a:accent2>
      <a:accent3>
        <a:srgbClr val="C3D69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2522</Words>
  <Application>Microsoft Office PowerPoint</Application>
  <PresentationFormat>Pokaz na ekranie (4:3)</PresentationFormat>
  <Paragraphs>148</Paragraphs>
  <Slides>41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2" baseType="lpstr">
      <vt:lpstr>Motyw pakietu Office</vt:lpstr>
      <vt:lpstr>Zmiany w prawie oświatowym</vt:lpstr>
      <vt:lpstr>Prezentacja programu PowerPoint</vt:lpstr>
      <vt:lpstr>Cel główny Programu: </vt:lpstr>
      <vt:lpstr>Prezentacja programu PowerPoint</vt:lpstr>
      <vt:lpstr>Realizowane w ramach programu działania będą obejmowały następujące obszary: </vt:lpstr>
      <vt:lpstr>Cel szczegółowy nr 1: </vt:lpstr>
      <vt:lpstr> Cel szczegółowy nr 2: </vt:lpstr>
      <vt:lpstr>Cel szczegółowy nr 3</vt:lpstr>
      <vt:lpstr>Cel szczegółowy 4 </vt:lpstr>
      <vt:lpstr>Prezentacja programu PowerPoint</vt:lpstr>
      <vt:lpstr>Prezentacja programu PowerPoint</vt:lpstr>
      <vt:lpstr>Prezentacja programu PowerPoint</vt:lpstr>
      <vt:lpstr>Działania wychowawcze</vt:lpstr>
      <vt:lpstr>Prezentacja programu PowerPoint</vt:lpstr>
      <vt:lpstr>Działalność edukacyjna w szkole </vt:lpstr>
      <vt:lpstr>Działalność edukacyjna obejmuje w szczególności:</vt:lpstr>
      <vt:lpstr>Prezentacja programu PowerPoint</vt:lpstr>
      <vt:lpstr>Działalność informacyjna w szkole </vt:lpstr>
      <vt:lpstr>Działalność informacyjna obejmuje w szczególności: </vt:lpstr>
      <vt:lpstr>Prezentacja programu PowerPoint</vt:lpstr>
      <vt:lpstr>Działania profilaktyczne obejmują w szczególności: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ROZPORZĄDZENIE MINISTRA EDUKACJI NARODOWEJ </vt:lpstr>
      <vt:lpstr>§ 1. Rozporządzenie określa warunki organizowania kształcenia, wychowania i opieki dla dzieci                     i młodzieży: </vt:lpstr>
      <vt:lpstr>§ 5. 1. Przedszkola, inne formy wychowania przedszkolnego, szkoły, oddziały i ośrodki, o których mowa w § 2 ust. 1, zapewniają: </vt:lpstr>
      <vt:lpstr>IPET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w prawie oświatowym</dc:title>
  <dc:creator>PC</dc:creator>
  <cp:lastModifiedBy>PC</cp:lastModifiedBy>
  <cp:revision>25</cp:revision>
  <dcterms:created xsi:type="dcterms:W3CDTF">2015-09-03T22:06:37Z</dcterms:created>
  <dcterms:modified xsi:type="dcterms:W3CDTF">2015-09-28T14:20:04Z</dcterms:modified>
</cp:coreProperties>
</file>