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77" r:id="rId6"/>
    <p:sldId id="276" r:id="rId7"/>
    <p:sldId id="269" r:id="rId8"/>
    <p:sldId id="270" r:id="rId9"/>
    <p:sldId id="283" r:id="rId10"/>
    <p:sldId id="284" r:id="rId11"/>
    <p:sldId id="285" r:id="rId12"/>
    <p:sldId id="286" r:id="rId13"/>
    <p:sldId id="287" r:id="rId14"/>
    <p:sldId id="288" r:id="rId15"/>
    <p:sldId id="263" r:id="rId16"/>
    <p:sldId id="268" r:id="rId17"/>
    <p:sldId id="278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9EA6-C491-4558-9C0C-EA187388E1B5}" type="datetimeFigureOut">
              <a:rPr lang="pl-PL" smtClean="0"/>
              <a:t>2017-05-30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F8E1-0824-4E7A-9582-D945E744DF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481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9EA6-C491-4558-9C0C-EA187388E1B5}" type="datetimeFigureOut">
              <a:rPr lang="pl-PL" smtClean="0"/>
              <a:t>2017-05-30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F8E1-0824-4E7A-9582-D945E744DF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976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9EA6-C491-4558-9C0C-EA187388E1B5}" type="datetimeFigureOut">
              <a:rPr lang="pl-PL" smtClean="0"/>
              <a:t>2017-05-30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F8E1-0824-4E7A-9582-D945E744DF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456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9EA6-C491-4558-9C0C-EA187388E1B5}" type="datetimeFigureOut">
              <a:rPr lang="pl-PL" smtClean="0"/>
              <a:t>2017-05-30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F8E1-0824-4E7A-9582-D945E744DF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125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9EA6-C491-4558-9C0C-EA187388E1B5}" type="datetimeFigureOut">
              <a:rPr lang="pl-PL" smtClean="0"/>
              <a:t>2017-05-30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F8E1-0824-4E7A-9582-D945E744DF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7043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9EA6-C491-4558-9C0C-EA187388E1B5}" type="datetimeFigureOut">
              <a:rPr lang="pl-PL" smtClean="0"/>
              <a:t>2017-05-30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F8E1-0824-4E7A-9582-D945E744DF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4950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9EA6-C491-4558-9C0C-EA187388E1B5}" type="datetimeFigureOut">
              <a:rPr lang="pl-PL" smtClean="0"/>
              <a:t>2017-05-30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F8E1-0824-4E7A-9582-D945E744DF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159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9EA6-C491-4558-9C0C-EA187388E1B5}" type="datetimeFigureOut">
              <a:rPr lang="pl-PL" smtClean="0"/>
              <a:t>2017-05-30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F8E1-0824-4E7A-9582-D945E744DF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225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9EA6-C491-4558-9C0C-EA187388E1B5}" type="datetimeFigureOut">
              <a:rPr lang="pl-PL" smtClean="0"/>
              <a:t>2017-05-30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F8E1-0824-4E7A-9582-D945E744DF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214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9EA6-C491-4558-9C0C-EA187388E1B5}" type="datetimeFigureOut">
              <a:rPr lang="pl-PL" smtClean="0"/>
              <a:t>2017-05-30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F8E1-0824-4E7A-9582-D945E744DF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0658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9EA6-C491-4558-9C0C-EA187388E1B5}" type="datetimeFigureOut">
              <a:rPr lang="pl-PL" smtClean="0"/>
              <a:t>2017-05-30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F8E1-0824-4E7A-9582-D945E744DF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2946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C9EA6-C491-4558-9C0C-EA187388E1B5}" type="datetimeFigureOut">
              <a:rPr lang="pl-PL" smtClean="0"/>
              <a:t>2017-05-30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5F8E1-0824-4E7A-9582-D945E744DF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777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Program wychowawczo-profilaktyczny szkoły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Podstawa prawna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175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Ważną rolę w kształceniu i wychowaniu uczniów w szkole podstawowej odgrywa </a:t>
            </a:r>
            <a:r>
              <a:rPr lang="pl-PL" dirty="0" smtClean="0">
                <a:solidFill>
                  <a:srgbClr val="FF0000"/>
                </a:solidFill>
              </a:rPr>
              <a:t>edukacja zdrowotna. </a:t>
            </a:r>
          </a:p>
          <a:p>
            <a:r>
              <a:rPr lang="pl-PL" dirty="0" smtClean="0"/>
              <a:t>Zadaniem szkoły jest kształtowanie </a:t>
            </a:r>
            <a:r>
              <a:rPr lang="pl-PL" dirty="0" smtClean="0">
                <a:solidFill>
                  <a:srgbClr val="FF0000"/>
                </a:solidFill>
              </a:rPr>
              <a:t>postaw prozdrowotnych</a:t>
            </a:r>
            <a:r>
              <a:rPr lang="pl-PL" dirty="0" smtClean="0"/>
              <a:t> uczniów, w tym wdrożenie ich do </a:t>
            </a:r>
            <a:r>
              <a:rPr lang="pl-PL" dirty="0" err="1" smtClean="0"/>
              <a:t>zachowań</a:t>
            </a:r>
            <a:r>
              <a:rPr lang="pl-PL" dirty="0" smtClean="0"/>
              <a:t> higienicznych, bezpiecznych dla zdrowia własnego i innych osób, a ponadto ugruntowanie wiedzy z zakresu prawidłowego odżywiania się, korzyści płynących z aktywności fizycznej, a także stosowania profilaktyki.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5334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192688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Kształcenie i wychowanie w szkole podstawowej sprzyja rozwijaniu </a:t>
            </a:r>
            <a:r>
              <a:rPr lang="pl-PL" dirty="0" smtClean="0">
                <a:solidFill>
                  <a:srgbClr val="FF0000"/>
                </a:solidFill>
              </a:rPr>
              <a:t>postaw obywatelskich, patriotycznych                   i społecznych uczniów</a:t>
            </a:r>
            <a:r>
              <a:rPr lang="pl-PL" dirty="0" smtClean="0"/>
              <a:t>. </a:t>
            </a:r>
          </a:p>
          <a:p>
            <a:r>
              <a:rPr lang="pl-PL" dirty="0" smtClean="0"/>
              <a:t>Zadaniem szkoły jest wzmacnianie </a:t>
            </a:r>
            <a:r>
              <a:rPr lang="pl-PL" dirty="0" smtClean="0">
                <a:solidFill>
                  <a:srgbClr val="FF0000"/>
                </a:solidFill>
              </a:rPr>
              <a:t>poczucia tożsamości narodowej</a:t>
            </a:r>
            <a:r>
              <a:rPr lang="pl-PL" dirty="0" smtClean="0"/>
              <a:t>, przywiązania </a:t>
            </a:r>
            <a:r>
              <a:rPr lang="pl-PL" dirty="0" smtClean="0">
                <a:solidFill>
                  <a:srgbClr val="FF0000"/>
                </a:solidFill>
              </a:rPr>
              <a:t>do historii i tradycji narodowych</a:t>
            </a:r>
            <a:r>
              <a:rPr lang="pl-PL" dirty="0" smtClean="0"/>
              <a:t>, przygotowanie i zachęcanie do podejmowania </a:t>
            </a:r>
            <a:r>
              <a:rPr lang="pl-PL" dirty="0" smtClean="0">
                <a:solidFill>
                  <a:srgbClr val="FF0000"/>
                </a:solidFill>
              </a:rPr>
              <a:t>działań na rzecz środowiska szkolnego i lokalnego</a:t>
            </a:r>
            <a:r>
              <a:rPr lang="pl-PL" dirty="0" smtClean="0"/>
              <a:t>, w tym do angażowania się w </a:t>
            </a:r>
            <a:r>
              <a:rPr lang="pl-PL" dirty="0" smtClean="0">
                <a:solidFill>
                  <a:srgbClr val="FF0000"/>
                </a:solidFill>
              </a:rPr>
              <a:t>wolontariat.</a:t>
            </a:r>
          </a:p>
          <a:p>
            <a:r>
              <a:rPr lang="pl-PL" dirty="0" smtClean="0"/>
              <a:t>Szkoła dba o wychowanie dzieci i młodzieży w duchu </a:t>
            </a:r>
            <a:r>
              <a:rPr lang="pl-PL" dirty="0" smtClean="0">
                <a:solidFill>
                  <a:srgbClr val="FF0000"/>
                </a:solidFill>
              </a:rPr>
              <a:t>akceptacji i szacunku dla drugiego człowieka</a:t>
            </a:r>
            <a:r>
              <a:rPr lang="pl-PL" dirty="0" smtClean="0"/>
              <a:t>, kształtuje postawę </a:t>
            </a:r>
            <a:r>
              <a:rPr lang="pl-PL" dirty="0" smtClean="0">
                <a:solidFill>
                  <a:srgbClr val="FF0000"/>
                </a:solidFill>
              </a:rPr>
              <a:t>szacunku dla środowiska przyrodniczego</a:t>
            </a:r>
            <a:r>
              <a:rPr lang="pl-PL" dirty="0" smtClean="0"/>
              <a:t>, w tym upowszechnia wiedzę o </a:t>
            </a:r>
            <a:r>
              <a:rPr lang="pl-PL" dirty="0" smtClean="0">
                <a:solidFill>
                  <a:srgbClr val="FF0000"/>
                </a:solidFill>
              </a:rPr>
              <a:t>zasadach zrównoważonego rozwoju,</a:t>
            </a:r>
            <a:r>
              <a:rPr lang="pl-PL" dirty="0" smtClean="0"/>
              <a:t> motywuje do działań na rzecz </a:t>
            </a:r>
            <a:r>
              <a:rPr lang="pl-PL" dirty="0" smtClean="0">
                <a:solidFill>
                  <a:srgbClr val="FF0000"/>
                </a:solidFill>
              </a:rPr>
              <a:t>ochrony środowiska </a:t>
            </a:r>
            <a:r>
              <a:rPr lang="pl-PL" dirty="0" smtClean="0"/>
              <a:t>oraz rozwija zainteresowanie </a:t>
            </a:r>
            <a:r>
              <a:rPr lang="pl-PL" dirty="0" smtClean="0">
                <a:solidFill>
                  <a:srgbClr val="FF0000"/>
                </a:solidFill>
              </a:rPr>
              <a:t>ekologią</a:t>
            </a:r>
            <a:r>
              <a:rPr lang="pl-PL" dirty="0" smtClean="0"/>
              <a:t>. </a:t>
            </a:r>
          </a:p>
          <a:p>
            <a:r>
              <a:rPr lang="pl-PL" dirty="0" smtClean="0"/>
              <a:t>Zadaniem szkoły jest przygotowanie uczniów do </a:t>
            </a:r>
            <a:r>
              <a:rPr lang="pl-PL" dirty="0" smtClean="0">
                <a:solidFill>
                  <a:srgbClr val="FF0000"/>
                </a:solidFill>
              </a:rPr>
              <a:t>wyboru kierunku kształcenia i zawodu.</a:t>
            </a:r>
            <a:r>
              <a:rPr lang="pl-PL" dirty="0" smtClean="0"/>
              <a:t> Szkoła prowadzi zajęcia z zakresu doradztwa zawodowego.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5254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Duże znaczenie dla rozwoju młodego człowieka oraz jego sukcesów w dorosłym życiu ma nabywanie </a:t>
            </a:r>
            <a:r>
              <a:rPr lang="pl-PL" dirty="0" smtClean="0">
                <a:solidFill>
                  <a:srgbClr val="FF0000"/>
                </a:solidFill>
              </a:rPr>
              <a:t>kompetencji społecznych takich jak komunikacja i współpraca w grupie</a:t>
            </a:r>
            <a:r>
              <a:rPr lang="pl-PL" dirty="0" smtClean="0"/>
              <a:t>, w tym w środowiskach wirtualnych, udział w projektach zespołowych lub indywidualnych oraz organizacja i zarządzanie projektami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9196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Działalność edukacyjna szkoły określona jest przez: </a:t>
            </a:r>
          </a:p>
          <a:p>
            <a:pPr marL="514350" indent="-514350">
              <a:buAutoNum type="arabicParenR"/>
            </a:pPr>
            <a:r>
              <a:rPr lang="pl-PL" dirty="0" smtClean="0"/>
              <a:t>szkolny zestaw programów nauczania; </a:t>
            </a:r>
          </a:p>
          <a:p>
            <a:pPr marL="0" indent="0">
              <a:buNone/>
            </a:pPr>
            <a:r>
              <a:rPr lang="pl-PL" dirty="0" smtClean="0"/>
              <a:t>2) program wychowawczo-profilaktyczny szkoły. Szkolny zestaw programów nauczania oraz program wychowawczo-profilaktyczny szkoły tworzą spójną całość i muszą uwzględniać wszystkie wymagania opisane w podstawie programowej.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Ich przygotowanie i realizacja są zadaniem zarówno całej szkoły, jak i każdego nauczyciela.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Obok zadań wychowawczych i profilaktycznych nauczyciele wykonują również działania opiekuńcze odpowiednio do istniejących potrzeb.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4201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70000" lnSpcReduction="20000"/>
          </a:bodyPr>
          <a:lstStyle/>
          <a:p>
            <a:r>
              <a:rPr lang="pl-PL" sz="4000" dirty="0" smtClean="0"/>
              <a:t>Działalność wychowawcza szkoły należy do podstawowych celów polityki oświatowej państwa. </a:t>
            </a:r>
          </a:p>
          <a:p>
            <a:r>
              <a:rPr lang="pl-PL" sz="4000" dirty="0" smtClean="0">
                <a:solidFill>
                  <a:srgbClr val="FF0000"/>
                </a:solidFill>
              </a:rPr>
              <a:t>Wychowanie</a:t>
            </a:r>
            <a:r>
              <a:rPr lang="pl-PL" sz="4000" dirty="0" smtClean="0"/>
              <a:t> młodego pokolenia jest </a:t>
            </a:r>
            <a:r>
              <a:rPr lang="pl-PL" sz="4000" dirty="0" smtClean="0">
                <a:solidFill>
                  <a:srgbClr val="FF0000"/>
                </a:solidFill>
              </a:rPr>
              <a:t>zadaniem rodziny </a:t>
            </a:r>
            <a:r>
              <a:rPr lang="pl-PL" sz="4000" dirty="0" smtClean="0"/>
              <a:t>i szkoły, która w swojej działalności musi uwzględniać wolę rodziców, ale </a:t>
            </a:r>
            <a:r>
              <a:rPr lang="pl-PL" sz="4000" dirty="0" smtClean="0">
                <a:solidFill>
                  <a:srgbClr val="FF0000"/>
                </a:solidFill>
              </a:rPr>
              <a:t>także i państwa</a:t>
            </a:r>
            <a:r>
              <a:rPr lang="pl-PL" sz="4000" dirty="0" smtClean="0"/>
              <a:t>, do którego obowiązków należy stwarzanie właściwych warunków wychowania. </a:t>
            </a:r>
          </a:p>
          <a:p>
            <a:endParaRPr lang="pl-PL" dirty="0"/>
          </a:p>
          <a:p>
            <a:r>
              <a:rPr lang="pl-PL" dirty="0" smtClean="0"/>
              <a:t>Zadaniem szkoły jest ukierunkowanie procesu wychowawczego na </a:t>
            </a:r>
            <a:r>
              <a:rPr lang="pl-PL" dirty="0" smtClean="0">
                <a:solidFill>
                  <a:srgbClr val="FF0000"/>
                </a:solidFill>
              </a:rPr>
              <a:t>wartości</a:t>
            </a:r>
            <a:r>
              <a:rPr lang="pl-PL" dirty="0" smtClean="0"/>
              <a:t>, które wyznaczają cele wychowania i kryteria jego oceny. </a:t>
            </a:r>
          </a:p>
          <a:p>
            <a:r>
              <a:rPr lang="pl-PL" dirty="0" smtClean="0"/>
              <a:t>Wychowanie ukierunkowane na wartości zakłada przede wszystkim </a:t>
            </a:r>
            <a:r>
              <a:rPr lang="pl-PL" dirty="0" smtClean="0">
                <a:solidFill>
                  <a:srgbClr val="FF0000"/>
                </a:solidFill>
              </a:rPr>
              <a:t>podmiotowe traktowanie ucznia</a:t>
            </a:r>
            <a:r>
              <a:rPr lang="pl-PL" dirty="0" smtClean="0"/>
              <a:t>, a wartości skłaniają człowieka do </a:t>
            </a:r>
            <a:r>
              <a:rPr lang="pl-PL" dirty="0" smtClean="0">
                <a:solidFill>
                  <a:srgbClr val="FF0000"/>
                </a:solidFill>
              </a:rPr>
              <a:t>podejmowania odpowiednich wyborów czy decyzji</a:t>
            </a:r>
            <a:r>
              <a:rPr lang="pl-PL" dirty="0" smtClean="0"/>
              <a:t>. </a:t>
            </a:r>
          </a:p>
          <a:p>
            <a:r>
              <a:rPr lang="pl-PL" dirty="0" smtClean="0"/>
              <a:t>W realizowanym procesie dydaktyczno-wychowawczym szkoła podejmuje działania związane z </a:t>
            </a:r>
            <a:r>
              <a:rPr lang="pl-PL" dirty="0" smtClean="0">
                <a:solidFill>
                  <a:srgbClr val="FF0000"/>
                </a:solidFill>
              </a:rPr>
              <a:t>miejscami ważnymi dla pamięci narodowej, formami upamiętniania postaci i wydarzeń z przeszłości, najważniejszymi świętami narodowymi i symbolami państwowymi</a:t>
            </a:r>
            <a:r>
              <a:rPr lang="pl-PL" dirty="0" smtClean="0"/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3443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pPr algn="l"/>
            <a:r>
              <a:rPr lang="pl-PL" sz="2000" dirty="0" smtClean="0"/>
              <a:t>Art. 84. 1. Rada rodziców może występować do dyrektora i innych organów szkoły lub placówki, organu prowadz</a:t>
            </a:r>
            <a:r>
              <a:rPr lang="pl-PL" sz="2000" dirty="0"/>
              <a:t>ą</a:t>
            </a:r>
            <a:r>
              <a:rPr lang="pl-PL" sz="2000" dirty="0" smtClean="0"/>
              <a:t>cego szkołę lub placówkę oraz organu sprawującego nadzór pedagogiczny z wnioskami i opiniami we wszystkich sprawach szkoły lub placówki. </a:t>
            </a:r>
            <a:br>
              <a:rPr lang="pl-PL" sz="2000" dirty="0" smtClean="0"/>
            </a:br>
            <a:r>
              <a:rPr lang="pl-PL" sz="2000" dirty="0" smtClean="0"/>
              <a:t>2.Do kompetencji rady rodziców, z zastrzeżeniem ust. 3 i 4, należy: 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206084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1) uchwalanie w porozumieniu z radą pedagogiczną programu wychowawczo-profilaktycznego szkoły lub placówki, o którym mowa w art. 26; </a:t>
            </a:r>
          </a:p>
          <a:p>
            <a:r>
              <a:rPr lang="pl-PL" dirty="0" smtClean="0"/>
              <a:t>3. Jeżeli rada rodziców w terminie 30 dni od dnia rozpoczęcia roku szkolnego nie uzyska porozumienia z radą pedagogiczną w sprawie programu wychowawczo-profilaktycznego szkoły lub placówki, o którym mowa w art. 26, program ten ustala dyrektor szkoły lub placówki w uzgodnieniu z organem sprawującym nadzór pedagogiczny. Program ustalony przez dyrektora szkoły lub placówki obowiązuje do czasu uchwalenia programu przez radę rodziców w porozumieniu z radą pedagogiczną.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224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PWP - czyja kompetencja - UPO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Art. </a:t>
            </a:r>
            <a:r>
              <a:rPr lang="pl-PL" dirty="0" smtClean="0"/>
              <a:t>84.2</a:t>
            </a:r>
          </a:p>
          <a:p>
            <a:pPr marL="0" indent="0">
              <a:buNone/>
            </a:pPr>
            <a:r>
              <a:rPr lang="pl-PL" dirty="0"/>
              <a:t>Do kompetencji rady rodziców, z zastrzeżeniem ust. 3 i 4, należy: </a:t>
            </a:r>
            <a:endParaRPr lang="pl-PL" dirty="0" smtClean="0"/>
          </a:p>
          <a:p>
            <a:pPr marL="514350" indent="-514350">
              <a:buAutoNum type="arabicParenR"/>
            </a:pPr>
            <a:r>
              <a:rPr lang="pl-PL" b="1" dirty="0" smtClean="0"/>
              <a:t>uchwalanie </a:t>
            </a:r>
            <a:r>
              <a:rPr lang="pl-PL" b="1" dirty="0"/>
              <a:t>w porozumieniu z radą pedagogiczną programu wychowawczo-profilaktycznego szkoły lub placówki, o którym mowa w art. 26; </a:t>
            </a:r>
            <a:endParaRPr lang="pl-PL" b="1" dirty="0" smtClean="0"/>
          </a:p>
          <a:p>
            <a:pPr marL="0" indent="0">
              <a:buNone/>
            </a:pPr>
            <a:r>
              <a:rPr lang="pl-PL" dirty="0" smtClean="0"/>
              <a:t>2</a:t>
            </a:r>
            <a:r>
              <a:rPr lang="pl-PL" dirty="0"/>
              <a:t>) opiniowanie programu i harmonogramu poprawy efektywności kształcenia lub wychowania szkoły lub placówki, o którym mowa w art. 56 ust. </a:t>
            </a:r>
            <a:r>
              <a:rPr lang="pl-PL" dirty="0" smtClean="0"/>
              <a:t>2;</a:t>
            </a:r>
          </a:p>
          <a:p>
            <a:pPr marL="0" indent="0">
              <a:buNone/>
            </a:pPr>
            <a:r>
              <a:rPr lang="pl-PL" dirty="0" smtClean="0"/>
              <a:t>3</a:t>
            </a:r>
            <a:r>
              <a:rPr lang="pl-PL" dirty="0"/>
              <a:t>) opiniowanie projektu planu finansowego składanego przez dyrektora szkoły.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496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pl-PL" sz="3200" dirty="0" smtClean="0"/>
              <a:t>cd.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3. Jeżeli rada rodziców w terminie 30 dni od dnia rozpoczęcia roku szkolnego nie uzyska porozumienia z radą pedagogiczną w sprawie programu wychowawczo-profilaktycznego szkoły lub placówki, o którym mowa </a:t>
            </a:r>
            <a:r>
              <a:rPr lang="pl-PL" dirty="0" smtClean="0"/>
              <a:t>        w </a:t>
            </a:r>
            <a:r>
              <a:rPr lang="pl-PL" dirty="0"/>
              <a:t>art. 26, program ten ustala dyrektor szkoły lub placówki </a:t>
            </a:r>
            <a:r>
              <a:rPr lang="pl-PL" dirty="0" smtClean="0"/>
              <a:t> w </a:t>
            </a:r>
            <a:r>
              <a:rPr lang="pl-PL" dirty="0"/>
              <a:t>uzgodnieniu z organem sprawującym nadzór pedagogiczny. Program ustalony przez dyrektora szkoły lub placówki obowiązuje do czasu uchwalenia programu przez radę rodziców w porozumieniu z radą pedagogiczną. 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4</a:t>
            </a:r>
            <a:r>
              <a:rPr lang="pl-PL" dirty="0"/>
              <a:t>. W szkołach i placówkach, w których nie tworzy się rad rodziców, program wychowawczo-profilaktyczny szkoły lub placówki, o którym mowa w art. 26, uchwala rada pedagogiczna. </a:t>
            </a:r>
          </a:p>
        </p:txBody>
      </p:sp>
    </p:spTree>
    <p:extLst>
      <p:ext uri="{BB962C8B-B14F-4D97-AF65-F5344CB8AC3E}">
        <p14:creationId xmlns:p14="http://schemas.microsoft.com/office/powerpoint/2010/main" val="2561726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Ustawa prawo oświatowe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Wprowadzono warunki umożliwiające wzmocnienie wychowawczej funkcji </a:t>
            </a:r>
            <a:r>
              <a:rPr lang="pl-PL" dirty="0" smtClean="0"/>
              <a:t>szkoły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			(art.4 pkt.24 oraz art.26</a:t>
            </a:r>
            <a:r>
              <a:rPr lang="pl-PL" dirty="0" smtClean="0"/>
              <a:t>)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Nowa </a:t>
            </a:r>
            <a:r>
              <a:rPr lang="pl-PL" dirty="0"/>
              <a:t>definicja </a:t>
            </a:r>
            <a:r>
              <a:rPr lang="pl-PL" dirty="0" smtClean="0"/>
              <a:t>wychowania</a:t>
            </a:r>
          </a:p>
          <a:p>
            <a:pPr marL="0" indent="0" algn="r">
              <a:buNone/>
            </a:pPr>
            <a:r>
              <a:rPr lang="pl-PL" dirty="0" smtClean="0"/>
              <a:t>(</a:t>
            </a:r>
            <a:r>
              <a:rPr lang="pl-PL" dirty="0"/>
              <a:t>art.1 pkt </a:t>
            </a:r>
            <a:r>
              <a:rPr lang="pl-PL" dirty="0" smtClean="0"/>
              <a:t>3)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981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l-PL" sz="3200" dirty="0" smtClean="0"/>
              <a:t>Art. 4 pkt 24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435280" cy="5760640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…</a:t>
            </a:r>
            <a:r>
              <a:rPr lang="pl-PL" sz="2600" dirty="0" smtClean="0"/>
              <a:t>podstawie programowej wychowania przedszkolnego lub podstawie programowej kształcenia ogólnego – należy przez to rozumieć obowiązkowe zestawy celów kształcenia i treści nauczania, w tym umiejętności, opisane w formie ogólnych i szczegółowych wymagań dotyczących wiedzy </a:t>
            </a:r>
            <a:r>
              <a:rPr lang="pl-PL" sz="2600" dirty="0" smtClean="0"/>
              <a:t>     i </a:t>
            </a:r>
            <a:r>
              <a:rPr lang="pl-PL" sz="2600" dirty="0" smtClean="0"/>
              <a:t>umiejętności, które powinien posiadać uczeń po zakończeniu określonego etapu edukacyjnego</a:t>
            </a:r>
            <a:r>
              <a:rPr lang="pl-PL" b="1" dirty="0" smtClean="0"/>
              <a:t>, oraz zadania wychowawczo-profilaktyczne szkoły, uwzględniane odpowiednio w programach wychowania przedszkolnego, programach nauczania i podczas realizacji zajęć </a:t>
            </a:r>
            <a:r>
              <a:rPr lang="pl-PL" b="1" dirty="0" smtClean="0"/>
              <a:t>                     z </a:t>
            </a:r>
            <a:r>
              <a:rPr lang="pl-PL" b="1" dirty="0" smtClean="0"/>
              <a:t>wychowawcą </a:t>
            </a:r>
            <a:r>
              <a:rPr lang="pl-PL" sz="2600" dirty="0" smtClean="0"/>
              <a:t>oraz umożliwiające ustalenie kryteriów ocen szkolnych i wymagań egzaminacyjnych, a także warunki i sposób realizacji tych podstaw programowych</a:t>
            </a:r>
            <a:r>
              <a:rPr lang="pl-PL" dirty="0" smtClean="0"/>
              <a:t>;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887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pl-PL" sz="3200" dirty="0" smtClean="0"/>
              <a:t>Art. 26.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1. Szkoły oraz placówki, o których mowa w art. 2 pkt 3–5, 7 i 8, realizują </a:t>
            </a:r>
            <a:r>
              <a:rPr lang="pl-PL" b="1" dirty="0" smtClean="0"/>
              <a:t>program wychowawczo - profilaktyczny</a:t>
            </a:r>
            <a:r>
              <a:rPr lang="pl-PL" dirty="0" smtClean="0"/>
              <a:t> obejmujący: 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1) treści i działania o charakterze wychowawczym 	skierowane do uczniów, oraz </a:t>
            </a:r>
          </a:p>
          <a:p>
            <a:pPr marL="0" indent="0">
              <a:buNone/>
            </a:pPr>
            <a:r>
              <a:rPr lang="pl-PL" dirty="0" smtClean="0"/>
              <a:t>	2) treści i działania o charakterze profilaktycznym 	dostosowane do potrzeb rozwojowych uczniów, 	</a:t>
            </a:r>
            <a:r>
              <a:rPr lang="pl-PL" b="1" dirty="0" smtClean="0"/>
              <a:t>przygotowane w oparciu o przeprowadzoną 	diagnozę potrzeb i problemów występujących 	w danej społeczności szkolnej</a:t>
            </a:r>
            <a:r>
              <a:rPr lang="pl-PL" dirty="0" smtClean="0"/>
              <a:t>, skierowane do 	uczniów, nauczycieli i rodziców. </a:t>
            </a:r>
          </a:p>
          <a:p>
            <a:pPr marL="0" indent="0">
              <a:buNone/>
            </a:pPr>
            <a:r>
              <a:rPr lang="pl-PL" dirty="0" smtClean="0"/>
              <a:t>2. Przepisu ust. 1 nie stosuje się do przedszkoli i szkół dla dorosłych.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711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>Ustawa z dnia 14 grudnia 2016 r. - Prawo oświatowe</a:t>
            </a:r>
            <a:r>
              <a:rPr lang="pl-PL" dirty="0" smtClean="0"/>
              <a:t>: 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Art.98 p.2. W przypadku szkoły dla dzieci i młodzieży statut określa także: </a:t>
            </a:r>
          </a:p>
          <a:p>
            <a:endParaRPr lang="pl-PL" dirty="0" smtClean="0"/>
          </a:p>
          <a:p>
            <a:pPr>
              <a:buAutoNum type="arabicParenR"/>
            </a:pPr>
            <a:r>
              <a:rPr lang="pl-PL" b="1" dirty="0" smtClean="0"/>
              <a:t>organizację współdziałania z poradniami psychologiczno-pedagogicznymi oraz innymi instytucjami działającymi na rzecz rodziny, dzieci i młodzieży; </a:t>
            </a:r>
          </a:p>
          <a:p>
            <a:pPr>
              <a:buAutoNum type="arabicParenR"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2) </a:t>
            </a:r>
            <a:r>
              <a:rPr lang="pl-PL" b="1" dirty="0" smtClean="0"/>
              <a:t>organizację i formy współdziałania szkoły z rodzicami        w zakresie nauczania, wychowania, opieki i profilaktyki; </a:t>
            </a:r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3) organizację współdziałania ze stowarzyszeniami lub innymi organizacjami w zakresie działalności innowacyjnej.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8504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r>
              <a:rPr lang="pl-PL" sz="3200" dirty="0" smtClean="0"/>
              <a:t>UPO</a:t>
            </a:r>
            <a:br>
              <a:rPr lang="pl-PL" sz="3200" dirty="0" smtClean="0"/>
            </a:br>
            <a:r>
              <a:rPr lang="pl-PL" sz="3200" dirty="0" smtClean="0"/>
              <a:t>Art</a:t>
            </a:r>
            <a:r>
              <a:rPr lang="pl-PL" sz="3200" dirty="0"/>
              <a:t>. 1. System oświaty zapewnia w szczególności: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700808"/>
            <a:ext cx="8640960" cy="485740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pl-PL" dirty="0" smtClean="0"/>
              <a:t>realizację </a:t>
            </a:r>
            <a:r>
              <a:rPr lang="pl-PL" dirty="0"/>
              <a:t>prawa każdego obywatela Rzeczypospolitej Polskiej do kształcenia się oraz prawa dzieci i młodzieży do wychowania i opieki, odpowiednich do wieku i osiągniętego rozwoju; </a:t>
            </a:r>
            <a:endParaRPr lang="pl-PL" dirty="0" smtClean="0"/>
          </a:p>
          <a:p>
            <a:pPr marL="514350" indent="-514350">
              <a:buAutoNum type="arabicParenR"/>
            </a:pPr>
            <a:r>
              <a:rPr lang="pl-PL" dirty="0" smtClean="0"/>
              <a:t>wspomaganie </a:t>
            </a:r>
            <a:r>
              <a:rPr lang="pl-PL" dirty="0"/>
              <a:t>przez szkołę wychowawczej roli rodziny; </a:t>
            </a:r>
            <a:endParaRPr lang="pl-PL" dirty="0" smtClean="0"/>
          </a:p>
          <a:p>
            <a:pPr marL="514350" indent="-514350">
              <a:buAutoNum type="arabicParenR"/>
            </a:pPr>
            <a:r>
              <a:rPr lang="pl-PL" b="1" dirty="0" smtClean="0"/>
              <a:t>wychowanie </a:t>
            </a:r>
            <a:r>
              <a:rPr lang="pl-PL" b="1" dirty="0"/>
              <a:t>rozumiane jako wspieranie dziecka </a:t>
            </a:r>
            <a:r>
              <a:rPr lang="pl-PL" b="1" dirty="0" smtClean="0"/>
              <a:t> w </a:t>
            </a:r>
            <a:r>
              <a:rPr lang="pl-PL" b="1" dirty="0"/>
              <a:t>rozwoju ku pełnej dojrzałości w sferze fizycznej, emocjonalnej, intelektualnej, duchowej </a:t>
            </a:r>
            <a:r>
              <a:rPr lang="pl-PL" b="1" dirty="0" smtClean="0"/>
              <a:t>                     i </a:t>
            </a:r>
            <a:r>
              <a:rPr lang="pl-PL" b="1" dirty="0"/>
              <a:t>społecznej, wzmacniane i uzupełniane przez działania z zakresu profilaktyki problemów dzieci </a:t>
            </a:r>
            <a:r>
              <a:rPr lang="pl-PL" b="1" dirty="0" smtClean="0"/>
              <a:t> i </a:t>
            </a:r>
            <a:r>
              <a:rPr lang="pl-PL" b="1" dirty="0"/>
              <a:t>młodzieży; </a:t>
            </a:r>
          </a:p>
        </p:txBody>
      </p:sp>
    </p:spTree>
    <p:extLst>
      <p:ext uri="{BB962C8B-B14F-4D97-AF65-F5344CB8AC3E}">
        <p14:creationId xmlns:p14="http://schemas.microsoft.com/office/powerpoint/2010/main" val="184754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008112"/>
          </a:xfrm>
        </p:spPr>
        <p:txBody>
          <a:bodyPr>
            <a:normAutofit/>
          </a:bodyPr>
          <a:lstStyle/>
          <a:p>
            <a:r>
              <a:rPr lang="pl-PL" sz="3200" dirty="0" smtClean="0"/>
              <a:t>Działalność wychowawcza szkoły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000" b="1" u="sng" dirty="0" smtClean="0"/>
              <a:t>podstawa programowa - szkoła </a:t>
            </a:r>
            <a:r>
              <a:rPr lang="pl-PL" sz="2000" b="1" u="sng" dirty="0" smtClean="0"/>
              <a:t>podstawowa  (Dz.U. 2017 poz.356)</a:t>
            </a:r>
            <a:endParaRPr lang="pl-PL" sz="2000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18457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sz="4000" dirty="0"/>
              <a:t>Kształcenie ogólne w szkole podstawowej ma na celu: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4000" dirty="0"/>
              <a:t>1) wprowadzanie  uczniów  w  </a:t>
            </a:r>
            <a:r>
              <a:rPr lang="pl-PL" sz="4000" b="1" dirty="0"/>
              <a:t>świat  wartości</a:t>
            </a:r>
            <a:r>
              <a:rPr lang="pl-PL" sz="4000" dirty="0"/>
              <a:t>,  w  tym  ofiarności,  współpracy, solidarności, altruizmu, patriotyzmu i szacunku dla tradycji, wskazywanie wzorców postępowania    i budowanie    relacji    społecznych,    sprzyjających    bezpiecznemu rozwojowi ucznia (rodzina, przyjaciele);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000" dirty="0"/>
              <a:t>2)  </a:t>
            </a:r>
            <a:r>
              <a:rPr lang="en-US" sz="4000" b="1" dirty="0" err="1"/>
              <a:t>wzmacnianie</a:t>
            </a:r>
            <a:r>
              <a:rPr lang="en-US" sz="4000" b="1" dirty="0"/>
              <a:t>    </a:t>
            </a:r>
            <a:r>
              <a:rPr lang="en-US" sz="4000" b="1" dirty="0" err="1"/>
              <a:t>poczucia</a:t>
            </a:r>
            <a:r>
              <a:rPr lang="en-US" sz="4000" b="1" dirty="0"/>
              <a:t>    </a:t>
            </a:r>
            <a:r>
              <a:rPr lang="en-US" sz="4000" b="1" dirty="0" err="1"/>
              <a:t>tożsamości</a:t>
            </a:r>
            <a:r>
              <a:rPr lang="en-US" sz="4000" b="1" dirty="0"/>
              <a:t>    </a:t>
            </a:r>
            <a:r>
              <a:rPr lang="en-US" sz="4000" b="1" dirty="0" err="1"/>
              <a:t>indywidualnej</a:t>
            </a:r>
            <a:r>
              <a:rPr lang="en-US" sz="4000" b="1" dirty="0"/>
              <a:t>,     </a:t>
            </a:r>
            <a:r>
              <a:rPr lang="en-US" sz="4000" b="1" dirty="0" err="1"/>
              <a:t>kulturowej</a:t>
            </a:r>
            <a:r>
              <a:rPr lang="en-US" sz="4000" b="1" dirty="0"/>
              <a:t>,    </a:t>
            </a:r>
            <a:r>
              <a:rPr lang="en-US" sz="4000" b="1" dirty="0" err="1"/>
              <a:t>narodowej</a:t>
            </a:r>
            <a:r>
              <a:rPr lang="en-US" sz="4000" b="1" dirty="0"/>
              <a:t>, </a:t>
            </a:r>
            <a:r>
              <a:rPr lang="en-US" sz="4000" b="1" dirty="0" err="1"/>
              <a:t>regionalnej</a:t>
            </a:r>
            <a:r>
              <a:rPr lang="en-US" sz="4000" b="1" dirty="0"/>
              <a:t> </a:t>
            </a:r>
            <a:r>
              <a:rPr lang="en-US" sz="4000" b="1" dirty="0" err="1"/>
              <a:t>i</a:t>
            </a:r>
            <a:r>
              <a:rPr lang="en-US" sz="4000" b="1" dirty="0"/>
              <a:t> </a:t>
            </a:r>
            <a:r>
              <a:rPr lang="en-US" sz="4000" b="1" dirty="0" err="1"/>
              <a:t>etnicznej</a:t>
            </a:r>
            <a:r>
              <a:rPr lang="en-US" sz="4000" dirty="0"/>
              <a:t>;</a:t>
            </a:r>
            <a:endParaRPr lang="pl-PL" sz="40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4000" dirty="0"/>
              <a:t>3)  </a:t>
            </a:r>
            <a:r>
              <a:rPr lang="en-US" sz="4000" b="1" dirty="0" err="1"/>
              <a:t>formowanie</a:t>
            </a:r>
            <a:r>
              <a:rPr lang="en-US" sz="4000" b="1" dirty="0"/>
              <a:t> u </a:t>
            </a:r>
            <a:r>
              <a:rPr lang="en-US" sz="4000" b="1" dirty="0" err="1"/>
              <a:t>uczniów</a:t>
            </a:r>
            <a:r>
              <a:rPr lang="en-US" sz="4000" b="1" dirty="0"/>
              <a:t> </a:t>
            </a:r>
            <a:r>
              <a:rPr lang="en-US" sz="4000" b="1" dirty="0" err="1"/>
              <a:t>poczucia</a:t>
            </a:r>
            <a:r>
              <a:rPr lang="en-US" sz="4000" b="1" dirty="0"/>
              <a:t> </a:t>
            </a:r>
            <a:r>
              <a:rPr lang="en-US" sz="4000" b="1" dirty="0" err="1"/>
              <a:t>godności</a:t>
            </a:r>
            <a:r>
              <a:rPr lang="en-US" sz="4000" b="1" dirty="0"/>
              <a:t> </a:t>
            </a:r>
            <a:r>
              <a:rPr lang="en-US" sz="4000" b="1" dirty="0" err="1"/>
              <a:t>własnej</a:t>
            </a:r>
            <a:r>
              <a:rPr lang="en-US" sz="4000" b="1" dirty="0"/>
              <a:t> </a:t>
            </a:r>
            <a:r>
              <a:rPr lang="en-US" sz="4000" b="1" dirty="0" err="1"/>
              <a:t>osoby</a:t>
            </a:r>
            <a:r>
              <a:rPr lang="en-US" sz="4000" b="1" dirty="0"/>
              <a:t> </a:t>
            </a:r>
            <a:r>
              <a:rPr lang="en-US" sz="4000" b="1" dirty="0" err="1"/>
              <a:t>i</a:t>
            </a:r>
            <a:r>
              <a:rPr lang="en-US" sz="4000" b="1" dirty="0"/>
              <a:t> </a:t>
            </a:r>
            <a:r>
              <a:rPr lang="en-US" sz="4000" b="1" dirty="0" err="1"/>
              <a:t>szacunku</a:t>
            </a:r>
            <a:r>
              <a:rPr lang="en-US" sz="4000" b="1" dirty="0"/>
              <a:t> </a:t>
            </a:r>
            <a:r>
              <a:rPr lang="en-US" sz="4000" b="1" dirty="0" err="1"/>
              <a:t>dla</a:t>
            </a:r>
            <a:r>
              <a:rPr lang="en-US" sz="4000" b="1" dirty="0"/>
              <a:t> </a:t>
            </a:r>
            <a:r>
              <a:rPr lang="en-US" sz="4000" b="1" dirty="0" err="1"/>
              <a:t>godności</a:t>
            </a:r>
            <a:r>
              <a:rPr lang="en-US" sz="4000" b="1" dirty="0"/>
              <a:t> </a:t>
            </a:r>
            <a:r>
              <a:rPr lang="en-US" sz="4000" b="1" dirty="0" err="1"/>
              <a:t>innych</a:t>
            </a:r>
            <a:r>
              <a:rPr lang="en-US" sz="4000" b="1" dirty="0"/>
              <a:t> </a:t>
            </a:r>
            <a:r>
              <a:rPr lang="en-US" sz="4000" b="1" dirty="0" err="1"/>
              <a:t>osób</a:t>
            </a:r>
            <a:r>
              <a:rPr lang="en-US" sz="4000" dirty="0"/>
              <a:t>;</a:t>
            </a:r>
            <a:endParaRPr lang="pl-PL" sz="40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4000" dirty="0"/>
              <a:t>4)  </a:t>
            </a:r>
            <a:r>
              <a:rPr lang="en-US" sz="4000" b="1" dirty="0" err="1"/>
              <a:t>rozwijanie</a:t>
            </a:r>
            <a:r>
              <a:rPr lang="en-US" sz="4000" b="1" dirty="0"/>
              <a:t> </a:t>
            </a:r>
            <a:r>
              <a:rPr lang="en-US" sz="4000" b="1" dirty="0" err="1"/>
              <a:t>kompetencji</a:t>
            </a:r>
            <a:r>
              <a:rPr lang="en-US" sz="4000" b="1" dirty="0"/>
              <a:t>, </a:t>
            </a:r>
            <a:r>
              <a:rPr lang="en-US" sz="4000" b="1" dirty="0" err="1"/>
              <a:t>takich</a:t>
            </a:r>
            <a:r>
              <a:rPr lang="en-US" sz="4000" b="1" dirty="0"/>
              <a:t> </a:t>
            </a:r>
            <a:r>
              <a:rPr lang="en-US" sz="4000" b="1" dirty="0" err="1"/>
              <a:t>jak</a:t>
            </a:r>
            <a:r>
              <a:rPr lang="en-US" sz="4000" b="1" dirty="0"/>
              <a:t>: </a:t>
            </a:r>
            <a:r>
              <a:rPr lang="en-US" sz="4000" b="1" dirty="0" err="1"/>
              <a:t>kreatywność</a:t>
            </a:r>
            <a:r>
              <a:rPr lang="en-US" sz="4000" b="1" dirty="0"/>
              <a:t>, </a:t>
            </a:r>
            <a:r>
              <a:rPr lang="en-US" sz="4000" b="1" dirty="0" err="1" smtClean="0"/>
              <a:t>innowacyjność</a:t>
            </a:r>
            <a:r>
              <a:rPr lang="pl-PL" sz="4000" b="1" dirty="0" smtClean="0"/>
              <a:t>                                 </a:t>
            </a:r>
            <a:r>
              <a:rPr lang="en-US" sz="4000" b="1" dirty="0" err="1" smtClean="0"/>
              <a:t>i</a:t>
            </a:r>
            <a:r>
              <a:rPr lang="en-US" sz="4000" b="1" dirty="0" smtClean="0"/>
              <a:t> </a:t>
            </a:r>
            <a:r>
              <a:rPr lang="en-US" sz="4000" b="1" dirty="0" err="1"/>
              <a:t>przedsiębiorczość</a:t>
            </a:r>
            <a:r>
              <a:rPr lang="en-US" sz="4000" b="1" dirty="0"/>
              <a:t>;</a:t>
            </a:r>
            <a:endParaRPr lang="pl-PL" sz="4000" b="1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4000" dirty="0"/>
              <a:t>5) </a:t>
            </a:r>
            <a:r>
              <a:rPr lang="en-US" sz="4000" dirty="0" err="1"/>
              <a:t>rozwijanie</a:t>
            </a:r>
            <a:r>
              <a:rPr lang="en-US" sz="4000" dirty="0"/>
              <a:t>  </a:t>
            </a:r>
            <a:r>
              <a:rPr lang="en-US" sz="4000" dirty="0" err="1"/>
              <a:t>umiejętności</a:t>
            </a:r>
            <a:r>
              <a:rPr lang="en-US" sz="4000" dirty="0"/>
              <a:t>  </a:t>
            </a:r>
            <a:r>
              <a:rPr lang="en-US" sz="4000" dirty="0" err="1"/>
              <a:t>krytycznego</a:t>
            </a:r>
            <a:r>
              <a:rPr lang="en-US" sz="4000" dirty="0"/>
              <a:t>  </a:t>
            </a:r>
            <a:r>
              <a:rPr lang="en-US" sz="4000" dirty="0" err="1"/>
              <a:t>i</a:t>
            </a:r>
            <a:r>
              <a:rPr lang="en-US" sz="4000" dirty="0"/>
              <a:t>  </a:t>
            </a:r>
            <a:r>
              <a:rPr lang="en-US" sz="4000" dirty="0" err="1"/>
              <a:t>logicznego</a:t>
            </a:r>
            <a:r>
              <a:rPr lang="en-US" sz="4000" dirty="0"/>
              <a:t>  </a:t>
            </a:r>
            <a:r>
              <a:rPr lang="en-US" sz="4000" dirty="0" err="1"/>
              <a:t>myślenia</a:t>
            </a:r>
            <a:r>
              <a:rPr lang="en-US" sz="4000" dirty="0"/>
              <a:t>,  </a:t>
            </a:r>
            <a:r>
              <a:rPr lang="en-US" sz="4000" dirty="0" err="1"/>
              <a:t>rozumowania</a:t>
            </a:r>
            <a:r>
              <a:rPr lang="en-US" sz="4000" dirty="0"/>
              <a:t>, </a:t>
            </a:r>
            <a:r>
              <a:rPr lang="en-US" sz="4000" dirty="0" err="1"/>
              <a:t>argumentowania</a:t>
            </a:r>
            <a:r>
              <a:rPr lang="en-US" sz="4000" dirty="0"/>
              <a:t> </a:t>
            </a:r>
            <a:r>
              <a:rPr lang="en-US" sz="4000" dirty="0" err="1"/>
              <a:t>i</a:t>
            </a:r>
            <a:r>
              <a:rPr lang="en-US" sz="4000" dirty="0"/>
              <a:t> </a:t>
            </a:r>
            <a:r>
              <a:rPr lang="en-US" sz="4000" dirty="0" err="1"/>
              <a:t>wnioskowania</a:t>
            </a:r>
            <a:r>
              <a:rPr lang="en-US" sz="4000" dirty="0"/>
              <a:t>;</a:t>
            </a:r>
            <a:endParaRPr lang="pl-PL" sz="40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4000" dirty="0"/>
              <a:t>6)  </a:t>
            </a:r>
            <a:r>
              <a:rPr lang="en-US" sz="4000" dirty="0" err="1"/>
              <a:t>ukazywanie</a:t>
            </a:r>
            <a:r>
              <a:rPr lang="en-US" sz="4000" dirty="0"/>
              <a:t> </a:t>
            </a:r>
            <a:r>
              <a:rPr lang="en-US" sz="4000" dirty="0" err="1"/>
              <a:t>wartości</a:t>
            </a:r>
            <a:r>
              <a:rPr lang="en-US" sz="4000" dirty="0"/>
              <a:t> </a:t>
            </a:r>
            <a:r>
              <a:rPr lang="en-US" sz="4000" dirty="0" err="1"/>
              <a:t>wiedzy</a:t>
            </a:r>
            <a:r>
              <a:rPr lang="en-US" sz="4000" dirty="0"/>
              <a:t> </a:t>
            </a:r>
            <a:r>
              <a:rPr lang="en-US" sz="4000" dirty="0" err="1"/>
              <a:t>jako</a:t>
            </a:r>
            <a:r>
              <a:rPr lang="en-US" sz="4000" dirty="0"/>
              <a:t> </a:t>
            </a:r>
            <a:r>
              <a:rPr lang="en-US" sz="4000" dirty="0" err="1"/>
              <a:t>podstawy</a:t>
            </a:r>
            <a:r>
              <a:rPr lang="en-US" sz="4000" dirty="0"/>
              <a:t> do </a:t>
            </a:r>
            <a:r>
              <a:rPr lang="en-US" sz="4000" dirty="0" err="1"/>
              <a:t>rozwoju</a:t>
            </a:r>
            <a:r>
              <a:rPr lang="en-US" sz="4000" dirty="0"/>
              <a:t> </a:t>
            </a:r>
            <a:r>
              <a:rPr lang="en-US" sz="4000" dirty="0" err="1"/>
              <a:t>umiejętności</a:t>
            </a:r>
            <a:r>
              <a:rPr lang="en-US" sz="4000" dirty="0"/>
              <a:t>;</a:t>
            </a:r>
            <a:endParaRPr lang="pl-PL" sz="40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4000" dirty="0"/>
              <a:t>7)  </a:t>
            </a:r>
            <a:r>
              <a:rPr lang="en-US" sz="4000" dirty="0" err="1"/>
              <a:t>rozbudzanie</a:t>
            </a:r>
            <a:r>
              <a:rPr lang="en-US" sz="4000" dirty="0"/>
              <a:t> </a:t>
            </a:r>
            <a:r>
              <a:rPr lang="en-US" sz="4000" dirty="0" err="1"/>
              <a:t>ciekawości</a:t>
            </a:r>
            <a:r>
              <a:rPr lang="en-US" sz="4000" dirty="0"/>
              <a:t> </a:t>
            </a:r>
            <a:r>
              <a:rPr lang="en-US" sz="4000" dirty="0" err="1"/>
              <a:t>poznawczej</a:t>
            </a:r>
            <a:r>
              <a:rPr lang="en-US" sz="4000" dirty="0"/>
              <a:t> </a:t>
            </a:r>
            <a:r>
              <a:rPr lang="en-US" sz="4000" dirty="0" err="1"/>
              <a:t>uczniów</a:t>
            </a:r>
            <a:r>
              <a:rPr lang="en-US" sz="4000" dirty="0"/>
              <a:t> </a:t>
            </a:r>
            <a:r>
              <a:rPr lang="en-US" sz="4000" dirty="0" err="1"/>
              <a:t>oraz</a:t>
            </a:r>
            <a:r>
              <a:rPr lang="en-US" sz="4000" dirty="0"/>
              <a:t> </a:t>
            </a:r>
            <a:r>
              <a:rPr lang="en-US" sz="4000" dirty="0" err="1"/>
              <a:t>motywacji</a:t>
            </a:r>
            <a:r>
              <a:rPr lang="en-US" sz="4000" dirty="0"/>
              <a:t> do </a:t>
            </a:r>
            <a:r>
              <a:rPr lang="en-US" sz="4000" dirty="0" err="1"/>
              <a:t>nauki</a:t>
            </a:r>
            <a:r>
              <a:rPr lang="en-US" sz="4000" dirty="0"/>
              <a:t>;</a:t>
            </a:r>
            <a:endParaRPr lang="pl-PL" sz="40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242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363272" cy="564949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8) </a:t>
            </a:r>
            <a:r>
              <a:rPr lang="en-US" dirty="0" err="1"/>
              <a:t>wyposażenie</a:t>
            </a:r>
            <a:r>
              <a:rPr lang="en-US" dirty="0"/>
              <a:t>  </a:t>
            </a:r>
            <a:r>
              <a:rPr lang="en-US" dirty="0" err="1"/>
              <a:t>uczniów</a:t>
            </a:r>
            <a:r>
              <a:rPr lang="en-US" dirty="0"/>
              <a:t>  w </a:t>
            </a:r>
            <a:r>
              <a:rPr lang="en-US" dirty="0" err="1"/>
              <a:t>taki</a:t>
            </a:r>
            <a:r>
              <a:rPr lang="en-US" dirty="0"/>
              <a:t> </a:t>
            </a:r>
            <a:r>
              <a:rPr lang="en-US" dirty="0" err="1"/>
              <a:t>zasób</a:t>
            </a:r>
            <a:r>
              <a:rPr lang="en-US" dirty="0"/>
              <a:t> </a:t>
            </a:r>
            <a:r>
              <a:rPr lang="en-US" dirty="0" err="1"/>
              <a:t>wiadomości</a:t>
            </a:r>
            <a:r>
              <a:rPr lang="en-US" dirty="0"/>
              <a:t>  </a:t>
            </a:r>
            <a:r>
              <a:rPr lang="en-US" dirty="0" err="1"/>
              <a:t>oraz</a:t>
            </a:r>
            <a:r>
              <a:rPr lang="en-US" dirty="0"/>
              <a:t> </a:t>
            </a:r>
            <a:r>
              <a:rPr lang="en-US" dirty="0" err="1"/>
              <a:t>kształtowanie</a:t>
            </a:r>
            <a:r>
              <a:rPr lang="en-US" dirty="0"/>
              <a:t>  </a:t>
            </a:r>
            <a:r>
              <a:rPr lang="en-US" dirty="0" err="1"/>
              <a:t>takich</a:t>
            </a:r>
            <a:r>
              <a:rPr lang="en-US" dirty="0"/>
              <a:t> </a:t>
            </a:r>
            <a:r>
              <a:rPr lang="en-US" dirty="0" err="1"/>
              <a:t>umiejętności</a:t>
            </a:r>
            <a:r>
              <a:rPr lang="en-US" dirty="0"/>
              <a:t>,   </a:t>
            </a:r>
            <a:r>
              <a:rPr lang="en-US" dirty="0" err="1"/>
              <a:t>które</a:t>
            </a:r>
            <a:r>
              <a:rPr lang="en-US" dirty="0"/>
              <a:t>   </a:t>
            </a:r>
            <a:r>
              <a:rPr lang="en-US" dirty="0" err="1"/>
              <a:t>pozwalają</a:t>
            </a:r>
            <a:r>
              <a:rPr lang="en-US" dirty="0"/>
              <a:t>   </a:t>
            </a:r>
            <a:r>
              <a:rPr lang="pl-PL" dirty="0" smtClean="0"/>
              <a:t>             </a:t>
            </a:r>
            <a:r>
              <a:rPr lang="en-US" dirty="0" smtClean="0"/>
              <a:t>w   </a:t>
            </a:r>
            <a:r>
              <a:rPr lang="en-US" b="1" dirty="0" err="1"/>
              <a:t>sposób</a:t>
            </a:r>
            <a:r>
              <a:rPr lang="en-US" b="1" dirty="0"/>
              <a:t>   </a:t>
            </a:r>
            <a:r>
              <a:rPr lang="en-US" b="1" dirty="0" err="1"/>
              <a:t>bardziej</a:t>
            </a:r>
            <a:r>
              <a:rPr lang="en-US" b="1" dirty="0"/>
              <a:t>   </a:t>
            </a:r>
            <a:r>
              <a:rPr lang="en-US" b="1" dirty="0" err="1"/>
              <a:t>dojrzały</a:t>
            </a:r>
            <a:r>
              <a:rPr lang="en-US" b="1" dirty="0"/>
              <a:t>   </a:t>
            </a:r>
            <a:r>
              <a:rPr lang="en-US" b="1" dirty="0" err="1"/>
              <a:t>i</a:t>
            </a:r>
            <a:r>
              <a:rPr lang="en-US" b="1" dirty="0"/>
              <a:t>   </a:t>
            </a:r>
            <a:r>
              <a:rPr lang="en-US" b="1" dirty="0" err="1"/>
              <a:t>uporządkowany</a:t>
            </a:r>
            <a:r>
              <a:rPr lang="en-US" b="1" dirty="0"/>
              <a:t> </a:t>
            </a:r>
            <a:r>
              <a:rPr lang="en-US" b="1" dirty="0" err="1"/>
              <a:t>zrozumieć</a:t>
            </a:r>
            <a:r>
              <a:rPr lang="en-US" b="1" dirty="0"/>
              <a:t> </a:t>
            </a:r>
            <a:r>
              <a:rPr lang="en-US" b="1" dirty="0" err="1"/>
              <a:t>świat</a:t>
            </a:r>
            <a:r>
              <a:rPr lang="en-US" dirty="0"/>
              <a:t>;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9)  </a:t>
            </a:r>
            <a:r>
              <a:rPr lang="en-US" dirty="0" err="1"/>
              <a:t>wspieranie</a:t>
            </a:r>
            <a:r>
              <a:rPr lang="en-US" dirty="0"/>
              <a:t>  </a:t>
            </a:r>
            <a:r>
              <a:rPr lang="en-US" dirty="0" err="1"/>
              <a:t>ucznia</a:t>
            </a:r>
            <a:r>
              <a:rPr lang="en-US" dirty="0"/>
              <a:t>  w  </a:t>
            </a:r>
            <a:r>
              <a:rPr lang="en-US" b="1" dirty="0" err="1"/>
              <a:t>rozpoznawaniu</a:t>
            </a:r>
            <a:r>
              <a:rPr lang="en-US" b="1" dirty="0"/>
              <a:t>  </a:t>
            </a:r>
            <a:r>
              <a:rPr lang="en-US" b="1" dirty="0" err="1"/>
              <a:t>własnych</a:t>
            </a:r>
            <a:r>
              <a:rPr lang="en-US" b="1" dirty="0"/>
              <a:t>  </a:t>
            </a:r>
            <a:r>
              <a:rPr lang="en-US" b="1" dirty="0" err="1"/>
              <a:t>predyspozycji</a:t>
            </a:r>
            <a:r>
              <a:rPr lang="en-US" b="1" dirty="0"/>
              <a:t>  </a:t>
            </a:r>
            <a:r>
              <a:rPr lang="en-US" b="1" dirty="0" err="1"/>
              <a:t>i</a:t>
            </a:r>
            <a:r>
              <a:rPr lang="en-US" b="1" dirty="0"/>
              <a:t>  </a:t>
            </a:r>
            <a:r>
              <a:rPr lang="en-US" b="1" dirty="0" err="1"/>
              <a:t>określaniu</a:t>
            </a:r>
            <a:r>
              <a:rPr lang="en-US" b="1" dirty="0"/>
              <a:t>  </a:t>
            </a:r>
            <a:r>
              <a:rPr lang="en-US" b="1" dirty="0" err="1"/>
              <a:t>drogi</a:t>
            </a:r>
            <a:r>
              <a:rPr lang="en-US" b="1" dirty="0"/>
              <a:t> </a:t>
            </a:r>
            <a:r>
              <a:rPr lang="en-US" b="1" dirty="0" err="1"/>
              <a:t>dalszej</a:t>
            </a:r>
            <a:r>
              <a:rPr lang="en-US" b="1" dirty="0"/>
              <a:t> </a:t>
            </a:r>
            <a:r>
              <a:rPr lang="en-US" b="1" dirty="0" err="1"/>
              <a:t>edukacji</a:t>
            </a:r>
            <a:r>
              <a:rPr lang="en-US" dirty="0"/>
              <a:t>;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10) </a:t>
            </a:r>
            <a:r>
              <a:rPr lang="en-US" dirty="0" err="1"/>
              <a:t>wszechstronny</a:t>
            </a:r>
            <a:r>
              <a:rPr lang="en-US" dirty="0"/>
              <a:t> </a:t>
            </a:r>
            <a:r>
              <a:rPr lang="en-US" dirty="0" err="1"/>
              <a:t>rozwój</a:t>
            </a:r>
            <a:r>
              <a:rPr lang="en-US" dirty="0"/>
              <a:t> </a:t>
            </a:r>
            <a:r>
              <a:rPr lang="en-US" dirty="0" err="1"/>
              <a:t>osobowy</a:t>
            </a:r>
            <a:r>
              <a:rPr lang="en-US" dirty="0"/>
              <a:t> </a:t>
            </a:r>
            <a:r>
              <a:rPr lang="en-US" dirty="0" err="1"/>
              <a:t>ucznia</a:t>
            </a:r>
            <a:r>
              <a:rPr lang="en-US" dirty="0"/>
              <a:t> </a:t>
            </a:r>
            <a:r>
              <a:rPr lang="en-US" dirty="0" err="1"/>
              <a:t>przez</a:t>
            </a:r>
            <a:r>
              <a:rPr lang="en-US" dirty="0"/>
              <a:t> </a:t>
            </a:r>
            <a:r>
              <a:rPr lang="en-US" dirty="0" err="1"/>
              <a:t>pogłębianie</a:t>
            </a:r>
            <a:r>
              <a:rPr lang="en-US" dirty="0"/>
              <a:t> </a:t>
            </a:r>
            <a:r>
              <a:rPr lang="en-US" dirty="0" err="1"/>
              <a:t>wiedzy</a:t>
            </a:r>
            <a:r>
              <a:rPr lang="en-US" dirty="0"/>
              <a:t> </a:t>
            </a:r>
            <a:r>
              <a:rPr lang="en-US" dirty="0" err="1"/>
              <a:t>oraz</a:t>
            </a:r>
            <a:r>
              <a:rPr lang="en-US" dirty="0"/>
              <a:t> </a:t>
            </a:r>
            <a:r>
              <a:rPr lang="en-US" dirty="0" err="1"/>
              <a:t>zaspokajanie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rozbudzanie</a:t>
            </a:r>
            <a:r>
              <a:rPr lang="en-US" dirty="0"/>
              <a:t> </a:t>
            </a:r>
            <a:r>
              <a:rPr lang="en-US" dirty="0" err="1"/>
              <a:t>jego</a:t>
            </a:r>
            <a:r>
              <a:rPr lang="en-US" dirty="0"/>
              <a:t> </a:t>
            </a:r>
            <a:r>
              <a:rPr lang="en-US" dirty="0" err="1"/>
              <a:t>naturalnej</a:t>
            </a:r>
            <a:r>
              <a:rPr lang="en-US" dirty="0"/>
              <a:t> </a:t>
            </a:r>
            <a:r>
              <a:rPr lang="en-US" dirty="0" err="1"/>
              <a:t>ciekawości</a:t>
            </a:r>
            <a:r>
              <a:rPr lang="en-US" dirty="0"/>
              <a:t> </a:t>
            </a:r>
            <a:r>
              <a:rPr lang="en-US" dirty="0" err="1"/>
              <a:t>poznawczej</a:t>
            </a:r>
            <a:r>
              <a:rPr lang="en-US" dirty="0"/>
              <a:t>;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11) </a:t>
            </a:r>
            <a:r>
              <a:rPr lang="en-US" b="1" dirty="0" err="1"/>
              <a:t>kształtowanie</a:t>
            </a:r>
            <a:r>
              <a:rPr lang="en-US" b="1" dirty="0"/>
              <a:t> </a:t>
            </a:r>
            <a:r>
              <a:rPr lang="en-US" b="1" dirty="0" err="1"/>
              <a:t>postawy</a:t>
            </a:r>
            <a:r>
              <a:rPr lang="en-US" b="1" dirty="0"/>
              <a:t> </a:t>
            </a:r>
            <a:r>
              <a:rPr lang="en-US" b="1" dirty="0" err="1"/>
              <a:t>otwartej</a:t>
            </a:r>
            <a:r>
              <a:rPr lang="en-US" b="1" dirty="0"/>
              <a:t> </a:t>
            </a:r>
            <a:r>
              <a:rPr lang="en-US" b="1" dirty="0" err="1"/>
              <a:t>wobec</a:t>
            </a:r>
            <a:r>
              <a:rPr lang="en-US" b="1" dirty="0"/>
              <a:t> </a:t>
            </a:r>
            <a:r>
              <a:rPr lang="en-US" b="1" dirty="0" err="1"/>
              <a:t>świata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innych</a:t>
            </a:r>
            <a:r>
              <a:rPr lang="en-US" b="1" dirty="0"/>
              <a:t> </a:t>
            </a:r>
            <a:r>
              <a:rPr lang="en-US" b="1" dirty="0" err="1"/>
              <a:t>ludzi</a:t>
            </a:r>
            <a:r>
              <a:rPr lang="en-US" b="1" dirty="0"/>
              <a:t>, </a:t>
            </a:r>
            <a:r>
              <a:rPr lang="en-US" b="1" dirty="0" err="1"/>
              <a:t>aktywności</a:t>
            </a:r>
            <a:r>
              <a:rPr lang="en-US" b="1" dirty="0"/>
              <a:t> w </a:t>
            </a:r>
            <a:r>
              <a:rPr lang="en-US" b="1" dirty="0" err="1" smtClean="0"/>
              <a:t>życiu</a:t>
            </a:r>
            <a:r>
              <a:rPr lang="pl-PL" b="1" dirty="0"/>
              <a:t> </a:t>
            </a:r>
            <a:r>
              <a:rPr lang="en-US" b="1" dirty="0" err="1" smtClean="0"/>
              <a:t>społecznym</a:t>
            </a:r>
            <a:r>
              <a:rPr lang="en-US" b="1" dirty="0" smtClean="0"/>
              <a:t> </a:t>
            </a:r>
            <a:r>
              <a:rPr lang="en-US" b="1" dirty="0" err="1"/>
              <a:t>oraz</a:t>
            </a:r>
            <a:r>
              <a:rPr lang="en-US" b="1" dirty="0"/>
              <a:t> </a:t>
            </a:r>
            <a:r>
              <a:rPr lang="en-US" b="1" dirty="0" err="1"/>
              <a:t>odpowiedzialności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zbiorowość</a:t>
            </a:r>
            <a:r>
              <a:rPr lang="en-US" b="1" dirty="0"/>
              <a:t>;</a:t>
            </a:r>
            <a:endParaRPr lang="pl-PL" b="1" dirty="0"/>
          </a:p>
          <a:p>
            <a:pPr marL="0" indent="0">
              <a:buNone/>
            </a:pPr>
            <a:r>
              <a:rPr lang="en-US" dirty="0"/>
              <a:t>12) </a:t>
            </a:r>
            <a:r>
              <a:rPr lang="en-US" dirty="0" err="1"/>
              <a:t>zachęcanie</a:t>
            </a:r>
            <a:r>
              <a:rPr lang="en-US" dirty="0"/>
              <a:t>    do    </a:t>
            </a:r>
            <a:r>
              <a:rPr lang="en-US" dirty="0" err="1"/>
              <a:t>zorganizowanego</a:t>
            </a:r>
            <a:r>
              <a:rPr lang="en-US" dirty="0"/>
              <a:t>    </a:t>
            </a:r>
            <a:r>
              <a:rPr lang="en-US" dirty="0" err="1"/>
              <a:t>i</a:t>
            </a:r>
            <a:r>
              <a:rPr lang="en-US" dirty="0"/>
              <a:t>    </a:t>
            </a:r>
            <a:r>
              <a:rPr lang="en-US" dirty="0" err="1"/>
              <a:t>świadomego</a:t>
            </a:r>
            <a:r>
              <a:rPr lang="en-US" dirty="0"/>
              <a:t>    </a:t>
            </a:r>
            <a:r>
              <a:rPr lang="en-US" dirty="0" err="1"/>
              <a:t>samokształcenia</a:t>
            </a:r>
            <a:r>
              <a:rPr lang="en-US" dirty="0"/>
              <a:t>    </a:t>
            </a:r>
            <a:r>
              <a:rPr lang="en-US" dirty="0" err="1"/>
              <a:t>opartego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umiejętności</a:t>
            </a:r>
            <a:r>
              <a:rPr lang="en-US" dirty="0"/>
              <a:t> </a:t>
            </a:r>
            <a:r>
              <a:rPr lang="en-US" dirty="0" err="1"/>
              <a:t>przygotowania</a:t>
            </a:r>
            <a:r>
              <a:rPr lang="en-US" dirty="0"/>
              <a:t> </a:t>
            </a:r>
            <a:r>
              <a:rPr lang="en-US" dirty="0" err="1"/>
              <a:t>własnego</a:t>
            </a:r>
            <a:r>
              <a:rPr lang="en-US" dirty="0"/>
              <a:t> </a:t>
            </a:r>
            <a:r>
              <a:rPr lang="en-US" dirty="0" err="1"/>
              <a:t>warsztatu</a:t>
            </a:r>
            <a:r>
              <a:rPr lang="en-US" dirty="0"/>
              <a:t> </a:t>
            </a:r>
            <a:r>
              <a:rPr lang="en-US" dirty="0" err="1"/>
              <a:t>pracy</a:t>
            </a:r>
            <a:r>
              <a:rPr lang="en-US" dirty="0"/>
              <a:t>;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13) </a:t>
            </a:r>
            <a:r>
              <a:rPr lang="en-US" b="1" dirty="0" err="1"/>
              <a:t>ukierunkowanie</a:t>
            </a:r>
            <a:r>
              <a:rPr lang="en-US" b="1" dirty="0"/>
              <a:t> </a:t>
            </a:r>
            <a:r>
              <a:rPr lang="en-US" b="1" dirty="0" err="1"/>
              <a:t>ucznia</a:t>
            </a:r>
            <a:r>
              <a:rPr lang="en-US" b="1" dirty="0"/>
              <a:t> </a:t>
            </a:r>
            <a:r>
              <a:rPr lang="en-US" b="1" dirty="0" err="1"/>
              <a:t>ku</a:t>
            </a:r>
            <a:r>
              <a:rPr lang="en-US" b="1" dirty="0"/>
              <a:t> </a:t>
            </a:r>
            <a:r>
              <a:rPr lang="en-US" b="1" dirty="0" err="1"/>
              <a:t>wartościom</a:t>
            </a:r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526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Podstawa programowa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Najważniejszym celem kształcenia w szkole podstawowej jest dbałość o integralny rozwój biologiczny, poznawczy, emocjonalny, społeczny i moralny ucznia.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479539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4749</TotalTime>
  <Words>1250</Words>
  <Application>Microsoft Office PowerPoint</Application>
  <PresentationFormat>Pokaz na ekranie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Program wychowawczo-profilaktyczny szkoły</vt:lpstr>
      <vt:lpstr>Ustawa prawo oświatowe</vt:lpstr>
      <vt:lpstr>Art. 4 pkt 24</vt:lpstr>
      <vt:lpstr>Art. 26. </vt:lpstr>
      <vt:lpstr>    Ustawa z dnia 14 grudnia 2016 r. - Prawo oświatowe:      </vt:lpstr>
      <vt:lpstr>UPO Art. 1. System oświaty zapewnia w szczególności: </vt:lpstr>
      <vt:lpstr>Działalność wychowawcza szkoły podstawa programowa - szkoła podstawowa  (Dz.U. 2017 poz.356)</vt:lpstr>
      <vt:lpstr>Prezentacja programu PowerPoint</vt:lpstr>
      <vt:lpstr>Podstawa programowa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Art. 84. 1. Rada rodziców może występować do dyrektora i innych organów szkoły lub placówki, organu prowadzącego szkołę lub placówkę oraz organu sprawującego nadzór pedagogiczny z wnioskami i opiniami we wszystkich sprawach szkoły lub placówki.  2.Do kompetencji rady rodziców, z zastrzeżeniem ust. 3 i 4, należy: </vt:lpstr>
      <vt:lpstr>PWP - czyja kompetencja - UPO</vt:lpstr>
      <vt:lpstr>cd.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PC</dc:creator>
  <cp:lastModifiedBy>PC</cp:lastModifiedBy>
  <cp:revision>22</cp:revision>
  <dcterms:created xsi:type="dcterms:W3CDTF">2017-05-17T14:01:34Z</dcterms:created>
  <dcterms:modified xsi:type="dcterms:W3CDTF">2017-05-30T21:29:31Z</dcterms:modified>
</cp:coreProperties>
</file>