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87" r:id="rId2"/>
    <p:sldId id="263" r:id="rId3"/>
    <p:sldId id="593" r:id="rId4"/>
    <p:sldId id="515" r:id="rId5"/>
    <p:sldId id="517" r:id="rId6"/>
    <p:sldId id="519" r:id="rId7"/>
    <p:sldId id="520" r:id="rId8"/>
    <p:sldId id="578" r:id="rId9"/>
    <p:sldId id="604" r:id="rId10"/>
    <p:sldId id="607" r:id="rId11"/>
    <p:sldId id="606" r:id="rId12"/>
    <p:sldId id="594" r:id="rId13"/>
    <p:sldId id="534" r:id="rId14"/>
    <p:sldId id="260" r:id="rId15"/>
    <p:sldId id="297" r:id="rId16"/>
    <p:sldId id="611" r:id="rId17"/>
    <p:sldId id="614" r:id="rId18"/>
    <p:sldId id="612" r:id="rId19"/>
    <p:sldId id="615" r:id="rId20"/>
    <p:sldId id="610" r:id="rId21"/>
    <p:sldId id="596" r:id="rId22"/>
    <p:sldId id="591" r:id="rId23"/>
    <p:sldId id="616" r:id="rId24"/>
    <p:sldId id="592" r:id="rId25"/>
    <p:sldId id="455" r:id="rId26"/>
    <p:sldId id="512" r:id="rId27"/>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onim"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p:cViewPr varScale="1">
        <p:scale>
          <a:sx n="86" d="100"/>
          <a:sy n="86" d="100"/>
        </p:scale>
        <p:origin x="113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F404E-4AAD-4469-81CA-8DDD6DF92F1F}" type="datetimeFigureOut">
              <a:rPr lang="pl-PL" smtClean="0"/>
              <a:t>05.03.2019</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81A40-B69B-414B-B9D8-CE3CB664EFA2}" type="slidenum">
              <a:rPr lang="pl-PL" smtClean="0"/>
              <a:t>‹#›</a:t>
            </a:fld>
            <a:endParaRPr lang="pl-PL"/>
          </a:p>
        </p:txBody>
      </p:sp>
    </p:spTree>
    <p:extLst>
      <p:ext uri="{BB962C8B-B14F-4D97-AF65-F5344CB8AC3E}">
        <p14:creationId xmlns:p14="http://schemas.microsoft.com/office/powerpoint/2010/main" val="78090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a:extLst>
              <a:ext uri="{FF2B5EF4-FFF2-40B4-BE49-F238E27FC236}">
                <a16:creationId xmlns:a16="http://schemas.microsoft.com/office/drawing/2014/main" id="{3196264A-4D91-4EE8-A15D-C9309B4428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ymbol zastępczy notatek 2">
            <a:extLst>
              <a:ext uri="{FF2B5EF4-FFF2-40B4-BE49-F238E27FC236}">
                <a16:creationId xmlns:a16="http://schemas.microsoft.com/office/drawing/2014/main" id="{A629AC0F-57C7-4902-A262-DFB666C2E5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a:p>
        </p:txBody>
      </p:sp>
      <p:sp>
        <p:nvSpPr>
          <p:cNvPr id="12292" name="Symbol zastępczy numeru slajdu 3">
            <a:extLst>
              <a:ext uri="{FF2B5EF4-FFF2-40B4-BE49-F238E27FC236}">
                <a16:creationId xmlns:a16="http://schemas.microsoft.com/office/drawing/2014/main" id="{556774FC-2C03-4B21-BDC1-3888766ED6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269385C-624B-4963-BD1C-B82C2D2E6DA9}" type="slidenum">
              <a:rPr lang="pl-PL" altLang="pl-PL"/>
              <a:pPr/>
              <a:t>2</a:t>
            </a:fld>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obrazu slajdu 1">
            <a:extLst>
              <a:ext uri="{FF2B5EF4-FFF2-40B4-BE49-F238E27FC236}">
                <a16:creationId xmlns:a16="http://schemas.microsoft.com/office/drawing/2014/main" id="{3196264A-4D91-4EE8-A15D-C9309B4428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Symbol zastępczy notatek 2">
            <a:extLst>
              <a:ext uri="{FF2B5EF4-FFF2-40B4-BE49-F238E27FC236}">
                <a16:creationId xmlns:a16="http://schemas.microsoft.com/office/drawing/2014/main" id="{A629AC0F-57C7-4902-A262-DFB666C2E5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a:p>
        </p:txBody>
      </p:sp>
      <p:sp>
        <p:nvSpPr>
          <p:cNvPr id="12292" name="Symbol zastępczy numeru slajdu 3">
            <a:extLst>
              <a:ext uri="{FF2B5EF4-FFF2-40B4-BE49-F238E27FC236}">
                <a16:creationId xmlns:a16="http://schemas.microsoft.com/office/drawing/2014/main" id="{556774FC-2C03-4B21-BDC1-3888766ED6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269385C-624B-4963-BD1C-B82C2D2E6DA9}" type="slidenum">
              <a:rPr lang="pl-PL" altLang="pl-PL"/>
              <a:pPr/>
              <a:t>3</a:t>
            </a:fld>
            <a:endParaRPr lang="pl-PL" altLang="pl-PL"/>
          </a:p>
        </p:txBody>
      </p:sp>
    </p:spTree>
    <p:extLst>
      <p:ext uri="{BB962C8B-B14F-4D97-AF65-F5344CB8AC3E}">
        <p14:creationId xmlns:p14="http://schemas.microsoft.com/office/powerpoint/2010/main" val="325800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p>
        </p:txBody>
      </p:sp>
    </p:spTree>
    <p:extLst>
      <p:ext uri="{BB962C8B-B14F-4D97-AF65-F5344CB8AC3E}">
        <p14:creationId xmlns:p14="http://schemas.microsoft.com/office/powerpoint/2010/main" val="229011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p>
        </p:txBody>
      </p:sp>
    </p:spTree>
    <p:extLst>
      <p:ext uri="{BB962C8B-B14F-4D97-AF65-F5344CB8AC3E}">
        <p14:creationId xmlns:p14="http://schemas.microsoft.com/office/powerpoint/2010/main" val="2343218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p>
        </p:txBody>
      </p:sp>
    </p:spTree>
    <p:extLst>
      <p:ext uri="{BB962C8B-B14F-4D97-AF65-F5344CB8AC3E}">
        <p14:creationId xmlns:p14="http://schemas.microsoft.com/office/powerpoint/2010/main" val="2167931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p>
        </p:txBody>
      </p:sp>
    </p:spTree>
    <p:extLst>
      <p:ext uri="{BB962C8B-B14F-4D97-AF65-F5344CB8AC3E}">
        <p14:creationId xmlns:p14="http://schemas.microsoft.com/office/powerpoint/2010/main" val="2723791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p>
        </p:txBody>
      </p:sp>
    </p:spTree>
    <p:extLst>
      <p:ext uri="{BB962C8B-B14F-4D97-AF65-F5344CB8AC3E}">
        <p14:creationId xmlns:p14="http://schemas.microsoft.com/office/powerpoint/2010/main" val="596792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1">
        <a:schemeClr val="bg1"/>
      </p:bgRef>
    </p:bg>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endParaRPr lang="pl-PL" dirty="0"/>
          </a:p>
        </p:txBody>
      </p:sp>
      <p:sp>
        <p:nvSpPr>
          <p:cNvPr id="3" name="Podtytu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E3DFAE84-51AF-4DC0-B925-0A287F6A6071}" type="slidenum">
              <a:rPr lang="pl-PL" altLang="pl-PL"/>
              <a:pPr/>
              <a:t>‹#›</a:t>
            </a:fld>
            <a:endParaRPr lang="pl-PL" altLang="pl-PL"/>
          </a:p>
        </p:txBody>
      </p:sp>
      <p:pic>
        <p:nvPicPr>
          <p:cNvPr id="7" name="Obraz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0" y="47626"/>
            <a:ext cx="2546240" cy="685800"/>
          </a:xfrm>
          <a:prstGeom prst="rect">
            <a:avLst/>
          </a:prstGeom>
        </p:spPr>
      </p:pic>
      <p:sp>
        <p:nvSpPr>
          <p:cNvPr id="9" name="pole tekstowe 8"/>
          <p:cNvSpPr txBox="1"/>
          <p:nvPr userDrawn="1"/>
        </p:nvSpPr>
        <p:spPr>
          <a:xfrm>
            <a:off x="609600" y="6420405"/>
            <a:ext cx="1828800" cy="369332"/>
          </a:xfrm>
          <a:prstGeom prst="rect">
            <a:avLst/>
          </a:prstGeom>
          <a:noFill/>
        </p:spPr>
        <p:txBody>
          <a:bodyPr wrap="square" rtlCol="0">
            <a:spAutoFit/>
          </a:bodyPr>
          <a:lstStyle/>
          <a:p>
            <a:r>
              <a:rPr lang="pl-PL" dirty="0">
                <a:solidFill>
                  <a:schemeClr val="bg1"/>
                </a:solidFill>
              </a:rPr>
              <a:t>www.iszd.pl</a:t>
            </a:r>
          </a:p>
        </p:txBody>
      </p:sp>
      <p:pic>
        <p:nvPicPr>
          <p:cNvPr id="10" name="Obraz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47475" y="5857889"/>
            <a:ext cx="878650" cy="878650"/>
          </a:xfrm>
          <a:prstGeom prst="rect">
            <a:avLst/>
          </a:prstGeom>
        </p:spPr>
      </p:pic>
      <p:sp>
        <p:nvSpPr>
          <p:cNvPr id="11" name="pole tekstowe 10"/>
          <p:cNvSpPr txBox="1"/>
          <p:nvPr userDrawn="1"/>
        </p:nvSpPr>
        <p:spPr>
          <a:xfrm>
            <a:off x="8116148" y="6582651"/>
            <a:ext cx="1057021" cy="307777"/>
          </a:xfrm>
          <a:prstGeom prst="rect">
            <a:avLst/>
          </a:prstGeom>
          <a:noFill/>
        </p:spPr>
        <p:txBody>
          <a:bodyPr wrap="none" rtlCol="0">
            <a:spAutoFit/>
          </a:bodyPr>
          <a:lstStyle/>
          <a:p>
            <a:r>
              <a:rPr lang="pl-PL" sz="1400" b="0" dirty="0">
                <a:latin typeface="Calibri" panose="020F0502020204030204" pitchFamily="34" charset="0"/>
              </a:rPr>
              <a:t>www.iszd.pl</a:t>
            </a:r>
          </a:p>
        </p:txBody>
      </p:sp>
    </p:spTree>
    <p:extLst>
      <p:ext uri="{BB962C8B-B14F-4D97-AF65-F5344CB8AC3E}">
        <p14:creationId xmlns:p14="http://schemas.microsoft.com/office/powerpoint/2010/main" val="23675114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DB1E75FA-24A1-43B1-86F1-2FAFB1909049}" type="slidenum">
              <a:rPr lang="pl-PL" altLang="pl-PL"/>
              <a:pPr/>
              <a:t>‹#›</a:t>
            </a:fld>
            <a:endParaRPr lang="pl-PL" altLang="pl-PL"/>
          </a:p>
        </p:txBody>
      </p:sp>
    </p:spTree>
    <p:extLst>
      <p:ext uri="{BB962C8B-B14F-4D97-AF65-F5344CB8AC3E}">
        <p14:creationId xmlns:p14="http://schemas.microsoft.com/office/powerpoint/2010/main" val="3110325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0"/>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708C15D1-BEA7-4A9E-94FB-F8CB6B400A21}" type="slidenum">
              <a:rPr lang="pl-PL" altLang="pl-PL"/>
              <a:pPr/>
              <a:t>‹#›</a:t>
            </a:fld>
            <a:endParaRPr lang="pl-PL" altLang="pl-PL"/>
          </a:p>
        </p:txBody>
      </p:sp>
    </p:spTree>
    <p:extLst>
      <p:ext uri="{BB962C8B-B14F-4D97-AF65-F5344CB8AC3E}">
        <p14:creationId xmlns:p14="http://schemas.microsoft.com/office/powerpoint/2010/main" val="117656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286542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45205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539254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637136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427094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932434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104705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545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A4190D68-CCCB-4088-B08C-162562C8995E}" type="slidenum">
              <a:rPr lang="pl-PL" altLang="pl-PL"/>
              <a:pPr/>
              <a:t>‹#›</a:t>
            </a:fld>
            <a:endParaRPr lang="pl-PL" altLang="pl-PL"/>
          </a:p>
        </p:txBody>
      </p:sp>
    </p:spTree>
    <p:extLst>
      <p:ext uri="{BB962C8B-B14F-4D97-AF65-F5344CB8AC3E}">
        <p14:creationId xmlns:p14="http://schemas.microsoft.com/office/powerpoint/2010/main" val="272380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954042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349313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519392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600820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7180222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882702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20824361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7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9059585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9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5235571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1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49900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40"/>
            <a:ext cx="78867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ltLang="pl-PL"/>
          </a:p>
        </p:txBody>
      </p:sp>
      <p:sp>
        <p:nvSpPr>
          <p:cNvPr id="5" name="Symbol zastępczy stopki 4"/>
          <p:cNvSpPr>
            <a:spLocks noGrp="1"/>
          </p:cNvSpPr>
          <p:nvPr>
            <p:ph type="ftr" sz="quarter" idx="11"/>
          </p:nvPr>
        </p:nvSpPr>
        <p:spPr/>
        <p:txBody>
          <a:bodyPr/>
          <a:lstStyle>
            <a:lvl1pPr>
              <a:defRPr/>
            </a:lvl1pPr>
          </a:lstStyle>
          <a:p>
            <a:endParaRPr lang="pl-PL" altLang="pl-PL"/>
          </a:p>
        </p:txBody>
      </p:sp>
      <p:sp>
        <p:nvSpPr>
          <p:cNvPr id="6" name="Symbol zastępczy numeru slajdu 5"/>
          <p:cNvSpPr>
            <a:spLocks noGrp="1"/>
          </p:cNvSpPr>
          <p:nvPr>
            <p:ph type="sldNum" sz="quarter" idx="12"/>
          </p:nvPr>
        </p:nvSpPr>
        <p:spPr/>
        <p:txBody>
          <a:bodyPr/>
          <a:lstStyle>
            <a:lvl1pPr>
              <a:defRPr/>
            </a:lvl1pPr>
          </a:lstStyle>
          <a:p>
            <a:fld id="{8A1E4E5D-A2A8-4231-A524-F7A107D44E12}" type="slidenum">
              <a:rPr lang="pl-PL" altLang="pl-PL"/>
              <a:pPr/>
              <a:t>‹#›</a:t>
            </a:fld>
            <a:endParaRPr lang="pl-PL" altLang="pl-PL"/>
          </a:p>
        </p:txBody>
      </p:sp>
    </p:spTree>
    <p:extLst>
      <p:ext uri="{BB962C8B-B14F-4D97-AF65-F5344CB8AC3E}">
        <p14:creationId xmlns:p14="http://schemas.microsoft.com/office/powerpoint/2010/main" val="1283537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3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914739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4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5557818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5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470833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6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8121225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7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26058581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8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22131552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9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720806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0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5065718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1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41949985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2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60893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2"/>
            <a:ext cx="40386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2"/>
            <a:ext cx="4038600" cy="452596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33379EEF-B9E8-4023-9C66-C5AE0669118F}" type="slidenum">
              <a:rPr lang="pl-PL" altLang="pl-PL"/>
              <a:pPr/>
              <a:t>‹#›</a:t>
            </a:fld>
            <a:endParaRPr lang="pl-PL" altLang="pl-PL"/>
          </a:p>
        </p:txBody>
      </p:sp>
    </p:spTree>
    <p:extLst>
      <p:ext uri="{BB962C8B-B14F-4D97-AF65-F5344CB8AC3E}">
        <p14:creationId xmlns:p14="http://schemas.microsoft.com/office/powerpoint/2010/main" val="16914231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1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39056897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42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8853195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43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2813992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44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5862082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45_Slajd tytułowy">
    <p:spTree>
      <p:nvGrpSpPr>
        <p:cNvPr id="1" name=""/>
        <p:cNvGrpSpPr/>
        <p:nvPr/>
      </p:nvGrpSpPr>
      <p:grpSpPr>
        <a:xfrm>
          <a:off x="0" y="0"/>
          <a:ext cx="0" cy="0"/>
          <a:chOff x="0" y="0"/>
          <a:chExt cx="0" cy="0"/>
        </a:xfrm>
      </p:grpSpPr>
      <p:sp>
        <p:nvSpPr>
          <p:cNvPr id="2" name="Rectangle 10"/>
          <p:cNvSpPr/>
          <p:nvPr/>
        </p:nvSpPr>
        <p:spPr>
          <a:xfrm>
            <a:off x="0" y="2105025"/>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11"/>
          <p:cNvSpPr/>
          <p:nvPr/>
        </p:nvSpPr>
        <p:spPr>
          <a:xfrm>
            <a:off x="0" y="-71609"/>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Picture 3" descr="C:\Users\magda\Desktop\obraz nasz.png"/>
          <p:cNvPicPr>
            <a:picLocks noChangeAspect="1" noChangeArrowheads="1"/>
          </p:cNvPicPr>
          <p:nvPr userDrawn="1"/>
        </p:nvPicPr>
        <p:blipFill>
          <a:blip r:embed="rId2"/>
          <a:srcRect/>
          <a:stretch>
            <a:fillRect/>
          </a:stretch>
        </p:blipFill>
        <p:spPr bwMode="auto">
          <a:xfrm>
            <a:off x="0" y="-71438"/>
            <a:ext cx="9144000" cy="1735138"/>
          </a:xfrm>
          <a:prstGeom prst="rect">
            <a:avLst/>
          </a:prstGeom>
          <a:noFill/>
          <a:ln w="9525">
            <a:noFill/>
            <a:miter lim="800000"/>
            <a:headEnd/>
            <a:tailEnd/>
          </a:ln>
        </p:spPr>
      </p:pic>
    </p:spTree>
    <p:extLst>
      <p:ext uri="{BB962C8B-B14F-4D97-AF65-F5344CB8AC3E}">
        <p14:creationId xmlns:p14="http://schemas.microsoft.com/office/powerpoint/2010/main" val="11656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127"/>
            <a:ext cx="7886700" cy="1325563"/>
          </a:xfrm>
        </p:spPr>
        <p:txBody>
          <a:bodyPr/>
          <a:lstStyle/>
          <a:p>
            <a:r>
              <a:rPr lang="pl-PL"/>
              <a:t>Kliknij, aby edytować styl</a:t>
            </a:r>
          </a:p>
        </p:txBody>
      </p:sp>
      <p:sp>
        <p:nvSpPr>
          <p:cNvPr id="3" name="Symbol zastępczy tekstu 2"/>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30239" y="2505075"/>
            <a:ext cx="386873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29150" y="2505075"/>
            <a:ext cx="38877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endParaRPr lang="pl-PL" altLang="pl-PL"/>
          </a:p>
        </p:txBody>
      </p:sp>
      <p:sp>
        <p:nvSpPr>
          <p:cNvPr id="8" name="Symbol zastępczy stopki 7"/>
          <p:cNvSpPr>
            <a:spLocks noGrp="1"/>
          </p:cNvSpPr>
          <p:nvPr>
            <p:ph type="ftr" sz="quarter" idx="11"/>
          </p:nvPr>
        </p:nvSpPr>
        <p:spPr/>
        <p:txBody>
          <a:bodyPr/>
          <a:lstStyle>
            <a:lvl1pPr>
              <a:defRPr/>
            </a:lvl1pPr>
          </a:lstStyle>
          <a:p>
            <a:endParaRPr lang="pl-PL" altLang="pl-PL"/>
          </a:p>
        </p:txBody>
      </p:sp>
      <p:sp>
        <p:nvSpPr>
          <p:cNvPr id="9" name="Symbol zastępczy numeru slajdu 8"/>
          <p:cNvSpPr>
            <a:spLocks noGrp="1"/>
          </p:cNvSpPr>
          <p:nvPr>
            <p:ph type="sldNum" sz="quarter" idx="12"/>
          </p:nvPr>
        </p:nvSpPr>
        <p:spPr/>
        <p:txBody>
          <a:bodyPr/>
          <a:lstStyle>
            <a:lvl1pPr>
              <a:defRPr/>
            </a:lvl1pPr>
          </a:lstStyle>
          <a:p>
            <a:fld id="{A5769794-3289-476F-B291-671EBE1BF556}" type="slidenum">
              <a:rPr lang="pl-PL" altLang="pl-PL"/>
              <a:pPr/>
              <a:t>‹#›</a:t>
            </a:fld>
            <a:endParaRPr lang="pl-PL" altLang="pl-PL"/>
          </a:p>
        </p:txBody>
      </p:sp>
    </p:spTree>
    <p:extLst>
      <p:ext uri="{BB962C8B-B14F-4D97-AF65-F5344CB8AC3E}">
        <p14:creationId xmlns:p14="http://schemas.microsoft.com/office/powerpoint/2010/main" val="77520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endParaRPr lang="pl-PL" altLang="pl-PL"/>
          </a:p>
        </p:txBody>
      </p:sp>
      <p:sp>
        <p:nvSpPr>
          <p:cNvPr id="4" name="Symbol zastępczy stopki 3"/>
          <p:cNvSpPr>
            <a:spLocks noGrp="1"/>
          </p:cNvSpPr>
          <p:nvPr>
            <p:ph type="ftr" sz="quarter" idx="11"/>
          </p:nvPr>
        </p:nvSpPr>
        <p:spPr/>
        <p:txBody>
          <a:bodyPr/>
          <a:lstStyle>
            <a:lvl1pPr>
              <a:defRPr/>
            </a:lvl1pPr>
          </a:lstStyle>
          <a:p>
            <a:endParaRPr lang="pl-PL" altLang="pl-PL"/>
          </a:p>
        </p:txBody>
      </p:sp>
      <p:sp>
        <p:nvSpPr>
          <p:cNvPr id="5" name="Symbol zastępczy numeru slajdu 4"/>
          <p:cNvSpPr>
            <a:spLocks noGrp="1"/>
          </p:cNvSpPr>
          <p:nvPr>
            <p:ph type="sldNum" sz="quarter" idx="12"/>
          </p:nvPr>
        </p:nvSpPr>
        <p:spPr/>
        <p:txBody>
          <a:bodyPr/>
          <a:lstStyle>
            <a:lvl1pPr>
              <a:defRPr/>
            </a:lvl1pPr>
          </a:lstStyle>
          <a:p>
            <a:fld id="{EF43C547-AB4B-4A1B-97FC-BBC7DFA02F16}" type="slidenum">
              <a:rPr lang="pl-PL" altLang="pl-PL"/>
              <a:pPr/>
              <a:t>‹#›</a:t>
            </a:fld>
            <a:endParaRPr lang="pl-PL" altLang="pl-PL"/>
          </a:p>
        </p:txBody>
      </p:sp>
    </p:spTree>
    <p:extLst>
      <p:ext uri="{BB962C8B-B14F-4D97-AF65-F5344CB8AC3E}">
        <p14:creationId xmlns:p14="http://schemas.microsoft.com/office/powerpoint/2010/main" val="270990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ltLang="pl-PL"/>
          </a:p>
        </p:txBody>
      </p:sp>
      <p:sp>
        <p:nvSpPr>
          <p:cNvPr id="3" name="Symbol zastępczy stopki 2"/>
          <p:cNvSpPr>
            <a:spLocks noGrp="1"/>
          </p:cNvSpPr>
          <p:nvPr>
            <p:ph type="ftr" sz="quarter" idx="11"/>
          </p:nvPr>
        </p:nvSpPr>
        <p:spPr/>
        <p:txBody>
          <a:bodyPr/>
          <a:lstStyle>
            <a:lvl1pPr>
              <a:defRPr/>
            </a:lvl1pPr>
          </a:lstStyle>
          <a:p>
            <a:endParaRPr lang="pl-PL" altLang="pl-PL"/>
          </a:p>
        </p:txBody>
      </p:sp>
      <p:sp>
        <p:nvSpPr>
          <p:cNvPr id="4" name="Symbol zastępczy numeru slajdu 3"/>
          <p:cNvSpPr>
            <a:spLocks noGrp="1"/>
          </p:cNvSpPr>
          <p:nvPr>
            <p:ph type="sldNum" sz="quarter" idx="12"/>
          </p:nvPr>
        </p:nvSpPr>
        <p:spPr/>
        <p:txBody>
          <a:bodyPr/>
          <a:lstStyle>
            <a:lvl1pPr>
              <a:defRPr/>
            </a:lvl1pPr>
          </a:lstStyle>
          <a:p>
            <a:fld id="{7ABD8096-4EF4-4BCE-B91A-37F2B6477B44}" type="slidenum">
              <a:rPr lang="pl-PL" altLang="pl-PL"/>
              <a:pPr/>
              <a:t>‹#›</a:t>
            </a:fld>
            <a:endParaRPr lang="pl-PL" altLang="pl-PL"/>
          </a:p>
        </p:txBody>
      </p:sp>
    </p:spTree>
    <p:extLst>
      <p:ext uri="{BB962C8B-B14F-4D97-AF65-F5344CB8AC3E}">
        <p14:creationId xmlns:p14="http://schemas.microsoft.com/office/powerpoint/2010/main" val="94514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9" y="457200"/>
            <a:ext cx="2949575"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39E694AE-979D-458B-84A5-F956A8C287BA}" type="slidenum">
              <a:rPr lang="pl-PL" altLang="pl-PL"/>
              <a:pPr/>
              <a:t>‹#›</a:t>
            </a:fld>
            <a:endParaRPr lang="pl-PL" altLang="pl-PL"/>
          </a:p>
        </p:txBody>
      </p:sp>
    </p:spTree>
    <p:extLst>
      <p:ext uri="{BB962C8B-B14F-4D97-AF65-F5344CB8AC3E}">
        <p14:creationId xmlns:p14="http://schemas.microsoft.com/office/powerpoint/2010/main" val="209758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9" y="457200"/>
            <a:ext cx="2949575"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ltLang="pl-PL"/>
          </a:p>
        </p:txBody>
      </p:sp>
      <p:sp>
        <p:nvSpPr>
          <p:cNvPr id="6" name="Symbol zastępczy stopki 5"/>
          <p:cNvSpPr>
            <a:spLocks noGrp="1"/>
          </p:cNvSpPr>
          <p:nvPr>
            <p:ph type="ftr" sz="quarter" idx="11"/>
          </p:nvPr>
        </p:nvSpPr>
        <p:spPr/>
        <p:txBody>
          <a:bodyPr/>
          <a:lstStyle>
            <a:lvl1pPr>
              <a:defRPr/>
            </a:lvl1pPr>
          </a:lstStyle>
          <a:p>
            <a:endParaRPr lang="pl-PL" altLang="pl-PL"/>
          </a:p>
        </p:txBody>
      </p:sp>
      <p:sp>
        <p:nvSpPr>
          <p:cNvPr id="7" name="Symbol zastępczy numeru slajdu 6"/>
          <p:cNvSpPr>
            <a:spLocks noGrp="1"/>
          </p:cNvSpPr>
          <p:nvPr>
            <p:ph type="sldNum" sz="quarter" idx="12"/>
          </p:nvPr>
        </p:nvSpPr>
        <p:spPr/>
        <p:txBody>
          <a:bodyPr/>
          <a:lstStyle>
            <a:lvl1pPr>
              <a:defRPr/>
            </a:lvl1pPr>
          </a:lstStyle>
          <a:p>
            <a:fld id="{10D1D09A-DC5C-4424-8FC0-BBE11E0B2326}" type="slidenum">
              <a:rPr lang="pl-PL" altLang="pl-PL"/>
              <a:pPr/>
              <a:t>‹#›</a:t>
            </a:fld>
            <a:endParaRPr lang="pl-PL" altLang="pl-PL"/>
          </a:p>
        </p:txBody>
      </p:sp>
    </p:spTree>
    <p:extLst>
      <p:ext uri="{BB962C8B-B14F-4D97-AF65-F5344CB8AC3E}">
        <p14:creationId xmlns:p14="http://schemas.microsoft.com/office/powerpoint/2010/main" val="18950378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l-PL" alt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l-PL" alt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AD9DB88-BA42-41A4-AC04-25A9E1161A3D}"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96907" y="1716198"/>
            <a:ext cx="4785769" cy="1569660"/>
          </a:xfrm>
          <a:prstGeom prst="rect">
            <a:avLst/>
          </a:prstGeom>
          <a:noFill/>
        </p:spPr>
        <p:txBody>
          <a:bodyPr wrap="square" rtlCol="0">
            <a:spAutoFit/>
          </a:bodyPr>
          <a:lstStyle/>
          <a:p>
            <a:r>
              <a:rPr lang="pl-PL" sz="3200" b="1" dirty="0">
                <a:latin typeface="Cambria" panose="02040503050406030204" pitchFamily="18" charset="0"/>
                <a:cs typeface="Arial" panose="020B0604020202020204" pitchFamily="34" charset="0"/>
              </a:rPr>
              <a:t>Nasze dzieci i młodzież w świetle praw i obowiązków  </a:t>
            </a:r>
          </a:p>
        </p:txBody>
      </p:sp>
      <p:sp>
        <p:nvSpPr>
          <p:cNvPr id="6" name="pole tekstowe 5"/>
          <p:cNvSpPr txBox="1"/>
          <p:nvPr/>
        </p:nvSpPr>
        <p:spPr>
          <a:xfrm>
            <a:off x="357482" y="3928083"/>
            <a:ext cx="3467472" cy="461665"/>
          </a:xfrm>
          <a:prstGeom prst="rect">
            <a:avLst/>
          </a:prstGeom>
          <a:noFill/>
        </p:spPr>
        <p:txBody>
          <a:bodyPr wrap="square" rtlCol="0">
            <a:spAutoFit/>
          </a:bodyPr>
          <a:lstStyle/>
          <a:p>
            <a:pPr algn="ctr"/>
            <a:r>
              <a:rPr lang="pl-PL" sz="800" b="1" dirty="0">
                <a:latin typeface="Arial" pitchFamily="34" charset="0"/>
                <a:cs typeface="Arial" pitchFamily="34" charset="0"/>
              </a:rPr>
              <a:t>Źródło </a:t>
            </a:r>
            <a:r>
              <a:rPr lang="pl-PL" sz="800" b="1" dirty="0">
                <a:cs typeface="Arial" pitchFamily="34" charset="0"/>
              </a:rPr>
              <a:t>https://www.google.pl/search?q=ucze%C5%84&amp;hl=pl&amp;biw=1525&amp;bih=705&amp;site=webhp&amp;source=lnms&amp;tbm=isch&amp;sa=X&amp;ved=0ahUKEw</a:t>
            </a:r>
            <a:endParaRPr lang="pl-PL" sz="800" b="1" dirty="0">
              <a:latin typeface="Arial" pitchFamily="34" charset="0"/>
              <a:cs typeface="Arial" pitchFamily="34" charset="0"/>
            </a:endParaRPr>
          </a:p>
        </p:txBody>
      </p:sp>
      <p:pic>
        <p:nvPicPr>
          <p:cNvPr id="1028" name="Picture 4" descr="Znalezione obrazy dla zapytania ucze&amp;nacu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23" y="1268760"/>
            <a:ext cx="3845590" cy="265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969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5" name="Prostokąt 4">
            <a:extLst>
              <a:ext uri="{FF2B5EF4-FFF2-40B4-BE49-F238E27FC236}">
                <a16:creationId xmlns:a16="http://schemas.microsoft.com/office/drawing/2014/main" id="{B3AE2F0F-1DE0-46A7-9350-49F4B43B4EB9}"/>
              </a:ext>
            </a:extLst>
          </p:cNvPr>
          <p:cNvSpPr/>
          <p:nvPr/>
        </p:nvSpPr>
        <p:spPr>
          <a:xfrm>
            <a:off x="287524" y="836712"/>
            <a:ext cx="8568952" cy="4247317"/>
          </a:xfrm>
          <a:prstGeom prst="rect">
            <a:avLst/>
          </a:prstGeom>
        </p:spPr>
        <p:txBody>
          <a:bodyPr wrap="square">
            <a:spAutoFit/>
          </a:bodyPr>
          <a:lstStyle/>
          <a:p>
            <a:pPr algn="just"/>
            <a:r>
              <a:rPr lang="pl-PL" b="1" dirty="0">
                <a:solidFill>
                  <a:srgbClr val="FF0000"/>
                </a:solidFill>
                <a:latin typeface="Cambria" panose="02040503050406030204" pitchFamily="18" charset="0"/>
                <a:ea typeface="Cambria" panose="02040503050406030204" pitchFamily="18" charset="0"/>
              </a:rPr>
              <a:t> Z chwilą ukończenia trzynastego roku życia małoletni nabywa tzw. zdolność deliktową. </a:t>
            </a:r>
          </a:p>
          <a:p>
            <a:pPr algn="just"/>
            <a:endParaRPr lang="pl-PL" b="1" dirty="0">
              <a:solidFill>
                <a:srgbClr val="FF0000"/>
              </a:solidFill>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Wyraża się ona w tym, że obowiązujące </a:t>
            </a:r>
            <a:r>
              <a:rPr lang="pl-PL" b="1" dirty="0">
                <a:latin typeface="Cambria" panose="02040503050406030204" pitchFamily="18" charset="0"/>
                <a:ea typeface="Cambria" panose="02040503050406030204" pitchFamily="18" charset="0"/>
              </a:rPr>
              <a:t>przepisy prawa przypisują takiemu małoletniemu zdolność działania z rozeznaniem w zakresie czynów niedozwolonych </a:t>
            </a:r>
            <a:r>
              <a:rPr lang="pl-PL" dirty="0">
                <a:latin typeface="Cambria" panose="02040503050406030204" pitchFamily="18" charset="0"/>
                <a:ea typeface="Cambria" panose="02040503050406030204" pitchFamily="18" charset="0"/>
              </a:rPr>
              <a:t>(deliktów), a w następstwie - ponoszenie odpowiedzialności za szkodę spowodowaną danym czynem.</a:t>
            </a:r>
          </a:p>
          <a:p>
            <a:pPr algn="just"/>
            <a:r>
              <a:rPr lang="pl-PL" dirty="0">
                <a:latin typeface="Cambria" panose="02040503050406030204" pitchFamily="18" charset="0"/>
                <a:ea typeface="Cambria" panose="02040503050406030204" pitchFamily="18" charset="0"/>
              </a:rPr>
              <a:t> </a:t>
            </a:r>
          </a:p>
          <a:p>
            <a:pPr algn="just"/>
            <a:r>
              <a:rPr lang="pl-PL" dirty="0">
                <a:latin typeface="Cambria" panose="02040503050406030204" pitchFamily="18" charset="0"/>
                <a:ea typeface="Cambria" panose="02040503050406030204" pitchFamily="18" charset="0"/>
              </a:rPr>
              <a:t>Nie eliminuje to jednak zastosowania art. 427 Kodeksu Cywilnego w odniesieniu do tych sytuacji, w których zostanie udowodniony brak rozeznania po stronie małoletniego powyżej 13 roku życia (np. wolniejszy rozwój niż przeciętny w danej kategorii wiekowej) uniemożliwiający postawienie mu zarzutu winy. </a:t>
            </a:r>
          </a:p>
          <a:p>
            <a:pPr algn="just"/>
            <a:r>
              <a:rPr lang="pl-PL" dirty="0">
                <a:solidFill>
                  <a:srgbClr val="FF0000"/>
                </a:solidFill>
                <a:latin typeface="Cambria" panose="02040503050406030204" pitchFamily="18" charset="0"/>
                <a:ea typeface="Cambria" panose="02040503050406030204" pitchFamily="18" charset="0"/>
              </a:rPr>
              <a:t>Sprawca szkody musi w takiej sytuacji udowodnić, że pomimo przekroczenia bariery 13 roku życia nie dysponuje "minimalnym rozeznaniem", od którego zależy przypisanie mu winy</a:t>
            </a:r>
            <a:r>
              <a:rPr lang="pl-PL"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265405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2" name="Prostokąt 1">
            <a:extLst>
              <a:ext uri="{FF2B5EF4-FFF2-40B4-BE49-F238E27FC236}">
                <a16:creationId xmlns:a16="http://schemas.microsoft.com/office/drawing/2014/main" id="{F52B5281-D87A-4927-872E-DA35C2E0B12F}"/>
              </a:ext>
            </a:extLst>
          </p:cNvPr>
          <p:cNvSpPr/>
          <p:nvPr/>
        </p:nvSpPr>
        <p:spPr>
          <a:xfrm>
            <a:off x="251520" y="647383"/>
            <a:ext cx="8640960" cy="5909310"/>
          </a:xfrm>
          <a:prstGeom prst="rect">
            <a:avLst/>
          </a:prstGeom>
        </p:spPr>
        <p:txBody>
          <a:bodyPr wrap="square">
            <a:spAutoFit/>
          </a:bodyPr>
          <a:lstStyle/>
          <a:p>
            <a:pPr algn="just"/>
            <a:r>
              <a:rPr lang="pl-PL" dirty="0">
                <a:latin typeface="Cambria" panose="02040503050406030204" pitchFamily="18" charset="0"/>
                <a:ea typeface="Cambria" panose="02040503050406030204" pitchFamily="18" charset="0"/>
              </a:rPr>
              <a:t>Odpowiedzialność własna 13-latka oczywiście nie wyłącza odpowiedzialności rodziców czy też innych osób zobowiązanych do nadzoru za własne ich zachowania polegające na zawinionym niedopełnieniu obowiązku nadzoru.</a:t>
            </a:r>
          </a:p>
          <a:p>
            <a:pPr algn="just"/>
            <a:endParaRPr lang="pl-PL" dirty="0">
              <a:latin typeface="Cambria" panose="02040503050406030204" pitchFamily="18" charset="0"/>
              <a:ea typeface="Cambria" panose="02040503050406030204" pitchFamily="18" charset="0"/>
            </a:endParaRPr>
          </a:p>
          <a:p>
            <a:pPr algn="just"/>
            <a:r>
              <a:rPr lang="pl-PL" b="1" dirty="0">
                <a:latin typeface="Cambria" panose="02040503050406030204" pitchFamily="18" charset="0"/>
                <a:ea typeface="Cambria" panose="02040503050406030204" pitchFamily="18" charset="0"/>
              </a:rPr>
              <a:t>W takim przypadku odpowiedzialność obojga rodziców i dziecka jest solidarna</a:t>
            </a:r>
            <a:r>
              <a:rPr lang="pl-PL" dirty="0">
                <a:latin typeface="Cambria" panose="02040503050406030204" pitchFamily="18" charset="0"/>
                <a:ea typeface="Cambria" panose="02040503050406030204" pitchFamily="18" charset="0"/>
              </a:rPr>
              <a:t>. </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Rodzice mają obowiązek nadzoru nad swymi małoletnimi dziećmi, także tymi, które ukończyły 13 lat. Obowiązek ten nakładają na nich przepisy kodeksu rodzinnego i opiekuńczego:</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    Art. 92. Dziecko pozostaje aż do pełnoletności pod władzą rodzicielską.</a:t>
            </a:r>
          </a:p>
          <a:p>
            <a:pPr algn="just"/>
            <a:r>
              <a:rPr lang="pl-PL" dirty="0">
                <a:latin typeface="Cambria" panose="02040503050406030204" pitchFamily="18" charset="0"/>
                <a:ea typeface="Cambria" panose="02040503050406030204" pitchFamily="18" charset="0"/>
              </a:rPr>
              <a:t>    Art. 93.</a:t>
            </a:r>
          </a:p>
          <a:p>
            <a:pPr algn="just"/>
            <a:r>
              <a:rPr lang="pl-PL" dirty="0">
                <a:latin typeface="Cambria" panose="02040503050406030204" pitchFamily="18" charset="0"/>
                <a:ea typeface="Cambria" panose="02040503050406030204" pitchFamily="18" charset="0"/>
              </a:rPr>
              <a:t>    §1. Władza rodzicielska przysługuje obojgu rodzicom.</a:t>
            </a:r>
          </a:p>
          <a:p>
            <a:pPr algn="just"/>
            <a:r>
              <a:rPr lang="pl-PL" dirty="0">
                <a:latin typeface="Cambria" panose="02040503050406030204" pitchFamily="18" charset="0"/>
                <a:ea typeface="Cambria" panose="02040503050406030204" pitchFamily="18" charset="0"/>
              </a:rPr>
              <a:t>    Art. 95.</a:t>
            </a:r>
          </a:p>
          <a:p>
            <a:pPr algn="just"/>
            <a:r>
              <a:rPr lang="pl-PL" dirty="0">
                <a:latin typeface="Cambria" panose="02040503050406030204" pitchFamily="18" charset="0"/>
                <a:ea typeface="Cambria" panose="02040503050406030204" pitchFamily="18" charset="0"/>
              </a:rPr>
              <a:t>    §1. Władza rodzicielska obejmuje w szczególności obowiązek i prawo rodziców do wykonywania pieczy nad osobą i majątkiem dziecka oraz do wychowania dziecka.</a:t>
            </a:r>
          </a:p>
          <a:p>
            <a:pPr algn="just"/>
            <a:r>
              <a:rPr lang="pl-PL" dirty="0">
                <a:latin typeface="Cambria" panose="02040503050406030204" pitchFamily="18" charset="0"/>
                <a:ea typeface="Cambria" panose="02040503050406030204" pitchFamily="18" charset="0"/>
              </a:rPr>
              <a:t>    §2. Dziecko pozostające pod władzą rodzicielską winno rodzicom posłuszeństwo.</a:t>
            </a:r>
          </a:p>
          <a:p>
            <a:pPr algn="just"/>
            <a:r>
              <a:rPr lang="pl-PL" dirty="0">
                <a:latin typeface="Cambria" panose="02040503050406030204" pitchFamily="18" charset="0"/>
                <a:ea typeface="Cambria" panose="02040503050406030204" pitchFamily="18" charset="0"/>
              </a:rPr>
              <a:t>    §3. Władza rodzicielska powinna być wykonywana tak, jak tego wymaga dobro dziecka i interes społeczny.</a:t>
            </a:r>
          </a:p>
          <a:p>
            <a:pPr algn="just"/>
            <a:r>
              <a:rPr lang="pl-PL" dirty="0">
                <a:latin typeface="Cambria" panose="02040503050406030204" pitchFamily="18" charset="0"/>
                <a:ea typeface="Cambria" panose="02040503050406030204" pitchFamily="18" charset="0"/>
              </a:rPr>
              <a:t>    Art. 96. Rodzice wychowują dziecko pozostające pod ich władzą rodzicielską i kierują nim [...].</a:t>
            </a:r>
          </a:p>
        </p:txBody>
      </p:sp>
    </p:spTree>
    <p:extLst>
      <p:ext uri="{BB962C8B-B14F-4D97-AF65-F5344CB8AC3E}">
        <p14:creationId xmlns:p14="http://schemas.microsoft.com/office/powerpoint/2010/main" val="1239732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2" name="Prostokąt 1">
            <a:extLst>
              <a:ext uri="{FF2B5EF4-FFF2-40B4-BE49-F238E27FC236}">
                <a16:creationId xmlns:a16="http://schemas.microsoft.com/office/drawing/2014/main" id="{619B4640-7807-4CF9-854E-3C7AF06CD5E9}"/>
              </a:ext>
            </a:extLst>
          </p:cNvPr>
          <p:cNvSpPr/>
          <p:nvPr/>
        </p:nvSpPr>
        <p:spPr>
          <a:xfrm>
            <a:off x="323528" y="476672"/>
            <a:ext cx="8208912" cy="4039567"/>
          </a:xfrm>
          <a:prstGeom prst="rect">
            <a:avLst/>
          </a:prstGeom>
        </p:spPr>
        <p:txBody>
          <a:bodyPr wrap="square">
            <a:spAutoFit/>
          </a:bodyPr>
          <a:lstStyle/>
          <a:p>
            <a:pPr algn="just"/>
            <a:endParaRPr lang="pl-PL" sz="1050" dirty="0">
              <a:solidFill>
                <a:srgbClr val="000000"/>
              </a:solidFill>
              <a:latin typeface="Cambria" panose="02040503050406030204" pitchFamily="18" charset="0"/>
              <a:ea typeface="Cambria" panose="02040503050406030204" pitchFamily="18" charset="0"/>
            </a:endParaRPr>
          </a:p>
          <a:p>
            <a:pPr algn="just"/>
            <a:r>
              <a:rPr lang="pl-PL" sz="2400" dirty="0">
                <a:latin typeface="Cambria" panose="02040503050406030204" pitchFamily="18" charset="0"/>
                <a:ea typeface="Cambria" panose="02040503050406030204" pitchFamily="18" charset="0"/>
              </a:rPr>
              <a:t>ODPOWIEDZIALNOŚĆ KARNA NIELETNICH </a:t>
            </a:r>
          </a:p>
          <a:p>
            <a:pPr algn="just"/>
            <a:endParaRPr lang="pl-PL" sz="2400"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Odpowiedzialność karna nieletnich, została w polskim prawie uregulowana dwutorowo - w stosunku do nich mogą mieć zastosowanie: </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a:t>
            </a:r>
            <a:r>
              <a:rPr lang="pl-PL" b="1" dirty="0">
                <a:latin typeface="Cambria" panose="02040503050406030204" pitchFamily="18" charset="0"/>
                <a:ea typeface="Cambria" panose="02040503050406030204" pitchFamily="18" charset="0"/>
              </a:rPr>
              <a:t>ustawa o postępowaniu w sprawach nieletnich</a:t>
            </a:r>
            <a:r>
              <a:rPr lang="pl-PL" dirty="0">
                <a:latin typeface="Cambria" panose="02040503050406030204" pitchFamily="18" charset="0"/>
                <a:ea typeface="Cambria" panose="02040503050406030204" pitchFamily="18" charset="0"/>
              </a:rPr>
              <a:t>, która m.in. reguluje postępowanie wobec nieletniego dopuszczającego się czynu zabronionego, a która zasadniczo ma na celu przeciwdziałanie wszelkim przejawom demoralizacji i przestępczości nieletnich. </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•oraz </a:t>
            </a:r>
            <a:r>
              <a:rPr lang="pl-PL" b="1" dirty="0">
                <a:latin typeface="Cambria" panose="02040503050406030204" pitchFamily="18" charset="0"/>
                <a:ea typeface="Cambria" panose="02040503050406030204" pitchFamily="18" charset="0"/>
              </a:rPr>
              <a:t>przepisy kodeksu karnego, </a:t>
            </a:r>
            <a:r>
              <a:rPr lang="pl-PL" dirty="0">
                <a:latin typeface="Cambria" panose="02040503050406030204" pitchFamily="18" charset="0"/>
                <a:ea typeface="Cambria" panose="02040503050406030204" pitchFamily="18" charset="0"/>
              </a:rPr>
              <a:t>które w pewnych wyjątkowych wypadkach przewidują możliwość zastosowania do nieletniego ogólnych zasad odpowiedzialności karnej, </a:t>
            </a:r>
          </a:p>
        </p:txBody>
      </p:sp>
    </p:spTree>
    <p:extLst>
      <p:ext uri="{BB962C8B-B14F-4D97-AF65-F5344CB8AC3E}">
        <p14:creationId xmlns:p14="http://schemas.microsoft.com/office/powerpoint/2010/main" val="378345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7016" y="692696"/>
            <a:ext cx="8856984" cy="4801314"/>
          </a:xfrm>
          <a:prstGeom prst="rect">
            <a:avLst/>
          </a:prstGeom>
        </p:spPr>
        <p:txBody>
          <a:bodyPr wrap="square">
            <a:spAutoFit/>
          </a:bodyPr>
          <a:lstStyle/>
          <a:p>
            <a:endParaRPr lang="pl-PL" sz="2400" dirty="0">
              <a:solidFill>
                <a:prstClr val="black"/>
              </a:solidFill>
              <a:latin typeface="Cambria" panose="02040503050406030204" pitchFamily="18" charset="0"/>
              <a:ea typeface="+mj-ea"/>
              <a:cs typeface="+mj-cs"/>
            </a:endParaRPr>
          </a:p>
          <a:p>
            <a:r>
              <a:rPr lang="pl-PL" sz="2400" dirty="0">
                <a:solidFill>
                  <a:prstClr val="black"/>
                </a:solidFill>
                <a:latin typeface="Cambria" panose="02040503050406030204" pitchFamily="18" charset="0"/>
                <a:ea typeface="+mj-ea"/>
                <a:cs typeface="Arial" panose="020B0604020202020204" pitchFamily="34" charset="0"/>
              </a:rPr>
              <a:t>USTAWA o postępowaniu w sprawach nieletnich</a:t>
            </a:r>
            <a:br>
              <a:rPr lang="pl-PL" sz="2400" dirty="0">
                <a:solidFill>
                  <a:prstClr val="black"/>
                </a:solidFill>
                <a:latin typeface="Cambria" panose="02040503050406030204" pitchFamily="18" charset="0"/>
                <a:ea typeface="+mj-ea"/>
                <a:cs typeface="Arial" panose="020B0604020202020204" pitchFamily="34" charset="0"/>
              </a:rPr>
            </a:br>
            <a:br>
              <a:rPr lang="pl-PL" sz="2400" dirty="0">
                <a:solidFill>
                  <a:prstClr val="black"/>
                </a:solidFill>
                <a:latin typeface="Cambria" panose="02040503050406030204" pitchFamily="18" charset="0"/>
                <a:ea typeface="+mj-ea"/>
                <a:cs typeface="Arial" panose="020B0604020202020204" pitchFamily="34" charset="0"/>
              </a:rPr>
            </a:br>
            <a:r>
              <a:rPr lang="pl-PL" sz="2400" dirty="0">
                <a:solidFill>
                  <a:prstClr val="black"/>
                </a:solidFill>
                <a:latin typeface="Cambria" panose="02040503050406030204" pitchFamily="18" charset="0"/>
                <a:ea typeface="+mj-ea"/>
                <a:cs typeface="Arial" panose="020B0604020202020204" pitchFamily="34" charset="0"/>
              </a:rPr>
              <a:t>Art. 1. § 1. Przepisy ustawy stosuje się w zakresie:</a:t>
            </a:r>
            <a:br>
              <a:rPr lang="pl-PL" sz="2400" dirty="0">
                <a:solidFill>
                  <a:prstClr val="black"/>
                </a:solidFill>
                <a:latin typeface="Cambria" panose="02040503050406030204" pitchFamily="18" charset="0"/>
                <a:ea typeface="+mj-ea"/>
                <a:cs typeface="Arial" panose="020B0604020202020204" pitchFamily="34" charset="0"/>
              </a:rPr>
            </a:br>
            <a:r>
              <a:rPr lang="pl-PL" sz="2400" dirty="0">
                <a:solidFill>
                  <a:prstClr val="black"/>
                </a:solidFill>
                <a:latin typeface="Cambria" panose="02040503050406030204" pitchFamily="18" charset="0"/>
                <a:ea typeface="+mj-ea"/>
                <a:cs typeface="Arial" panose="020B0604020202020204" pitchFamily="34" charset="0"/>
              </a:rPr>
              <a:t>1) zapobiegania i zwalczania demoralizacji – w stosunku do osób, które nie ukończyły lat 18;</a:t>
            </a:r>
            <a:br>
              <a:rPr lang="pl-PL" sz="2400" dirty="0">
                <a:solidFill>
                  <a:prstClr val="black"/>
                </a:solidFill>
                <a:latin typeface="Cambria" panose="02040503050406030204" pitchFamily="18" charset="0"/>
                <a:ea typeface="+mj-ea"/>
                <a:cs typeface="Arial" panose="020B0604020202020204" pitchFamily="34" charset="0"/>
              </a:rPr>
            </a:br>
            <a:r>
              <a:rPr lang="pl-PL" sz="2400" dirty="0">
                <a:solidFill>
                  <a:prstClr val="black"/>
                </a:solidFill>
                <a:latin typeface="Cambria" panose="02040503050406030204" pitchFamily="18" charset="0"/>
                <a:ea typeface="+mj-ea"/>
                <a:cs typeface="Arial" panose="020B0604020202020204" pitchFamily="34" charset="0"/>
              </a:rPr>
              <a:t>2) postępowania w sprawach o czyny karalne – w stosunku do osób, które dopuściły się takiego czynu po ukończeniu</a:t>
            </a:r>
            <a:br>
              <a:rPr lang="pl-PL" sz="2400" dirty="0">
                <a:solidFill>
                  <a:prstClr val="black"/>
                </a:solidFill>
                <a:latin typeface="Cambria" panose="02040503050406030204" pitchFamily="18" charset="0"/>
                <a:ea typeface="+mj-ea"/>
                <a:cs typeface="Arial" panose="020B0604020202020204" pitchFamily="34" charset="0"/>
              </a:rPr>
            </a:br>
            <a:r>
              <a:rPr lang="pl-PL" sz="2400" dirty="0">
                <a:solidFill>
                  <a:srgbClr val="FF0000"/>
                </a:solidFill>
                <a:latin typeface="Cambria" panose="02040503050406030204" pitchFamily="18" charset="0"/>
                <a:ea typeface="+mj-ea"/>
                <a:cs typeface="Arial" panose="020B0604020202020204" pitchFamily="34" charset="0"/>
              </a:rPr>
              <a:t>lat 13, ale nie ukończyły lat 17;</a:t>
            </a:r>
            <a:br>
              <a:rPr lang="pl-PL" sz="2400" dirty="0">
                <a:solidFill>
                  <a:prstClr val="black"/>
                </a:solidFill>
                <a:latin typeface="Cambria" panose="02040503050406030204" pitchFamily="18" charset="0"/>
                <a:ea typeface="+mj-ea"/>
                <a:cs typeface="Arial" panose="020B0604020202020204" pitchFamily="34" charset="0"/>
              </a:rPr>
            </a:br>
            <a:r>
              <a:rPr lang="pl-PL" sz="2400" dirty="0">
                <a:solidFill>
                  <a:prstClr val="black"/>
                </a:solidFill>
                <a:latin typeface="Cambria" panose="02040503050406030204" pitchFamily="18" charset="0"/>
                <a:ea typeface="+mj-ea"/>
                <a:cs typeface="Arial" panose="020B0604020202020204" pitchFamily="34" charset="0"/>
              </a:rPr>
              <a:t>3) wykonywania środków wychowawczych lub poprawczych – w stosunku do osób, względem których środki te zostały orzeczone, </a:t>
            </a:r>
            <a:r>
              <a:rPr lang="pl-PL" sz="2400" dirty="0">
                <a:solidFill>
                  <a:srgbClr val="FF0000"/>
                </a:solidFill>
                <a:latin typeface="Cambria" panose="02040503050406030204" pitchFamily="18" charset="0"/>
                <a:ea typeface="+mj-ea"/>
                <a:cs typeface="Arial" panose="020B0604020202020204" pitchFamily="34" charset="0"/>
              </a:rPr>
              <a:t>nie dłużej jednak niż do ukończenia przez te osoby lat 21.</a:t>
            </a:r>
            <a:br>
              <a:rPr lang="pl-PL" sz="2400" dirty="0">
                <a:solidFill>
                  <a:prstClr val="black"/>
                </a:solidFill>
                <a:ea typeface="+mj-ea"/>
                <a:cs typeface="Arial" panose="020B0604020202020204" pitchFamily="34" charset="0"/>
              </a:rPr>
            </a:br>
            <a:endParaRPr lang="pl-PL" dirty="0">
              <a:cs typeface="Arial" panose="020B0604020202020204" pitchFamily="34" charset="0"/>
            </a:endParaRPr>
          </a:p>
        </p:txBody>
      </p:sp>
    </p:spTree>
    <p:extLst>
      <p:ext uri="{BB962C8B-B14F-4D97-AF65-F5344CB8AC3E}">
        <p14:creationId xmlns:p14="http://schemas.microsoft.com/office/powerpoint/2010/main" val="373143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a:extLst>
              <a:ext uri="{FF2B5EF4-FFF2-40B4-BE49-F238E27FC236}">
                <a16:creationId xmlns:a16="http://schemas.microsoft.com/office/drawing/2014/main" id="{DC4DC2CD-B712-4C28-A581-39D528CC497B}"/>
              </a:ext>
            </a:extLst>
          </p:cNvPr>
          <p:cNvSpPr txBox="1">
            <a:spLocks noChangeArrowheads="1"/>
          </p:cNvSpPr>
          <p:nvPr/>
        </p:nvSpPr>
        <p:spPr bwMode="auto">
          <a:xfrm>
            <a:off x="152400" y="1524000"/>
            <a:ext cx="8991600" cy="5090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82600" algn="l"/>
              </a:tabLst>
              <a:defRPr>
                <a:solidFill>
                  <a:schemeClr val="tx1"/>
                </a:solidFill>
                <a:latin typeface="Arial" charset="0"/>
              </a:defRPr>
            </a:lvl1pPr>
            <a:lvl2pPr marL="484188" indent="-293688" algn="l">
              <a:tabLst>
                <a:tab pos="482600" algn="l"/>
              </a:tabLst>
              <a:defRPr>
                <a:solidFill>
                  <a:schemeClr val="tx1"/>
                </a:solidFill>
                <a:latin typeface="Arial" charset="0"/>
              </a:defRPr>
            </a:lvl2pPr>
            <a:lvl3pPr algn="l">
              <a:tabLst>
                <a:tab pos="482600" algn="l"/>
              </a:tabLst>
              <a:defRPr>
                <a:solidFill>
                  <a:schemeClr val="tx1"/>
                </a:solidFill>
                <a:latin typeface="Arial" charset="0"/>
              </a:defRPr>
            </a:lvl3pPr>
            <a:lvl4pPr algn="l">
              <a:tabLst>
                <a:tab pos="482600" algn="l"/>
              </a:tabLst>
              <a:defRPr>
                <a:solidFill>
                  <a:schemeClr val="tx1"/>
                </a:solidFill>
                <a:latin typeface="Arial" charset="0"/>
              </a:defRPr>
            </a:lvl4pPr>
            <a:lvl5pPr algn="l">
              <a:tabLst>
                <a:tab pos="482600" algn="l"/>
              </a:tabLst>
              <a:defRPr>
                <a:solidFill>
                  <a:schemeClr val="tx1"/>
                </a:solidFill>
                <a:latin typeface="Arial" charset="0"/>
              </a:defRPr>
            </a:lvl5pPr>
            <a:lvl6pPr fontAlgn="base">
              <a:spcBef>
                <a:spcPct val="0"/>
              </a:spcBef>
              <a:spcAft>
                <a:spcPct val="0"/>
              </a:spcAft>
              <a:tabLst>
                <a:tab pos="482600" algn="l"/>
              </a:tabLst>
              <a:defRPr>
                <a:solidFill>
                  <a:schemeClr val="tx1"/>
                </a:solidFill>
                <a:latin typeface="Arial" charset="0"/>
              </a:defRPr>
            </a:lvl6pPr>
            <a:lvl7pPr fontAlgn="base">
              <a:spcBef>
                <a:spcPct val="0"/>
              </a:spcBef>
              <a:spcAft>
                <a:spcPct val="0"/>
              </a:spcAft>
              <a:tabLst>
                <a:tab pos="482600" algn="l"/>
              </a:tabLst>
              <a:defRPr>
                <a:solidFill>
                  <a:schemeClr val="tx1"/>
                </a:solidFill>
                <a:latin typeface="Arial" charset="0"/>
              </a:defRPr>
            </a:lvl7pPr>
            <a:lvl8pPr fontAlgn="base">
              <a:spcBef>
                <a:spcPct val="0"/>
              </a:spcBef>
              <a:spcAft>
                <a:spcPct val="0"/>
              </a:spcAft>
              <a:tabLst>
                <a:tab pos="482600" algn="l"/>
              </a:tabLst>
              <a:defRPr>
                <a:solidFill>
                  <a:schemeClr val="tx1"/>
                </a:solidFill>
                <a:latin typeface="Arial" charset="0"/>
              </a:defRPr>
            </a:lvl8pPr>
            <a:lvl9pPr fontAlgn="base">
              <a:spcBef>
                <a:spcPct val="0"/>
              </a:spcBef>
              <a:spcAft>
                <a:spcPct val="0"/>
              </a:spcAft>
              <a:tabLst>
                <a:tab pos="482600" algn="l"/>
              </a:tabLst>
              <a:defRPr>
                <a:solidFill>
                  <a:schemeClr val="tx1"/>
                </a:solidFill>
                <a:latin typeface="Arial" charset="0"/>
              </a:defRPr>
            </a:lvl9pPr>
          </a:lstStyle>
          <a:p>
            <a:pPr marL="190500" lvl="1" indent="0">
              <a:spcBef>
                <a:spcPct val="40000"/>
              </a:spcBef>
              <a:defRPr/>
            </a:pPr>
            <a:endParaRPr lang="pl-PL" sz="2400" b="1" dirty="0">
              <a:latin typeface="Cambria" panose="02040503050406030204" pitchFamily="18" charset="0"/>
              <a:ea typeface="Cambria" panose="02040503050406030204" pitchFamily="18" charset="0"/>
            </a:endParaRPr>
          </a:p>
          <a:p>
            <a:pPr marL="190500" lvl="1" indent="0">
              <a:spcBef>
                <a:spcPct val="40000"/>
              </a:spcBef>
              <a:defRPr/>
            </a:pPr>
            <a:r>
              <a:rPr lang="pl-PL" sz="2400" b="1" dirty="0">
                <a:latin typeface="Cambria" panose="02040503050406030204" pitchFamily="18" charset="0"/>
                <a:ea typeface="Cambria" panose="02040503050406030204" pitchFamily="18" charset="0"/>
              </a:rPr>
              <a:t>przestępstwo lub przestępstwo skarbowe albo wykroczenie określone</a:t>
            </a:r>
            <a:br>
              <a:rPr lang="pl-PL" sz="2400" b="1" dirty="0">
                <a:latin typeface="Cambria" panose="02040503050406030204" pitchFamily="18" charset="0"/>
                <a:ea typeface="Cambria" panose="02040503050406030204" pitchFamily="18" charset="0"/>
              </a:rPr>
            </a:br>
            <a:r>
              <a:rPr lang="pl-PL" sz="2400" b="1" dirty="0">
                <a:latin typeface="Cambria" panose="02040503050406030204" pitchFamily="18" charset="0"/>
                <a:ea typeface="Cambria" panose="02040503050406030204" pitchFamily="18" charset="0"/>
              </a:rPr>
              <a:t>w art.: 51, 69, 74, 76, 85, 87,119, 122, 124, 133, 143.</a:t>
            </a:r>
          </a:p>
          <a:p>
            <a:pPr lvl="1">
              <a:spcBef>
                <a:spcPct val="40000"/>
              </a:spcBef>
              <a:defRPr/>
            </a:pPr>
            <a:r>
              <a:rPr lang="pl-PL" sz="2400" b="1" dirty="0">
                <a:latin typeface="Cambria" panose="02040503050406030204" pitchFamily="18" charset="0"/>
                <a:ea typeface="Cambria" panose="02040503050406030204" pitchFamily="18" charset="0"/>
              </a:rPr>
              <a:t>   </a:t>
            </a:r>
            <a:r>
              <a:rPr lang="pl-PL" sz="2200" dirty="0">
                <a:latin typeface="Cambria" panose="02040503050406030204" pitchFamily="18" charset="0"/>
                <a:ea typeface="Cambria" panose="02040503050406030204" pitchFamily="18" charset="0"/>
              </a:rPr>
              <a:t>zakłócenie porządku publicznego, niszczenie i uszkodzenie znaków umieszczonych przez organ państwowy, uszkodzenie znaków lub urządzeń zapobiegających niebezpieczeństwu, rzucanie kamieniami do pojazdów będącymi w ruchu, samowolna zmiana znaków lub sygnałów drogowych, prowadzenie pojazdów przez osobę będący po użyciu alkoholu, kradzieże lub przywłaszczenie mienia, paserstwo, niszczenie lub uszkodzenie mienia, spekulacja biletami wstępu, utrudnienie korzystania z urządzeń przeznaczonych do użytku publicznego</a:t>
            </a:r>
          </a:p>
        </p:txBody>
      </p:sp>
      <p:sp>
        <p:nvSpPr>
          <p:cNvPr id="11270" name="Text Box 6">
            <a:extLst>
              <a:ext uri="{FF2B5EF4-FFF2-40B4-BE49-F238E27FC236}">
                <a16:creationId xmlns:a16="http://schemas.microsoft.com/office/drawing/2014/main" id="{4B7FDE8F-0FB9-4025-A6D6-9B1C69506310}"/>
              </a:ext>
            </a:extLst>
          </p:cNvPr>
          <p:cNvSpPr txBox="1">
            <a:spLocks noChangeArrowheads="1"/>
          </p:cNvSpPr>
          <p:nvPr/>
        </p:nvSpPr>
        <p:spPr bwMode="auto">
          <a:xfrm>
            <a:off x="304800" y="1412776"/>
            <a:ext cx="5275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tabLst>
                <a:tab pos="482600" algn="l"/>
              </a:tabLst>
              <a:defRPr>
                <a:solidFill>
                  <a:schemeClr val="tx1"/>
                </a:solidFill>
                <a:latin typeface="Arial" charset="0"/>
              </a:defRPr>
            </a:lvl1pPr>
            <a:lvl2pPr marL="484188" indent="-293688" algn="l">
              <a:tabLst>
                <a:tab pos="482600" algn="l"/>
              </a:tabLst>
              <a:defRPr>
                <a:solidFill>
                  <a:schemeClr val="tx1"/>
                </a:solidFill>
                <a:latin typeface="Arial" charset="0"/>
              </a:defRPr>
            </a:lvl2pPr>
            <a:lvl3pPr algn="l">
              <a:tabLst>
                <a:tab pos="482600" algn="l"/>
              </a:tabLst>
              <a:defRPr>
                <a:solidFill>
                  <a:schemeClr val="tx1"/>
                </a:solidFill>
                <a:latin typeface="Arial" charset="0"/>
              </a:defRPr>
            </a:lvl3pPr>
            <a:lvl4pPr algn="l">
              <a:tabLst>
                <a:tab pos="482600" algn="l"/>
              </a:tabLst>
              <a:defRPr>
                <a:solidFill>
                  <a:schemeClr val="tx1"/>
                </a:solidFill>
                <a:latin typeface="Arial" charset="0"/>
              </a:defRPr>
            </a:lvl4pPr>
            <a:lvl5pPr algn="l">
              <a:tabLst>
                <a:tab pos="482600" algn="l"/>
              </a:tabLst>
              <a:defRPr>
                <a:solidFill>
                  <a:schemeClr val="tx1"/>
                </a:solidFill>
                <a:latin typeface="Arial" charset="0"/>
              </a:defRPr>
            </a:lvl5pPr>
            <a:lvl6pPr fontAlgn="base">
              <a:spcBef>
                <a:spcPct val="0"/>
              </a:spcBef>
              <a:spcAft>
                <a:spcPct val="0"/>
              </a:spcAft>
              <a:tabLst>
                <a:tab pos="482600" algn="l"/>
              </a:tabLst>
              <a:defRPr>
                <a:solidFill>
                  <a:schemeClr val="tx1"/>
                </a:solidFill>
                <a:latin typeface="Arial" charset="0"/>
              </a:defRPr>
            </a:lvl6pPr>
            <a:lvl7pPr fontAlgn="base">
              <a:spcBef>
                <a:spcPct val="0"/>
              </a:spcBef>
              <a:spcAft>
                <a:spcPct val="0"/>
              </a:spcAft>
              <a:tabLst>
                <a:tab pos="482600" algn="l"/>
              </a:tabLst>
              <a:defRPr>
                <a:solidFill>
                  <a:schemeClr val="tx1"/>
                </a:solidFill>
                <a:latin typeface="Arial" charset="0"/>
              </a:defRPr>
            </a:lvl7pPr>
            <a:lvl8pPr fontAlgn="base">
              <a:spcBef>
                <a:spcPct val="0"/>
              </a:spcBef>
              <a:spcAft>
                <a:spcPct val="0"/>
              </a:spcAft>
              <a:tabLst>
                <a:tab pos="482600" algn="l"/>
              </a:tabLst>
              <a:defRPr>
                <a:solidFill>
                  <a:schemeClr val="tx1"/>
                </a:solidFill>
                <a:latin typeface="Arial" charset="0"/>
              </a:defRPr>
            </a:lvl8pPr>
            <a:lvl9pPr fontAlgn="base">
              <a:spcBef>
                <a:spcPct val="0"/>
              </a:spcBef>
              <a:spcAft>
                <a:spcPct val="0"/>
              </a:spcAft>
              <a:tabLst>
                <a:tab pos="482600" algn="l"/>
              </a:tabLst>
              <a:defRPr>
                <a:solidFill>
                  <a:schemeClr val="tx1"/>
                </a:solidFill>
                <a:latin typeface="Arial" charset="0"/>
              </a:defRPr>
            </a:lvl9pPr>
          </a:lstStyle>
          <a:p>
            <a:pPr>
              <a:spcBef>
                <a:spcPct val="40000"/>
              </a:spcBef>
              <a:defRPr/>
            </a:pPr>
            <a:r>
              <a:rPr lang="pl-PL" sz="2400" b="1" dirty="0">
                <a:effectLst>
                  <a:outerShdw blurRad="38100" dist="38100" dir="2700000" algn="tl">
                    <a:srgbClr val="000000"/>
                  </a:outerShdw>
                </a:effectLst>
              </a:rPr>
              <a:t>C</a:t>
            </a:r>
            <a:r>
              <a:rPr lang="pl-PL" sz="2400" b="1" dirty="0">
                <a:effectLst>
                  <a:outerShdw blurRad="38100" dist="38100" dir="2700000" algn="tl">
                    <a:srgbClr val="000000"/>
                  </a:outerShdw>
                </a:effectLst>
                <a:cs typeface="Times New Roman" pitchFamily="18" charset="0"/>
              </a:rPr>
              <a:t>zyn zabroniony przez ustaw</a:t>
            </a:r>
            <a:r>
              <a:rPr lang="pl-PL" sz="2400" b="1" dirty="0">
                <a:effectLst>
                  <a:outerShdw blurRad="38100" dist="38100" dir="2700000" algn="tl">
                    <a:srgbClr val="000000"/>
                  </a:outerShdw>
                </a:effectLst>
              </a:rPr>
              <a:t>ę:</a:t>
            </a:r>
          </a:p>
        </p:txBody>
      </p:sp>
      <p:sp>
        <p:nvSpPr>
          <p:cNvPr id="11271" name="Rectangle 7">
            <a:extLst>
              <a:ext uri="{FF2B5EF4-FFF2-40B4-BE49-F238E27FC236}">
                <a16:creationId xmlns:a16="http://schemas.microsoft.com/office/drawing/2014/main" id="{D0966A20-3497-4BEC-BB4A-61587D69354A}"/>
              </a:ext>
            </a:extLst>
          </p:cNvPr>
          <p:cNvSpPr>
            <a:spLocks noChangeArrowheads="1"/>
          </p:cNvSpPr>
          <p:nvPr/>
        </p:nvSpPr>
        <p:spPr bwMode="auto">
          <a:xfrm>
            <a:off x="-138113" y="637713"/>
            <a:ext cx="341728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lgn="l">
              <a:spcBef>
                <a:spcPct val="40000"/>
              </a:spcBef>
              <a:defRPr/>
            </a:pPr>
            <a:r>
              <a:rPr lang="pl-PL" sz="2400" dirty="0">
                <a:latin typeface="Cambria" panose="02040503050406030204" pitchFamily="18" charset="0"/>
                <a:ea typeface="Cambria" panose="02040503050406030204" pitchFamily="18" charset="0"/>
              </a:rPr>
              <a:t>(art. 1 §2 pkt. 2 UPN)</a:t>
            </a:r>
          </a:p>
        </p:txBody>
      </p:sp>
    </p:spTree>
    <p:extLst>
      <p:ext uri="{BB962C8B-B14F-4D97-AF65-F5344CB8AC3E}">
        <p14:creationId xmlns:p14="http://schemas.microsoft.com/office/powerpoint/2010/main" val="3289329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a:extLst>
              <a:ext uri="{FF2B5EF4-FFF2-40B4-BE49-F238E27FC236}">
                <a16:creationId xmlns:a16="http://schemas.microsoft.com/office/drawing/2014/main" id="{77ECC45D-6E86-4345-86A4-20171A00D634}"/>
              </a:ext>
            </a:extLst>
          </p:cNvPr>
          <p:cNvSpPr txBox="1">
            <a:spLocks noChangeArrowheads="1"/>
          </p:cNvSpPr>
          <p:nvPr/>
        </p:nvSpPr>
        <p:spPr bwMode="auto">
          <a:xfrm>
            <a:off x="152400" y="1524000"/>
            <a:ext cx="8991600" cy="409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82600" algn="l"/>
              </a:tabLst>
              <a:defRPr>
                <a:solidFill>
                  <a:schemeClr val="tx1"/>
                </a:solidFill>
                <a:latin typeface="Arial" charset="0"/>
              </a:defRPr>
            </a:lvl1pPr>
            <a:lvl2pPr marL="484188" indent="-293688" algn="l">
              <a:tabLst>
                <a:tab pos="482600" algn="l"/>
              </a:tabLst>
              <a:defRPr>
                <a:solidFill>
                  <a:schemeClr val="tx1"/>
                </a:solidFill>
                <a:latin typeface="Arial" charset="0"/>
              </a:defRPr>
            </a:lvl2pPr>
            <a:lvl3pPr algn="l">
              <a:tabLst>
                <a:tab pos="482600" algn="l"/>
              </a:tabLst>
              <a:defRPr>
                <a:solidFill>
                  <a:schemeClr val="tx1"/>
                </a:solidFill>
                <a:latin typeface="Arial" charset="0"/>
              </a:defRPr>
            </a:lvl3pPr>
            <a:lvl4pPr algn="l">
              <a:tabLst>
                <a:tab pos="482600" algn="l"/>
              </a:tabLst>
              <a:defRPr>
                <a:solidFill>
                  <a:schemeClr val="tx1"/>
                </a:solidFill>
                <a:latin typeface="Arial" charset="0"/>
              </a:defRPr>
            </a:lvl4pPr>
            <a:lvl5pPr algn="l">
              <a:tabLst>
                <a:tab pos="482600" algn="l"/>
              </a:tabLst>
              <a:defRPr>
                <a:solidFill>
                  <a:schemeClr val="tx1"/>
                </a:solidFill>
                <a:latin typeface="Arial" charset="0"/>
              </a:defRPr>
            </a:lvl5pPr>
            <a:lvl6pPr fontAlgn="base">
              <a:spcBef>
                <a:spcPct val="0"/>
              </a:spcBef>
              <a:spcAft>
                <a:spcPct val="0"/>
              </a:spcAft>
              <a:tabLst>
                <a:tab pos="482600" algn="l"/>
              </a:tabLst>
              <a:defRPr>
                <a:solidFill>
                  <a:schemeClr val="tx1"/>
                </a:solidFill>
                <a:latin typeface="Arial" charset="0"/>
              </a:defRPr>
            </a:lvl6pPr>
            <a:lvl7pPr fontAlgn="base">
              <a:spcBef>
                <a:spcPct val="0"/>
              </a:spcBef>
              <a:spcAft>
                <a:spcPct val="0"/>
              </a:spcAft>
              <a:tabLst>
                <a:tab pos="482600" algn="l"/>
              </a:tabLst>
              <a:defRPr>
                <a:solidFill>
                  <a:schemeClr val="tx1"/>
                </a:solidFill>
                <a:latin typeface="Arial" charset="0"/>
              </a:defRPr>
            </a:lvl7pPr>
            <a:lvl8pPr fontAlgn="base">
              <a:spcBef>
                <a:spcPct val="0"/>
              </a:spcBef>
              <a:spcAft>
                <a:spcPct val="0"/>
              </a:spcAft>
              <a:tabLst>
                <a:tab pos="482600" algn="l"/>
              </a:tabLst>
              <a:defRPr>
                <a:solidFill>
                  <a:schemeClr val="tx1"/>
                </a:solidFill>
                <a:latin typeface="Arial" charset="0"/>
              </a:defRPr>
            </a:lvl8pPr>
            <a:lvl9pPr fontAlgn="base">
              <a:spcBef>
                <a:spcPct val="0"/>
              </a:spcBef>
              <a:spcAft>
                <a:spcPct val="0"/>
              </a:spcAft>
              <a:tabLst>
                <a:tab pos="482600" algn="l"/>
              </a:tabLst>
              <a:defRPr>
                <a:solidFill>
                  <a:schemeClr val="tx1"/>
                </a:solidFill>
                <a:latin typeface="Arial" charset="0"/>
              </a:defRPr>
            </a:lvl9pPr>
          </a:lstStyle>
          <a:p>
            <a:pPr marL="190500" lvl="1" indent="0">
              <a:spcBef>
                <a:spcPct val="40000"/>
              </a:spcBef>
              <a:defRPr/>
            </a:pPr>
            <a:r>
              <a:rPr lang="pl-PL" sz="2400" b="1" dirty="0">
                <a:latin typeface="Cambria" panose="02040503050406030204" pitchFamily="18" charset="0"/>
                <a:ea typeface="Cambria" panose="02040503050406030204" pitchFamily="18" charset="0"/>
              </a:rPr>
              <a:t>Demoralizacja</a:t>
            </a:r>
            <a:r>
              <a:rPr lang="pl-PL" sz="2400" dirty="0">
                <a:latin typeface="Cambria" panose="02040503050406030204" pitchFamily="18" charset="0"/>
                <a:ea typeface="Cambria" panose="02040503050406030204" pitchFamily="18" charset="0"/>
              </a:rPr>
              <a:t> – łamanie ogólnie panujących norm społecznych , tj. tzw. niedostosowanie społeczne, a w szczególności naruszenie zasad współżycia społecznego, popełnienie czynu zabronionego, </a:t>
            </a:r>
            <a:r>
              <a:rPr lang="pl-PL" sz="2400" b="1" dirty="0">
                <a:latin typeface="Cambria" panose="02040503050406030204" pitchFamily="18" charset="0"/>
                <a:ea typeface="Cambria" panose="02040503050406030204" pitchFamily="18" charset="0"/>
              </a:rPr>
              <a:t>systematyczne uchylanie się od obowiązku szkolnego </a:t>
            </a:r>
            <a:r>
              <a:rPr lang="pl-PL" sz="2400" dirty="0">
                <a:latin typeface="Cambria" panose="02040503050406030204" pitchFamily="18" charset="0"/>
                <a:ea typeface="Cambria" panose="02040503050406030204" pitchFamily="18" charset="0"/>
              </a:rPr>
              <a:t>lub kształcenia zawodowego, używanie alkoholu lub innych środków w  celu wprowadzenia się w stan odurzenia, uprawianie nierządu, włóczęgostwo, udział w grupach przestępczych </a:t>
            </a:r>
          </a:p>
          <a:p>
            <a:pPr lvl="1">
              <a:spcBef>
                <a:spcPct val="40000"/>
              </a:spcBef>
              <a:defRPr/>
            </a:pPr>
            <a:r>
              <a:rPr lang="pl-PL" i="1" dirty="0">
                <a:latin typeface="Cambria" panose="02040503050406030204" pitchFamily="18" charset="0"/>
                <a:ea typeface="Cambria" panose="02040503050406030204" pitchFamily="18" charset="0"/>
              </a:rPr>
              <a:t> </a:t>
            </a:r>
          </a:p>
          <a:p>
            <a:pPr lvl="1">
              <a:spcBef>
                <a:spcPct val="40000"/>
              </a:spcBef>
              <a:defRPr/>
            </a:pPr>
            <a:endParaRPr lang="pl-PL" sz="2400" dirty="0">
              <a:effectLst>
                <a:outerShdw blurRad="38100" dist="38100" dir="2700000" algn="tl">
                  <a:srgbClr val="000000"/>
                </a:outerShdw>
              </a:effectLst>
              <a:latin typeface="Tahoma" pitchFamily="34" charset="0"/>
            </a:endParaRPr>
          </a:p>
          <a:p>
            <a:pPr lvl="1">
              <a:spcBef>
                <a:spcPct val="40000"/>
              </a:spcBef>
              <a:defRPr/>
            </a:pPr>
            <a:r>
              <a:rPr lang="pl-PL" sz="2400" b="1" dirty="0">
                <a:solidFill>
                  <a:srgbClr val="FFFF99"/>
                </a:solidFill>
                <a:effectLst>
                  <a:outerShdw blurRad="38100" dist="38100" dir="2700000" algn="tl">
                    <a:srgbClr val="000000"/>
                  </a:outerShdw>
                </a:effectLst>
              </a:rPr>
              <a:t>   </a:t>
            </a:r>
            <a:r>
              <a:rPr lang="pl-PL" sz="2200" dirty="0">
                <a:solidFill>
                  <a:srgbClr val="FFFF99"/>
                </a:solidFill>
                <a:effectLst>
                  <a:outerShdw blurRad="38100" dist="38100" dir="2700000" algn="tl">
                    <a:srgbClr val="000000"/>
                  </a:outerShdw>
                </a:effectLst>
              </a:rPr>
              <a:t> </a:t>
            </a:r>
          </a:p>
        </p:txBody>
      </p:sp>
      <p:sp>
        <p:nvSpPr>
          <p:cNvPr id="88070" name="Rectangle 6">
            <a:extLst>
              <a:ext uri="{FF2B5EF4-FFF2-40B4-BE49-F238E27FC236}">
                <a16:creationId xmlns:a16="http://schemas.microsoft.com/office/drawing/2014/main" id="{675AA9B2-3A3E-4234-AC2B-47EA1E51C22C}"/>
              </a:ext>
            </a:extLst>
          </p:cNvPr>
          <p:cNvSpPr>
            <a:spLocks noChangeArrowheads="1"/>
          </p:cNvSpPr>
          <p:nvPr/>
        </p:nvSpPr>
        <p:spPr bwMode="auto">
          <a:xfrm>
            <a:off x="3953" y="764704"/>
            <a:ext cx="280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1" algn="l">
              <a:spcBef>
                <a:spcPct val="40000"/>
              </a:spcBef>
              <a:defRPr/>
            </a:pPr>
            <a:r>
              <a:rPr lang="pl-PL" sz="2400" b="1" i="1" dirty="0">
                <a:effectLst>
                  <a:outerShdw blurRad="38100" dist="38100" dir="2700000" algn="tl">
                    <a:srgbClr val="000000"/>
                  </a:outerShdw>
                </a:effectLst>
                <a:latin typeface="Cambria" panose="02040503050406030204" pitchFamily="18" charset="0"/>
                <a:ea typeface="Cambria" panose="02040503050406030204" pitchFamily="18" charset="0"/>
              </a:rPr>
              <a:t>(art. 4 § 1 UPN)</a:t>
            </a:r>
          </a:p>
        </p:txBody>
      </p:sp>
    </p:spTree>
    <p:extLst>
      <p:ext uri="{BB962C8B-B14F-4D97-AF65-F5344CB8AC3E}">
        <p14:creationId xmlns:p14="http://schemas.microsoft.com/office/powerpoint/2010/main" val="130829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dirty="0">
                <a:latin typeface="Cambria" pitchFamily="18" charset="0"/>
              </a:rPr>
              <a:t> </a:t>
            </a:r>
          </a:p>
        </p:txBody>
      </p:sp>
      <p:sp>
        <p:nvSpPr>
          <p:cNvPr id="2" name="Prostokąt 1">
            <a:extLst>
              <a:ext uri="{FF2B5EF4-FFF2-40B4-BE49-F238E27FC236}">
                <a16:creationId xmlns:a16="http://schemas.microsoft.com/office/drawing/2014/main" id="{F8D3927E-B09E-47D2-B769-4B2C0EFE959B}"/>
              </a:ext>
            </a:extLst>
          </p:cNvPr>
          <p:cNvSpPr/>
          <p:nvPr/>
        </p:nvSpPr>
        <p:spPr>
          <a:xfrm>
            <a:off x="467544" y="1916832"/>
            <a:ext cx="8424936" cy="923330"/>
          </a:xfrm>
          <a:prstGeom prst="rect">
            <a:avLst/>
          </a:prstGeom>
        </p:spPr>
        <p:txBody>
          <a:bodyPr wrap="square">
            <a:spAutoFit/>
          </a:bodyPr>
          <a:lstStyle/>
          <a:p>
            <a:pPr algn="just"/>
            <a:r>
              <a:rPr lang="pl-PL" dirty="0">
                <a:latin typeface="Cambria" panose="02040503050406030204" pitchFamily="18" charset="0"/>
                <a:ea typeface="Cambria" panose="02040503050406030204" pitchFamily="18" charset="0"/>
              </a:rPr>
              <a:t>nieletni dopuszcza się czynu zabronionego między 13 a 17 rokiem życia - co do zasady sąd stosuje środki przewidziane w ustawie o postępowaniu w sprawach nieletnich; </a:t>
            </a:r>
          </a:p>
        </p:txBody>
      </p:sp>
    </p:spTree>
    <p:extLst>
      <p:ext uri="{BB962C8B-B14F-4D97-AF65-F5344CB8AC3E}">
        <p14:creationId xmlns:p14="http://schemas.microsoft.com/office/powerpoint/2010/main" val="3591543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a:p>
          <a:p>
            <a:pPr eaLnBrk="1" hangingPunct="1"/>
            <a:endParaRPr lang="pl-PL" sz="1400"/>
          </a:p>
          <a:p>
            <a:pPr algn="ctr" eaLnBrk="1" hangingPunct="1">
              <a:buFont typeface="Arial" charset="0"/>
              <a:buNone/>
            </a:pPr>
            <a:r>
              <a:rPr lang="pl-PL" sz="360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4" name="Prostokąt 3">
            <a:extLst>
              <a:ext uri="{FF2B5EF4-FFF2-40B4-BE49-F238E27FC236}">
                <a16:creationId xmlns:a16="http://schemas.microsoft.com/office/drawing/2014/main" id="{F22B929C-0B2F-4D50-B89B-01AEE9D6AD8D}"/>
              </a:ext>
            </a:extLst>
          </p:cNvPr>
          <p:cNvSpPr/>
          <p:nvPr/>
        </p:nvSpPr>
        <p:spPr>
          <a:xfrm>
            <a:off x="251520" y="1268760"/>
            <a:ext cx="8820472" cy="4801314"/>
          </a:xfrm>
          <a:prstGeom prst="rect">
            <a:avLst/>
          </a:prstGeom>
        </p:spPr>
        <p:txBody>
          <a:bodyPr wrap="square">
            <a:spAutoFit/>
          </a:bodyPr>
          <a:lstStyle/>
          <a:p>
            <a:pPr algn="just"/>
            <a:r>
              <a:rPr lang="pl-PL" dirty="0">
                <a:latin typeface="Cambria" panose="02040503050406030204" pitchFamily="18" charset="0"/>
                <a:ea typeface="Cambria" panose="02040503050406030204" pitchFamily="18" charset="0"/>
              </a:rPr>
              <a:t>nieletni dopuszcza się czynu zabronionego między 13 a 17 rokiem życia – co do zasady sąd stosuje środki przewidziane w ustawie o postępowaniu w sprawach nieletnich;</a:t>
            </a:r>
          </a:p>
          <a:p>
            <a:pPr algn="just"/>
            <a:endParaRPr lang="pl-PL" b="1" dirty="0">
              <a:latin typeface="Cambria" panose="02040503050406030204" pitchFamily="18" charset="0"/>
              <a:ea typeface="Cambria" panose="02040503050406030204" pitchFamily="18" charset="0"/>
            </a:endParaRPr>
          </a:p>
          <a:p>
            <a:pPr algn="just"/>
            <a:r>
              <a:rPr lang="pl-PL" b="1" dirty="0">
                <a:latin typeface="Cambria" panose="02040503050406030204" pitchFamily="18" charset="0"/>
                <a:ea typeface="Cambria" panose="02040503050406030204" pitchFamily="18" charset="0"/>
              </a:rPr>
              <a:t>jednak jeżeli nieletni ukończył lat 15 i dopuścił się:</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zamachu na życie Prezydenta (art. 134),</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zabójstwa człowieka (art. 148 § 1-3),</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spowodował ciężki uszczerbek na zdrowiu (art. 156 § 1 lub 3), </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spowodował zdarzenie, które zagraża życiu lub zdrowiu wielu osób albo mieniu w wielkich rozmiarach, np. pożar (art. 163 § 1 lub 3),</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dopuścił się piractwa ("klasycznego" nie komputerowego) (art. 166),</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katastrofy w ruchu lądowym (art. 173 § 1 lub 3),</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zgwałcenia zbiorowego(art. 197 § 3),</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wzięcia zakładnika (art. 252 § 1 lub 2)</a:t>
            </a:r>
          </a:p>
          <a:p>
            <a:pPr algn="just">
              <a:buFont typeface="Arial" panose="020B0604020202020204" pitchFamily="34" charset="0"/>
              <a:buChar char="•"/>
            </a:pPr>
            <a:r>
              <a:rPr lang="pl-PL" dirty="0">
                <a:latin typeface="Cambria" panose="02040503050406030204" pitchFamily="18" charset="0"/>
                <a:ea typeface="Cambria" panose="02040503050406030204" pitchFamily="18" charset="0"/>
              </a:rPr>
              <a:t> lub rozboju (art. 280) </a:t>
            </a:r>
            <a:r>
              <a:rPr lang="pl-PL" b="1" dirty="0">
                <a:latin typeface="Cambria" panose="02040503050406030204" pitchFamily="18" charset="0"/>
                <a:ea typeface="Cambria" panose="02040503050406030204" pitchFamily="18" charset="0"/>
              </a:rPr>
              <a:t>może odpowiadać na zasadach określonych w kodeksie karnym, o ile sąd uzna, że okoliczności sprawy, stopień rozwoju sprawcy, jego właściwości i warunki osobiste za tym przemawiają, a w szczególności wcześniej stosowane środki wychowawcze lub poprawcze okazały się bezskuteczne</a:t>
            </a:r>
            <a:r>
              <a:rPr lang="pl-PL"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2278331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2" name="Prostokąt 1">
            <a:extLst>
              <a:ext uri="{FF2B5EF4-FFF2-40B4-BE49-F238E27FC236}">
                <a16:creationId xmlns:a16="http://schemas.microsoft.com/office/drawing/2014/main" id="{36B24526-4BF4-44C0-A6C3-7B4C229BDE8F}"/>
              </a:ext>
            </a:extLst>
          </p:cNvPr>
          <p:cNvSpPr/>
          <p:nvPr/>
        </p:nvSpPr>
        <p:spPr>
          <a:xfrm>
            <a:off x="539552" y="1618204"/>
            <a:ext cx="7825218" cy="2585323"/>
          </a:xfrm>
          <a:prstGeom prst="rect">
            <a:avLst/>
          </a:prstGeom>
        </p:spPr>
        <p:txBody>
          <a:bodyPr wrap="square">
            <a:spAutoFit/>
          </a:bodyPr>
          <a:lstStyle/>
          <a:p>
            <a:pPr algn="just"/>
            <a:r>
              <a:rPr lang="pl-PL" dirty="0">
                <a:latin typeface="Cambria" panose="02040503050406030204" pitchFamily="18" charset="0"/>
                <a:ea typeface="Cambria" panose="02040503050406030204" pitchFamily="18" charset="0"/>
              </a:rPr>
              <a:t>sprawca dopuszcza się czynu zabronionego </a:t>
            </a:r>
            <a:r>
              <a:rPr lang="pl-PL" b="1" dirty="0">
                <a:latin typeface="Cambria" panose="02040503050406030204" pitchFamily="18" charset="0"/>
                <a:ea typeface="Cambria" panose="02040503050406030204" pitchFamily="18" charset="0"/>
              </a:rPr>
              <a:t>między 17 a 18 rokiem życia</a:t>
            </a:r>
            <a:r>
              <a:rPr lang="pl-PL" dirty="0">
                <a:latin typeface="Cambria" panose="02040503050406030204" pitchFamily="18" charset="0"/>
                <a:ea typeface="Cambria" panose="02040503050406030204" pitchFamily="18" charset="0"/>
              </a:rPr>
              <a:t> - co do </a:t>
            </a:r>
            <a:r>
              <a:rPr lang="pl-PL" dirty="0">
                <a:solidFill>
                  <a:srgbClr val="FF0000"/>
                </a:solidFill>
                <a:latin typeface="Cambria" panose="02040503050406030204" pitchFamily="18" charset="0"/>
                <a:ea typeface="Cambria" panose="02040503050406030204" pitchFamily="18" charset="0"/>
              </a:rPr>
              <a:t>zasady sąd stosuje przepisy kodeksu karnego </a:t>
            </a:r>
            <a:r>
              <a:rPr lang="pl-PL" dirty="0">
                <a:latin typeface="Cambria" panose="02040503050406030204" pitchFamily="18" charset="0"/>
                <a:ea typeface="Cambria" panose="02040503050406030204" pitchFamily="18" charset="0"/>
              </a:rPr>
              <a:t>- sprawca nie jest już nieletni, ponieważ skończył lat 17. </a:t>
            </a:r>
          </a:p>
          <a:p>
            <a:pPr algn="just"/>
            <a:endParaRPr lang="pl-PL" dirty="0">
              <a:latin typeface="Cambria" panose="02040503050406030204" pitchFamily="18" charset="0"/>
              <a:ea typeface="Cambria" panose="02040503050406030204" pitchFamily="18" charset="0"/>
            </a:endParaRPr>
          </a:p>
          <a:p>
            <a:pPr algn="just"/>
            <a:r>
              <a:rPr lang="pl-PL" dirty="0">
                <a:solidFill>
                  <a:srgbClr val="FF0000"/>
                </a:solidFill>
                <a:latin typeface="Cambria" panose="02040503050406030204" pitchFamily="18" charset="0"/>
                <a:ea typeface="Cambria" panose="02040503050406030204" pitchFamily="18" charset="0"/>
              </a:rPr>
              <a:t>Wyjątkowo jednak sąd zastosuje zamiast kary środki wychowawcze, lecznicze albo poprawcze przewidziane dla nieletnich, jeżeli popełniony czyn jest </a:t>
            </a:r>
            <a:r>
              <a:rPr lang="pl-PL" b="1" dirty="0">
                <a:solidFill>
                  <a:srgbClr val="FF0000"/>
                </a:solidFill>
                <a:latin typeface="Cambria" panose="02040503050406030204" pitchFamily="18" charset="0"/>
                <a:ea typeface="Cambria" panose="02040503050406030204" pitchFamily="18" charset="0"/>
              </a:rPr>
              <a:t>występkiem</a:t>
            </a:r>
            <a:r>
              <a:rPr lang="pl-PL" dirty="0">
                <a:solidFill>
                  <a:srgbClr val="FF0000"/>
                </a:solidFill>
                <a:latin typeface="Cambria" panose="02040503050406030204" pitchFamily="18" charset="0"/>
                <a:ea typeface="Cambria" panose="02040503050406030204" pitchFamily="18" charset="0"/>
              </a:rPr>
              <a:t>, </a:t>
            </a:r>
            <a:r>
              <a:rPr lang="pl-PL" dirty="0">
                <a:latin typeface="Cambria" panose="02040503050406030204" pitchFamily="18" charset="0"/>
                <a:ea typeface="Cambria" panose="02040503050406030204" pitchFamily="18" charset="0"/>
              </a:rPr>
              <a:t>a okoliczności sprawy, stopień rozwoju sprawcy, jego właściwości i warunki osobiste za tym przemawiają. </a:t>
            </a:r>
          </a:p>
          <a:p>
            <a:pPr algn="just"/>
            <a:endParaRPr lang="pl-PL"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85717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dirty="0">
                <a:latin typeface="Cambria" pitchFamily="18" charset="0"/>
              </a:rPr>
              <a:t> </a:t>
            </a:r>
          </a:p>
        </p:txBody>
      </p:sp>
      <p:sp>
        <p:nvSpPr>
          <p:cNvPr id="2" name="Prostokąt 1">
            <a:extLst>
              <a:ext uri="{FF2B5EF4-FFF2-40B4-BE49-F238E27FC236}">
                <a16:creationId xmlns:a16="http://schemas.microsoft.com/office/drawing/2014/main" id="{36B24526-4BF4-44C0-A6C3-7B4C229BDE8F}"/>
              </a:ext>
            </a:extLst>
          </p:cNvPr>
          <p:cNvSpPr/>
          <p:nvPr/>
        </p:nvSpPr>
        <p:spPr>
          <a:xfrm>
            <a:off x="539552" y="1618204"/>
            <a:ext cx="7825218" cy="2646878"/>
          </a:xfrm>
          <a:prstGeom prst="rect">
            <a:avLst/>
          </a:prstGeom>
        </p:spPr>
        <p:txBody>
          <a:bodyPr wrap="square">
            <a:spAutoFit/>
          </a:bodyPr>
          <a:lstStyle/>
          <a:p>
            <a:pPr algn="just"/>
            <a:endParaRPr lang="pl-PL" b="1" dirty="0">
              <a:latin typeface="Cambria" panose="02040503050406030204" pitchFamily="18" charset="0"/>
              <a:ea typeface="Cambria" panose="02040503050406030204" pitchFamily="18" charset="0"/>
            </a:endParaRPr>
          </a:p>
          <a:p>
            <a:pPr algn="just"/>
            <a:r>
              <a:rPr lang="pl-PL" b="1" dirty="0">
                <a:latin typeface="Cambria" panose="02040503050406030204" pitchFamily="18" charset="0"/>
                <a:ea typeface="Cambria" panose="02040503050406030204" pitchFamily="18" charset="0"/>
              </a:rPr>
              <a:t>PRZESTĘPSTWO JEST ZBRODNIĄ ALBO WYSTĘPKIEM. </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Zbrodnią jest czyn zabroniony, zagrożony karą pozbawienia wolności na czas nie krótszy od lat 3 albo karą surowszą. </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Występkiem jest czyn zabroniony zagrożony grzywną powyżej 30 stawek dziennych, karą ograniczenia wolności albo karą pozbawienia wolności przekraczającą miesiąc.</a:t>
            </a:r>
            <a:endParaRPr lang="pl-PL"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76178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zawartości 2">
            <a:extLst>
              <a:ext uri="{FF2B5EF4-FFF2-40B4-BE49-F238E27FC236}">
                <a16:creationId xmlns:a16="http://schemas.microsoft.com/office/drawing/2014/main" id="{D78886E1-F521-4B08-84EF-3945D6FA18C2}"/>
              </a:ext>
            </a:extLst>
          </p:cNvPr>
          <p:cNvSpPr>
            <a:spLocks noGrp="1"/>
          </p:cNvSpPr>
          <p:nvPr>
            <p:ph type="subTitle" idx="1"/>
          </p:nvPr>
        </p:nvSpPr>
        <p:spPr>
          <a:xfrm>
            <a:off x="916641" y="1090771"/>
            <a:ext cx="6858000" cy="1655762"/>
          </a:xfrm>
        </p:spPr>
        <p:txBody>
          <a:bodyPr/>
          <a:lstStyle/>
          <a:p>
            <a:pPr>
              <a:buFont typeface="Arial" panose="020B0604020202020204" pitchFamily="34" charset="0"/>
              <a:buNone/>
            </a:pPr>
            <a:r>
              <a:rPr lang="pl-PL" altLang="pl-PL" sz="4000" b="1" dirty="0">
                <a:latin typeface="Cambria" panose="02040503050406030204" pitchFamily="18" charset="0"/>
                <a:ea typeface="Cambria" panose="02040503050406030204" pitchFamily="18" charset="0"/>
              </a:rPr>
              <a:t>	Odpowiedzialność prawna nieletnich</a:t>
            </a:r>
          </a:p>
        </p:txBody>
      </p:sp>
      <p:cxnSp>
        <p:nvCxnSpPr>
          <p:cNvPr id="6" name="Łącznik prosty ze strzałką 5">
            <a:extLst>
              <a:ext uri="{FF2B5EF4-FFF2-40B4-BE49-F238E27FC236}">
                <a16:creationId xmlns:a16="http://schemas.microsoft.com/office/drawing/2014/main" id="{AA969359-46AF-400F-B6A2-0B353428F149}"/>
              </a:ext>
            </a:extLst>
          </p:cNvPr>
          <p:cNvCxnSpPr/>
          <p:nvPr/>
        </p:nvCxnSpPr>
        <p:spPr>
          <a:xfrm rot="5400000">
            <a:off x="1000124" y="3091650"/>
            <a:ext cx="1928813"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60D0DA43-D42D-404D-88E8-5923A0971454}"/>
              </a:ext>
            </a:extLst>
          </p:cNvPr>
          <p:cNvSpPr txBox="1">
            <a:spLocks noChangeArrowheads="1"/>
          </p:cNvSpPr>
          <p:nvPr/>
        </p:nvSpPr>
        <p:spPr bwMode="auto">
          <a:xfrm>
            <a:off x="971600" y="5013176"/>
            <a:ext cx="2357437"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pl-PL" altLang="pl-PL" sz="2500" b="1" dirty="0">
                <a:latin typeface="Cambria" panose="02040503050406030204" pitchFamily="18" charset="0"/>
                <a:ea typeface="Cambria" panose="02040503050406030204" pitchFamily="18" charset="0"/>
              </a:rPr>
              <a:t>Karna</a:t>
            </a:r>
            <a:br>
              <a:rPr lang="pl-PL" altLang="pl-PL" dirty="0"/>
            </a:br>
            <a:br>
              <a:rPr lang="pl-PL" altLang="pl-PL" dirty="0"/>
            </a:br>
            <a:endParaRPr lang="pl-PL" altLang="pl-PL" dirty="0"/>
          </a:p>
        </p:txBody>
      </p:sp>
      <p:cxnSp>
        <p:nvCxnSpPr>
          <p:cNvPr id="10" name="Łącznik prosty ze strzałką 9">
            <a:extLst>
              <a:ext uri="{FF2B5EF4-FFF2-40B4-BE49-F238E27FC236}">
                <a16:creationId xmlns:a16="http://schemas.microsoft.com/office/drawing/2014/main" id="{36F25B42-E9C2-4A8F-B1AA-F6ACAB2183B9}"/>
              </a:ext>
            </a:extLst>
          </p:cNvPr>
          <p:cNvCxnSpPr/>
          <p:nvPr/>
        </p:nvCxnSpPr>
        <p:spPr>
          <a:xfrm rot="16200000" flipH="1">
            <a:off x="5705173" y="2913057"/>
            <a:ext cx="1857375" cy="1428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pole tekstowe 10">
            <a:extLst>
              <a:ext uri="{FF2B5EF4-FFF2-40B4-BE49-F238E27FC236}">
                <a16:creationId xmlns:a16="http://schemas.microsoft.com/office/drawing/2014/main" id="{C0448FC2-2449-41D3-9F78-2CF53290D006}"/>
              </a:ext>
            </a:extLst>
          </p:cNvPr>
          <p:cNvSpPr txBox="1">
            <a:spLocks noChangeArrowheads="1"/>
          </p:cNvSpPr>
          <p:nvPr/>
        </p:nvSpPr>
        <p:spPr bwMode="auto">
          <a:xfrm>
            <a:off x="6289700" y="5013176"/>
            <a:ext cx="2071688"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pl-PL" altLang="pl-PL" sz="2500" b="1" dirty="0">
                <a:latin typeface="Cambria" panose="02040503050406030204" pitchFamily="18" charset="0"/>
                <a:ea typeface="Cambria" panose="02040503050406030204" pitchFamily="18" charset="0"/>
              </a:rPr>
              <a:t>Cywilna</a:t>
            </a:r>
            <a:br>
              <a:rPr lang="pl-PL" altLang="pl-PL" dirty="0"/>
            </a:br>
            <a:r>
              <a:rPr lang="pl-PL" altLang="pl-PL" dirty="0"/>
              <a:t> </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55576" y="620688"/>
            <a:ext cx="7488832" cy="5256584"/>
          </a:xfrm>
        </p:spPr>
        <p:txBody>
          <a:bodyPr>
            <a:noAutofit/>
          </a:bodyPr>
          <a:lstStyle/>
          <a:p>
            <a:pPr algn="just"/>
            <a:r>
              <a:rPr lang="pl-PL" sz="1600" dirty="0">
                <a:latin typeface="Cambria" panose="02040503050406030204" pitchFamily="18" charset="0"/>
                <a:ea typeface="Cambria" panose="02040503050406030204" pitchFamily="18" charset="0"/>
              </a:rPr>
              <a:t>Zgodnie z zapisami zawartymi w ustawie o postępowaniu w sprawach nieletnich, </a:t>
            </a:r>
          </a:p>
          <a:p>
            <a:pPr algn="just"/>
            <a:r>
              <a:rPr lang="pl-PL" sz="1600" dirty="0">
                <a:solidFill>
                  <a:srgbClr val="FF0000"/>
                </a:solidFill>
                <a:latin typeface="Cambria" panose="02040503050406030204" pitchFamily="18" charset="0"/>
                <a:ea typeface="Cambria" panose="02040503050406030204" pitchFamily="18" charset="0"/>
              </a:rPr>
              <a:t>należy kierować się przede wszystkim jego dobrem: </a:t>
            </a:r>
            <a:r>
              <a:rPr lang="pl-PL" sz="1600" dirty="0">
                <a:latin typeface="Cambria" panose="02040503050406030204" pitchFamily="18" charset="0"/>
                <a:ea typeface="Cambria" panose="02040503050406030204" pitchFamily="18" charset="0"/>
              </a:rPr>
              <a:t>dążyć do osiągnięcia korzystnych zmian w jego osobowości i zachowaniu się;</a:t>
            </a:r>
          </a:p>
          <a:p>
            <a:pPr algn="just"/>
            <a:r>
              <a:rPr lang="pl-PL" sz="1600" dirty="0">
                <a:latin typeface="Cambria" panose="02040503050406030204" pitchFamily="18" charset="0"/>
                <a:ea typeface="Cambria" panose="02040503050406030204" pitchFamily="18" charset="0"/>
              </a:rPr>
              <a:t>zmierzać w miarę potrzeby do prawidłowego spełniania przez rodziców lub opiekunów ich obowiązków wobec nieletniego uwzględniając przy tym interes społeczny.</a:t>
            </a:r>
          </a:p>
          <a:p>
            <a:pPr algn="just"/>
            <a:r>
              <a:rPr lang="pl-PL" sz="1600" b="1" dirty="0">
                <a:latin typeface="Cambria" panose="02040503050406030204" pitchFamily="18" charset="0"/>
                <a:ea typeface="Cambria" panose="02040503050406030204" pitchFamily="18" charset="0"/>
              </a:rPr>
              <a:t>W postępowaniu z nieletnimi bierze się pod uwagę osobowość nieletniego, a w szczególności:</a:t>
            </a:r>
          </a:p>
          <a:p>
            <a:pPr algn="just"/>
            <a:r>
              <a:rPr lang="pl-PL" sz="1600" dirty="0">
                <a:latin typeface="Cambria" panose="02040503050406030204" pitchFamily="18" charset="0"/>
                <a:ea typeface="Cambria" panose="02040503050406030204" pitchFamily="18" charset="0"/>
              </a:rPr>
              <a:t>wiek;</a:t>
            </a:r>
          </a:p>
          <a:p>
            <a:pPr algn="just"/>
            <a:r>
              <a:rPr lang="pl-PL" sz="1600" dirty="0">
                <a:latin typeface="Cambria" panose="02040503050406030204" pitchFamily="18" charset="0"/>
                <a:ea typeface="Cambria" panose="02040503050406030204" pitchFamily="18" charset="0"/>
              </a:rPr>
              <a:t>stan zdrowia;</a:t>
            </a:r>
          </a:p>
          <a:p>
            <a:pPr algn="just"/>
            <a:r>
              <a:rPr lang="pl-PL" sz="1600" dirty="0">
                <a:latin typeface="Cambria" panose="02040503050406030204" pitchFamily="18" charset="0"/>
                <a:ea typeface="Cambria" panose="02040503050406030204" pitchFamily="18" charset="0"/>
              </a:rPr>
              <a:t>stopień rozwoju psychicznego i fizycznego;</a:t>
            </a:r>
          </a:p>
          <a:p>
            <a:pPr algn="just"/>
            <a:r>
              <a:rPr lang="pl-PL" sz="1600" dirty="0">
                <a:latin typeface="Cambria" panose="02040503050406030204" pitchFamily="18" charset="0"/>
                <a:ea typeface="Cambria" panose="02040503050406030204" pitchFamily="18" charset="0"/>
              </a:rPr>
              <a:t>cechy charakteru;</a:t>
            </a:r>
          </a:p>
          <a:p>
            <a:pPr algn="just"/>
            <a:r>
              <a:rPr lang="pl-PL" sz="1600" dirty="0">
                <a:latin typeface="Cambria" panose="02040503050406030204" pitchFamily="18" charset="0"/>
                <a:ea typeface="Cambria" panose="02040503050406030204" pitchFamily="18" charset="0"/>
              </a:rPr>
              <a:t>zachowanie się oraz przyczyny i stopień demoralizacji;</a:t>
            </a:r>
          </a:p>
          <a:p>
            <a:pPr algn="just"/>
            <a:r>
              <a:rPr lang="pl-PL" sz="1600" dirty="0">
                <a:latin typeface="Cambria" panose="02040503050406030204" pitchFamily="18" charset="0"/>
                <a:ea typeface="Cambria" panose="02040503050406030204" pitchFamily="18" charset="0"/>
              </a:rPr>
              <a:t>charakter środowiska;</a:t>
            </a:r>
          </a:p>
          <a:p>
            <a:pPr algn="just"/>
            <a:r>
              <a:rPr lang="pl-PL" sz="1600" dirty="0">
                <a:latin typeface="Cambria" panose="02040503050406030204" pitchFamily="18" charset="0"/>
                <a:ea typeface="Cambria" panose="02040503050406030204" pitchFamily="18" charset="0"/>
              </a:rPr>
              <a:t>warunki wychowania nieletniego.</a:t>
            </a:r>
          </a:p>
        </p:txBody>
      </p:sp>
      <mc:AlternateContent xmlns:mc="http://schemas.openxmlformats.org/markup-compatibility/2006" xmlns:pslz="http://schemas.microsoft.com/office/powerpoint/2016/slidezoom">
        <mc:Choice Requires="pslz">
          <p:graphicFrame>
            <p:nvGraphicFramePr>
              <p:cNvPr id="5" name="Powiększenie slajdu 4">
                <a:extLst>
                  <a:ext uri="{FF2B5EF4-FFF2-40B4-BE49-F238E27FC236}">
                    <a16:creationId xmlns:a16="http://schemas.microsoft.com/office/drawing/2014/main" id="{7A5CE391-338E-4814-9DF6-9EA5B98B607A}"/>
                  </a:ext>
                </a:extLst>
              </p:cNvPr>
              <p:cNvGraphicFramePr>
                <a:graphicFrameLocks noChangeAspect="1"/>
              </p:cNvGraphicFramePr>
              <p:nvPr>
                <p:extLst>
                  <p:ext uri="{D42A27DB-BD31-4B8C-83A1-F6EECF244321}">
                    <p14:modId xmlns:p14="http://schemas.microsoft.com/office/powerpoint/2010/main" val="2997539944"/>
                  </p:ext>
                </p:extLst>
              </p:nvPr>
            </p:nvGraphicFramePr>
            <p:xfrm>
              <a:off x="9377039" y="-945969"/>
              <a:ext cx="2286000" cy="1714500"/>
            </p:xfrm>
            <a:graphic>
              <a:graphicData uri="http://schemas.microsoft.com/office/powerpoint/2016/slidezoom">
                <pslz:sldZm>
                  <pslz:sldZmObj sldId="596" cId="823135955">
                    <pslz:zmPr id="{D3B2E310-8E46-48FD-8A69-E1332EEBAC0C}"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Powiększenie slajdu 4">
                <a:hlinkClick r:id="rId3" action="ppaction://hlinksldjump"/>
                <a:extLst>
                  <a:ext uri="{FF2B5EF4-FFF2-40B4-BE49-F238E27FC236}">
                    <a16:creationId xmlns:a16="http://schemas.microsoft.com/office/drawing/2014/main" id="{7A5CE391-338E-4814-9DF6-9EA5B98B607A}"/>
                  </a:ext>
                </a:extLst>
              </p:cNvPr>
              <p:cNvPicPr>
                <a:picLocks noGrp="1" noRot="1" noChangeAspect="1" noMove="1" noResize="1" noEditPoints="1" noAdjustHandles="1" noChangeArrowheads="1" noChangeShapeType="1"/>
              </p:cNvPicPr>
              <p:nvPr/>
            </p:nvPicPr>
            <p:blipFill>
              <a:blip r:embed="rId4"/>
              <a:stretch>
                <a:fillRect/>
              </a:stretch>
            </p:blipFill>
            <p:spPr>
              <a:xfrm>
                <a:off x="9377039" y="-945969"/>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959664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755576" y="1412776"/>
            <a:ext cx="6858000" cy="1655762"/>
          </a:xfrm>
        </p:spPr>
        <p:txBody>
          <a:bodyPr>
            <a:noAutofit/>
          </a:bodyPr>
          <a:lstStyle/>
          <a:p>
            <a:pPr algn="just"/>
            <a:r>
              <a:rPr lang="pl-PL" sz="2000" dirty="0">
                <a:latin typeface="Cambria" panose="02040503050406030204" pitchFamily="18" charset="0"/>
                <a:ea typeface="Cambria" panose="02040503050406030204" pitchFamily="18" charset="0"/>
              </a:rPr>
              <a:t>Art. 12. </a:t>
            </a:r>
            <a:r>
              <a:rPr lang="pl-PL" sz="2000" dirty="0" err="1">
                <a:latin typeface="Cambria" panose="02040503050406030204" pitchFamily="18" charset="0"/>
                <a:ea typeface="Cambria" panose="02040503050406030204" pitchFamily="18" charset="0"/>
              </a:rPr>
              <a:t>u.p.n</a:t>
            </a:r>
            <a:r>
              <a:rPr lang="pl-PL" sz="2000" dirty="0">
                <a:latin typeface="Cambria" panose="02040503050406030204" pitchFamily="18" charset="0"/>
                <a:ea typeface="Cambria" panose="02040503050406030204" pitchFamily="18" charset="0"/>
              </a:rPr>
              <a:t>.</a:t>
            </a:r>
          </a:p>
          <a:p>
            <a:pPr algn="just"/>
            <a:r>
              <a:rPr lang="pl-PL" sz="2000" dirty="0">
                <a:latin typeface="Cambria" panose="02040503050406030204" pitchFamily="18" charset="0"/>
                <a:ea typeface="Cambria" panose="02040503050406030204" pitchFamily="18" charset="0"/>
              </a:rPr>
              <a:t>W razie stwierdzenia u nieletniego upośledzenia umysłowego, choroby psychicznej lub innego zakłócenia czynności psychicznych bądź nałogowego używania alkoholu albo innych środków w celu wprowadzenia się w stan odurzenia, sąd rodzinny może orzec umieszczenie nieletniego w szpitalu psychiatrycznym lub innym odpowiednim zakładzie leczniczym. </a:t>
            </a:r>
          </a:p>
          <a:p>
            <a:pPr algn="just"/>
            <a:r>
              <a:rPr lang="pl-PL" sz="2000" dirty="0">
                <a:latin typeface="Cambria" panose="02040503050406030204" pitchFamily="18" charset="0"/>
                <a:ea typeface="Cambria" panose="02040503050406030204" pitchFamily="18" charset="0"/>
              </a:rPr>
              <a:t>Jeżeli zachodzi potrzeba zapewnienia nieletniemu jedynie opieki wychowawczej, sąd może orzec umieszczenie go w młodzieżowym ośrodku wychowawczym, a w przypadku gdy nieletni jest upośledzony umysłowo w stopniu głębokim i wymaga jedynie opieki – w domu pomocy społecznej</a:t>
            </a:r>
            <a:r>
              <a:rPr lang="pl-PL" sz="1400" dirty="0">
                <a:latin typeface="Cambria" panose="02040503050406030204" pitchFamily="18" charset="0"/>
                <a:ea typeface="Cambria" panose="02040503050406030204" pitchFamily="18" charset="0"/>
              </a:rPr>
              <a:t>.</a:t>
            </a:r>
            <a:endParaRPr lang="pl-PL" sz="3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23135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557A09A-F705-4992-9C43-823F111663BA}"/>
              </a:ext>
            </a:extLst>
          </p:cNvPr>
          <p:cNvSpPr>
            <a:spLocks noGrp="1" noChangeArrowheads="1"/>
          </p:cNvSpPr>
          <p:nvPr>
            <p:ph type="ctrTitle"/>
          </p:nvPr>
        </p:nvSpPr>
        <p:spPr/>
        <p:txBody>
          <a:bodyPr/>
          <a:lstStyle/>
          <a:p>
            <a:pPr algn="ctr" eaLnBrk="1" hangingPunct="1">
              <a:defRPr/>
            </a:pPr>
            <a:r>
              <a:rPr lang="pl-PL" sz="2400" b="1">
                <a:solidFill>
                  <a:schemeClr val="bg1"/>
                </a:solidFill>
              </a:rPr>
              <a:t>Odpowiedzialność nieletnich sprawców</a:t>
            </a:r>
            <a:br>
              <a:rPr lang="pl-PL" sz="2400" b="1">
                <a:solidFill>
                  <a:schemeClr val="bg1"/>
                </a:solidFill>
              </a:rPr>
            </a:br>
            <a:r>
              <a:rPr lang="pl-PL" sz="2400" b="1">
                <a:solidFill>
                  <a:schemeClr val="bg1"/>
                </a:solidFill>
              </a:rPr>
              <a:t>czynów karalnych wg Ustawy o postępowaniu</a:t>
            </a:r>
            <a:br>
              <a:rPr lang="pl-PL" sz="2400" b="1">
                <a:solidFill>
                  <a:schemeClr val="bg1"/>
                </a:solidFill>
              </a:rPr>
            </a:br>
            <a:r>
              <a:rPr lang="pl-PL" sz="2400" b="1">
                <a:solidFill>
                  <a:schemeClr val="bg1"/>
                </a:solidFill>
              </a:rPr>
              <a:t>w sprawach nieletnich</a:t>
            </a:r>
          </a:p>
        </p:txBody>
      </p:sp>
      <p:sp>
        <p:nvSpPr>
          <p:cNvPr id="35843" name="Rectangle 3">
            <a:extLst>
              <a:ext uri="{FF2B5EF4-FFF2-40B4-BE49-F238E27FC236}">
                <a16:creationId xmlns:a16="http://schemas.microsoft.com/office/drawing/2014/main" id="{F74C4818-457B-4E6A-B27A-B55EE0754A9F}"/>
              </a:ext>
            </a:extLst>
          </p:cNvPr>
          <p:cNvSpPr>
            <a:spLocks noGrp="1" noChangeArrowheads="1"/>
          </p:cNvSpPr>
          <p:nvPr>
            <p:ph type="subTitle" idx="1"/>
          </p:nvPr>
        </p:nvSpPr>
        <p:spPr>
          <a:xfrm>
            <a:off x="323528" y="728700"/>
            <a:ext cx="8280920" cy="5400600"/>
          </a:xfrm>
        </p:spPr>
        <p:txBody>
          <a:bodyPr>
            <a:noAutofit/>
          </a:bodyPr>
          <a:lstStyle/>
          <a:p>
            <a:pPr marL="609600" indent="-609600" algn="just" eaLnBrk="1" hangingPunct="1">
              <a:lnSpc>
                <a:spcPct val="80000"/>
              </a:lnSpc>
              <a:spcBef>
                <a:spcPct val="0"/>
              </a:spcBef>
              <a:buClrTx/>
              <a:buSzTx/>
              <a:buFontTx/>
              <a:buNone/>
              <a:defRPr/>
            </a:pPr>
            <a:r>
              <a:rPr kumimoji="1" lang="pl-PL" sz="2000" b="1" dirty="0">
                <a:solidFill>
                  <a:schemeClr val="hlink"/>
                </a:solidFill>
                <a:latin typeface="Cambria" panose="02040503050406030204" pitchFamily="18" charset="0"/>
                <a:ea typeface="Cambria" panose="02040503050406030204" pitchFamily="18" charset="0"/>
              </a:rPr>
              <a:t>Wobec nieletnich sąd rodzinny może: </a:t>
            </a:r>
            <a:r>
              <a:rPr kumimoji="1" lang="pl-PL" sz="2000" b="1" dirty="0">
                <a:effectLst/>
                <a:latin typeface="Cambria" panose="02040503050406030204" pitchFamily="18" charset="0"/>
                <a:ea typeface="Cambria" panose="02040503050406030204" pitchFamily="18" charset="0"/>
              </a:rPr>
              <a:t>(art. 6 UPN)</a:t>
            </a:r>
          </a:p>
          <a:p>
            <a:pPr marL="609600" indent="-609600" algn="just" eaLnBrk="1" hangingPunct="1">
              <a:lnSpc>
                <a:spcPct val="150000"/>
              </a:lnSpc>
              <a:buClr>
                <a:schemeClr val="accent1"/>
              </a:buClr>
              <a:buFont typeface="Wingdings" pitchFamily="2" charset="2"/>
              <a:buAutoNum type="arabicPeriod"/>
              <a:defRPr/>
            </a:pPr>
            <a:r>
              <a:rPr lang="pl-PL" sz="2000" dirty="0">
                <a:latin typeface="Cambria" panose="02040503050406030204" pitchFamily="18" charset="0"/>
                <a:ea typeface="Cambria" panose="02040503050406030204" pitchFamily="18" charset="0"/>
              </a:rPr>
              <a:t>U</a:t>
            </a:r>
            <a:r>
              <a:rPr lang="pl-PL" sz="2000" dirty="0">
                <a:latin typeface="Cambria" panose="02040503050406030204" pitchFamily="18" charset="0"/>
                <a:ea typeface="Cambria" panose="02040503050406030204" pitchFamily="18" charset="0"/>
                <a:cs typeface="Arial" charset="0"/>
              </a:rPr>
              <a:t>dzielić upomnienia</a:t>
            </a:r>
            <a:r>
              <a:rPr lang="pl-PL" sz="20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AutoNum type="arabicPeriod"/>
              <a:defRPr/>
            </a:pPr>
            <a:r>
              <a:rPr lang="pl-PL" sz="2000" dirty="0">
                <a:latin typeface="Cambria" panose="02040503050406030204" pitchFamily="18" charset="0"/>
                <a:ea typeface="Cambria" panose="02040503050406030204" pitchFamily="18" charset="0"/>
              </a:rPr>
              <a:t>Z</a:t>
            </a:r>
            <a:r>
              <a:rPr lang="pl-PL" sz="2000" dirty="0">
                <a:latin typeface="Cambria" panose="02040503050406030204" pitchFamily="18" charset="0"/>
                <a:ea typeface="Cambria" panose="02040503050406030204" pitchFamily="18" charset="0"/>
                <a:cs typeface="Arial" charset="0"/>
              </a:rPr>
              <a:t>obowiązać do określonego postępowania, a zwłaszcza do naprawienia wyrządzonej szkody, do wykonania określonych prac lub świadczeń na rzecz pokrzywdzonego lub społeczności lokalnej, do przeproszenia pokrzywdzonego, do podjęcia nauki lub pracy, do uczestniczenia w odpowiednich zajęciach o charakterze wychowawczym, terapeutycznym lub szkoleniowym, do powstrzymania się od przebywania w określonych środowiskach lub miejscach albo do zaniechania używania alkoholu lub innego środka w celu wprowadzenia się w stan odurzenia</a:t>
            </a:r>
          </a:p>
          <a:p>
            <a:pPr marL="609600" indent="-609600" algn="just" eaLnBrk="1" hangingPunct="1">
              <a:lnSpc>
                <a:spcPct val="150000"/>
              </a:lnSpc>
              <a:buClr>
                <a:schemeClr val="accent1"/>
              </a:buClr>
              <a:buFont typeface="Wingdings" pitchFamily="2" charset="2"/>
              <a:buAutoNum type="arabicPeriod"/>
              <a:defRPr/>
            </a:pPr>
            <a:endParaRPr lang="pl-PL" sz="2000" dirty="0">
              <a:latin typeface="Cambria" panose="02040503050406030204" pitchFamily="18" charset="0"/>
              <a:ea typeface="Cambria" panose="02040503050406030204" pitchFamily="18" charset="0"/>
            </a:endParaRP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U</a:t>
            </a:r>
            <a:r>
              <a:rPr lang="pl-PL" sz="2000" dirty="0">
                <a:latin typeface="Cambria" panose="02040503050406030204" pitchFamily="18" charset="0"/>
                <a:ea typeface="Cambria" panose="02040503050406030204" pitchFamily="18" charset="0"/>
                <a:cs typeface="Arial" charset="0"/>
              </a:rPr>
              <a:t>stanowić nadzór odpowiedzialny rodziców lub opiekuna</a:t>
            </a:r>
            <a:r>
              <a:rPr lang="pl-PL" sz="20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AutoNum type="arabicPeriod" startAt="3"/>
              <a:defRPr/>
            </a:pPr>
            <a:endParaRPr lang="pl-PL" sz="2000" dirty="0">
              <a:latin typeface="Cambria" panose="02040503050406030204" pitchFamily="18" charset="0"/>
              <a:ea typeface="Cambria" panose="02040503050406030204" pitchFamily="18" charset="0"/>
            </a:endParaRP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U</a:t>
            </a:r>
            <a:r>
              <a:rPr lang="pl-PL" sz="2000" dirty="0">
                <a:latin typeface="Cambria" panose="02040503050406030204" pitchFamily="18" charset="0"/>
                <a:ea typeface="Cambria" panose="02040503050406030204" pitchFamily="18" charset="0"/>
                <a:cs typeface="Arial" charset="0"/>
              </a:rPr>
              <a:t>stanowić nadzór organizacji młodzieżowej lub innej organizacji społecznej, zakładu pracy albo osoby godnej zaufania – udzielających poręczenia za nieletniego</a:t>
            </a:r>
            <a:r>
              <a:rPr lang="pl-PL" sz="2000" dirty="0">
                <a:latin typeface="Cambria" panose="02040503050406030204" pitchFamily="18" charset="0"/>
                <a:ea typeface="Cambria" panose="02040503050406030204" pitchFamily="18" charset="0"/>
              </a:rPr>
              <a:t>.</a:t>
            </a:r>
          </a:p>
          <a:p>
            <a:pPr marL="609600" indent="-609600" eaLnBrk="1" hangingPunct="1">
              <a:lnSpc>
                <a:spcPct val="80000"/>
              </a:lnSpc>
              <a:defRPr/>
            </a:pPr>
            <a:endParaRPr lang="pl-P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557A09A-F705-4992-9C43-823F111663BA}"/>
              </a:ext>
            </a:extLst>
          </p:cNvPr>
          <p:cNvSpPr>
            <a:spLocks noGrp="1" noChangeArrowheads="1"/>
          </p:cNvSpPr>
          <p:nvPr>
            <p:ph type="ctrTitle"/>
          </p:nvPr>
        </p:nvSpPr>
        <p:spPr/>
        <p:txBody>
          <a:bodyPr/>
          <a:lstStyle/>
          <a:p>
            <a:pPr algn="ctr" eaLnBrk="1" hangingPunct="1">
              <a:defRPr/>
            </a:pPr>
            <a:r>
              <a:rPr lang="pl-PL" sz="2400" b="1">
                <a:solidFill>
                  <a:schemeClr val="bg1"/>
                </a:solidFill>
              </a:rPr>
              <a:t>Odpowiedzialność nieletnich sprawców</a:t>
            </a:r>
            <a:br>
              <a:rPr lang="pl-PL" sz="2400" b="1">
                <a:solidFill>
                  <a:schemeClr val="bg1"/>
                </a:solidFill>
              </a:rPr>
            </a:br>
            <a:r>
              <a:rPr lang="pl-PL" sz="2400" b="1">
                <a:solidFill>
                  <a:schemeClr val="bg1"/>
                </a:solidFill>
              </a:rPr>
              <a:t>czynów karalnych wg Ustawy o postępowaniu</a:t>
            </a:r>
            <a:br>
              <a:rPr lang="pl-PL" sz="2400" b="1">
                <a:solidFill>
                  <a:schemeClr val="bg1"/>
                </a:solidFill>
              </a:rPr>
            </a:br>
            <a:r>
              <a:rPr lang="pl-PL" sz="2400" b="1">
                <a:solidFill>
                  <a:schemeClr val="bg1"/>
                </a:solidFill>
              </a:rPr>
              <a:t>w sprawach nieletnich</a:t>
            </a:r>
          </a:p>
        </p:txBody>
      </p:sp>
      <p:sp>
        <p:nvSpPr>
          <p:cNvPr id="35843" name="Rectangle 3">
            <a:extLst>
              <a:ext uri="{FF2B5EF4-FFF2-40B4-BE49-F238E27FC236}">
                <a16:creationId xmlns:a16="http://schemas.microsoft.com/office/drawing/2014/main" id="{F74C4818-457B-4E6A-B27A-B55EE0754A9F}"/>
              </a:ext>
            </a:extLst>
          </p:cNvPr>
          <p:cNvSpPr>
            <a:spLocks noGrp="1" noChangeArrowheads="1"/>
          </p:cNvSpPr>
          <p:nvPr>
            <p:ph type="subTitle" idx="1"/>
          </p:nvPr>
        </p:nvSpPr>
        <p:spPr>
          <a:xfrm>
            <a:off x="323528" y="728700"/>
            <a:ext cx="8280920" cy="5400600"/>
          </a:xfrm>
        </p:spPr>
        <p:txBody>
          <a:bodyPr>
            <a:noAutofit/>
          </a:bodyPr>
          <a:lstStyle/>
          <a:p>
            <a:pPr marL="609600" indent="-609600" algn="just" eaLnBrk="1" hangingPunct="1">
              <a:lnSpc>
                <a:spcPct val="80000"/>
              </a:lnSpc>
              <a:spcBef>
                <a:spcPct val="0"/>
              </a:spcBef>
              <a:buClrTx/>
              <a:buSzTx/>
              <a:buFontTx/>
              <a:buNone/>
              <a:defRPr/>
            </a:pPr>
            <a:r>
              <a:rPr kumimoji="1" lang="pl-PL" sz="2000" b="1" dirty="0">
                <a:solidFill>
                  <a:schemeClr val="hlink"/>
                </a:solidFill>
                <a:latin typeface="Cambria" panose="02040503050406030204" pitchFamily="18" charset="0"/>
                <a:ea typeface="Cambria" panose="02040503050406030204" pitchFamily="18" charset="0"/>
              </a:rPr>
              <a:t>Wobec nieletnich sąd rodzinny może: </a:t>
            </a:r>
            <a:r>
              <a:rPr kumimoji="1" lang="pl-PL" sz="2000" b="1" dirty="0">
                <a:effectLst/>
                <a:latin typeface="Cambria" panose="02040503050406030204" pitchFamily="18" charset="0"/>
                <a:ea typeface="Cambria" panose="02040503050406030204" pitchFamily="18" charset="0"/>
              </a:rPr>
              <a:t>(art. 6 UPN)</a:t>
            </a:r>
            <a:endParaRPr lang="pl-PL" sz="2000" dirty="0">
              <a:latin typeface="Cambria" panose="02040503050406030204" pitchFamily="18" charset="0"/>
              <a:ea typeface="Cambria" panose="02040503050406030204" pitchFamily="18" charset="0"/>
            </a:endParaRP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U</a:t>
            </a:r>
            <a:r>
              <a:rPr lang="pl-PL" sz="2000" dirty="0">
                <a:latin typeface="Cambria" panose="02040503050406030204" pitchFamily="18" charset="0"/>
                <a:ea typeface="Cambria" panose="02040503050406030204" pitchFamily="18" charset="0"/>
                <a:cs typeface="Arial" charset="0"/>
              </a:rPr>
              <a:t>stanowić nadzór odpowiedzialny rodziców lub opiekuna</a:t>
            </a:r>
            <a:r>
              <a:rPr lang="pl-PL" sz="20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U</a:t>
            </a:r>
            <a:r>
              <a:rPr lang="pl-PL" sz="2000" dirty="0">
                <a:latin typeface="Cambria" panose="02040503050406030204" pitchFamily="18" charset="0"/>
                <a:ea typeface="Cambria" panose="02040503050406030204" pitchFamily="18" charset="0"/>
                <a:cs typeface="Arial" charset="0"/>
              </a:rPr>
              <a:t>stanowić nadzór organizacji młodzieżowej lub innej organizacji społecznej, zakładu pracy albo osoby godnej zaufania – udzielających poręczenia za nieletniego</a:t>
            </a:r>
            <a:r>
              <a:rPr lang="pl-PL" sz="20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Z</a:t>
            </a:r>
            <a:r>
              <a:rPr lang="pl-PL" sz="2000" dirty="0">
                <a:latin typeface="Cambria" panose="02040503050406030204" pitchFamily="18" charset="0"/>
                <a:ea typeface="Cambria" panose="02040503050406030204" pitchFamily="18" charset="0"/>
                <a:cs typeface="Arial" charset="0"/>
              </a:rPr>
              <a:t>astosować nadzór kuratora</a:t>
            </a:r>
            <a:r>
              <a:rPr lang="pl-PL" sz="20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AutoNum type="arabicPeriod" startAt="3"/>
              <a:defRPr/>
            </a:pPr>
            <a:r>
              <a:rPr lang="pl-PL" sz="2000" dirty="0">
                <a:latin typeface="Cambria" panose="02040503050406030204" pitchFamily="18" charset="0"/>
                <a:ea typeface="Cambria" panose="02040503050406030204" pitchFamily="18" charset="0"/>
              </a:rPr>
              <a:t>S</a:t>
            </a:r>
            <a:r>
              <a:rPr lang="pl-PL" sz="2000" dirty="0">
                <a:latin typeface="Cambria" panose="02040503050406030204" pitchFamily="18" charset="0"/>
                <a:ea typeface="Cambria" panose="02040503050406030204" pitchFamily="18" charset="0"/>
                <a:cs typeface="Arial" charset="0"/>
              </a:rPr>
              <a:t>kierować do ośrodka kuratorskiego, a także do organizacji społecznej lub instytucji zajmujących się pracą z nieletnimi o charakterze wychowawczym, terapeutycznym lub</a:t>
            </a:r>
            <a:r>
              <a:rPr lang="pl-PL" sz="2000" dirty="0">
                <a:latin typeface="Cambria" panose="02040503050406030204" pitchFamily="18" charset="0"/>
                <a:ea typeface="Cambria" panose="02040503050406030204" pitchFamily="18" charset="0"/>
              </a:rPr>
              <a:t> </a:t>
            </a:r>
            <a:r>
              <a:rPr lang="pl-PL" sz="2000" dirty="0">
                <a:latin typeface="Cambria" panose="02040503050406030204" pitchFamily="18" charset="0"/>
                <a:ea typeface="Cambria" panose="02040503050406030204" pitchFamily="18" charset="0"/>
                <a:cs typeface="Arial" charset="0"/>
              </a:rPr>
              <a:t>szkoleniowym, po uprzednim porozumieniu się z tą organizacją lub instytucją</a:t>
            </a:r>
            <a:r>
              <a:rPr lang="pl-PL" sz="2000" dirty="0">
                <a:latin typeface="Cambria" panose="02040503050406030204" pitchFamily="18" charset="0"/>
                <a:ea typeface="Cambria" panose="02040503050406030204" pitchFamily="18" charset="0"/>
              </a:rPr>
              <a:t>.</a:t>
            </a:r>
          </a:p>
          <a:p>
            <a:pPr marL="609600" indent="-609600" eaLnBrk="1" hangingPunct="1">
              <a:lnSpc>
                <a:spcPct val="80000"/>
              </a:lnSpc>
              <a:defRPr/>
            </a:pPr>
            <a:endParaRPr lang="pl-PL" sz="2000" dirty="0"/>
          </a:p>
        </p:txBody>
      </p:sp>
    </p:spTree>
    <p:extLst>
      <p:ext uri="{BB962C8B-B14F-4D97-AF65-F5344CB8AC3E}">
        <p14:creationId xmlns:p14="http://schemas.microsoft.com/office/powerpoint/2010/main" val="947659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4678CA9E-ECF4-47A3-8495-42EEE16614E2}"/>
              </a:ext>
            </a:extLst>
          </p:cNvPr>
          <p:cNvSpPr>
            <a:spLocks noGrp="1" noChangeArrowheads="1"/>
          </p:cNvSpPr>
          <p:nvPr>
            <p:ph type="subTitle" idx="1"/>
          </p:nvPr>
        </p:nvSpPr>
        <p:spPr>
          <a:xfrm>
            <a:off x="395536" y="116632"/>
            <a:ext cx="7200800" cy="5976664"/>
          </a:xfrm>
        </p:spPr>
        <p:txBody>
          <a:bodyPr/>
          <a:lstStyle/>
          <a:p>
            <a:pPr marL="609600" indent="-609600" algn="just" eaLnBrk="1" hangingPunct="1">
              <a:lnSpc>
                <a:spcPct val="150000"/>
              </a:lnSpc>
              <a:buClr>
                <a:schemeClr val="accent1"/>
              </a:buClr>
              <a:buFont typeface="Wingdings" pitchFamily="2" charset="2"/>
              <a:buNone/>
              <a:defRPr/>
            </a:pPr>
            <a:r>
              <a:rPr lang="pl-PL" sz="2000" dirty="0">
                <a:latin typeface="Cambria" panose="02040503050406030204" pitchFamily="18" charset="0"/>
                <a:ea typeface="Cambria" panose="02040503050406030204" pitchFamily="18" charset="0"/>
              </a:rPr>
              <a:t>    </a:t>
            </a:r>
          </a:p>
          <a:p>
            <a:pPr marL="609600" indent="-609600" algn="just" eaLnBrk="1" hangingPunct="1">
              <a:lnSpc>
                <a:spcPct val="150000"/>
              </a:lnSpc>
              <a:buClr>
                <a:schemeClr val="accent1"/>
              </a:buClr>
              <a:buFont typeface="Wingdings" pitchFamily="2" charset="2"/>
              <a:buNone/>
              <a:defRPr/>
            </a:pPr>
            <a:endParaRPr lang="pl-PL" sz="1800" dirty="0">
              <a:latin typeface="Cambria" panose="02040503050406030204" pitchFamily="18" charset="0"/>
              <a:ea typeface="Cambria" panose="02040503050406030204" pitchFamily="18" charset="0"/>
            </a:endParaRPr>
          </a:p>
          <a:p>
            <a:pPr marL="609600" indent="-609600" algn="just" eaLnBrk="1" hangingPunct="1">
              <a:lnSpc>
                <a:spcPct val="150000"/>
              </a:lnSpc>
              <a:buClr>
                <a:schemeClr val="accent1"/>
              </a:buClr>
              <a:buFont typeface="Wingdings" pitchFamily="2" charset="2"/>
              <a:buNone/>
              <a:defRPr/>
            </a:pPr>
            <a:r>
              <a:rPr lang="pl-PL" sz="1800" dirty="0">
                <a:latin typeface="Cambria" panose="02040503050406030204" pitchFamily="18" charset="0"/>
                <a:ea typeface="Cambria" panose="02040503050406030204" pitchFamily="18" charset="0"/>
              </a:rPr>
              <a:t>      7.  O</a:t>
            </a:r>
            <a:r>
              <a:rPr lang="pl-PL" sz="1800" dirty="0">
                <a:latin typeface="Cambria" panose="02040503050406030204" pitchFamily="18" charset="0"/>
                <a:ea typeface="Cambria" panose="02040503050406030204" pitchFamily="18" charset="0"/>
                <a:cs typeface="Arial" charset="0"/>
              </a:rPr>
              <a:t>rzec zakaz prowadzenia pojazdów</a:t>
            </a:r>
            <a:r>
              <a:rPr lang="pl-PL" sz="18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None/>
              <a:defRPr/>
            </a:pPr>
            <a:r>
              <a:rPr lang="pl-PL" sz="1800" dirty="0">
                <a:latin typeface="Cambria" panose="02040503050406030204" pitchFamily="18" charset="0"/>
                <a:ea typeface="Cambria" panose="02040503050406030204" pitchFamily="18" charset="0"/>
              </a:rPr>
              <a:t>     8. O</a:t>
            </a:r>
            <a:r>
              <a:rPr lang="pl-PL" sz="1800" dirty="0">
                <a:latin typeface="Cambria" panose="02040503050406030204" pitchFamily="18" charset="0"/>
                <a:ea typeface="Cambria" panose="02040503050406030204" pitchFamily="18" charset="0"/>
                <a:cs typeface="Arial" charset="0"/>
              </a:rPr>
              <a:t>rzec przepadek rzeczy uzyskanych w związku popełnieniem czynu karalnego</a:t>
            </a:r>
            <a:r>
              <a:rPr lang="pl-PL" sz="18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None/>
              <a:defRPr/>
            </a:pPr>
            <a:r>
              <a:rPr lang="pl-PL" sz="1800" dirty="0">
                <a:latin typeface="Cambria" panose="02040503050406030204" pitchFamily="18" charset="0"/>
                <a:ea typeface="Cambria" panose="02040503050406030204" pitchFamily="18" charset="0"/>
              </a:rPr>
              <a:t>     9. O</a:t>
            </a:r>
            <a:r>
              <a:rPr lang="pl-PL" sz="1800" dirty="0">
                <a:latin typeface="Cambria" panose="02040503050406030204" pitchFamily="18" charset="0"/>
                <a:ea typeface="Cambria" panose="02040503050406030204" pitchFamily="18" charset="0"/>
                <a:cs typeface="Arial" charset="0"/>
              </a:rPr>
              <a:t>rzec umieszczenie w rodzinie zastępczej, w odpowiedniej placówce opiekuńczo-wychowawczej albo ośrodku szkolno-wychowawczym</a:t>
            </a:r>
            <a:r>
              <a:rPr lang="pl-PL" sz="18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None/>
              <a:defRPr/>
            </a:pPr>
            <a:r>
              <a:rPr lang="pl-PL" sz="1800" dirty="0">
                <a:latin typeface="Cambria" panose="02040503050406030204" pitchFamily="18" charset="0"/>
                <a:ea typeface="Cambria" panose="02040503050406030204" pitchFamily="18" charset="0"/>
              </a:rPr>
              <a:t>   10. O</a:t>
            </a:r>
            <a:r>
              <a:rPr lang="pl-PL" sz="1800" dirty="0">
                <a:latin typeface="Cambria" panose="02040503050406030204" pitchFamily="18" charset="0"/>
                <a:ea typeface="Cambria" panose="02040503050406030204" pitchFamily="18" charset="0"/>
                <a:cs typeface="Arial" charset="0"/>
              </a:rPr>
              <a:t>rzec umieszczenie w zakładzie poprawczym</a:t>
            </a:r>
            <a:r>
              <a:rPr lang="pl-PL" sz="1800" dirty="0">
                <a:latin typeface="Cambria" panose="02040503050406030204" pitchFamily="18" charset="0"/>
                <a:ea typeface="Cambria" panose="02040503050406030204" pitchFamily="18" charset="0"/>
              </a:rPr>
              <a:t>.</a:t>
            </a:r>
          </a:p>
          <a:p>
            <a:pPr marL="609600" indent="-609600" algn="just" eaLnBrk="1" hangingPunct="1">
              <a:lnSpc>
                <a:spcPct val="150000"/>
              </a:lnSpc>
              <a:buClr>
                <a:schemeClr val="accent1"/>
              </a:buClr>
              <a:buFont typeface="Wingdings" pitchFamily="2" charset="2"/>
              <a:buNone/>
              <a:defRPr/>
            </a:pPr>
            <a:r>
              <a:rPr lang="pl-PL" sz="1800" dirty="0">
                <a:latin typeface="Cambria" panose="02040503050406030204" pitchFamily="18" charset="0"/>
                <a:ea typeface="Cambria" panose="02040503050406030204" pitchFamily="18" charset="0"/>
              </a:rPr>
              <a:t>   11.Z</a:t>
            </a:r>
            <a:r>
              <a:rPr lang="pl-PL" sz="1800" dirty="0">
                <a:latin typeface="Cambria" panose="02040503050406030204" pitchFamily="18" charset="0"/>
                <a:ea typeface="Cambria" panose="02040503050406030204" pitchFamily="18" charset="0"/>
                <a:cs typeface="Arial" charset="0"/>
              </a:rPr>
              <a:t>astosować inne środki zastrzeżone w niniejszej ustawie do właściwości sądu rodzinnego, jak również zastosować środki przewidziane  w kodeksie rodzinnym i opiekuńczym.</a:t>
            </a:r>
          </a:p>
          <a:p>
            <a:pPr marL="609600" indent="-609600" eaLnBrk="1" hangingPunct="1">
              <a:lnSpc>
                <a:spcPct val="90000"/>
              </a:lnSpc>
              <a:buFontTx/>
              <a:buNone/>
              <a:defRPr/>
            </a:pPr>
            <a:endParaRPr lang="pl-PL"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B5D161-9C25-4BCA-85BE-91C01369C923}"/>
              </a:ext>
            </a:extLst>
          </p:cNvPr>
          <p:cNvSpPr>
            <a:spLocks noGrp="1"/>
          </p:cNvSpPr>
          <p:nvPr>
            <p:ph type="ctrTitle"/>
          </p:nvPr>
        </p:nvSpPr>
        <p:spPr/>
        <p:txBody>
          <a:bodyPr/>
          <a:lstStyle/>
          <a:p>
            <a:endParaRPr lang="pl-PL"/>
          </a:p>
        </p:txBody>
      </p:sp>
      <p:sp>
        <p:nvSpPr>
          <p:cNvPr id="84994" name="Symbol zastępczy zawartości 2"/>
          <p:cNvSpPr>
            <a:spLocks noGrp="1"/>
          </p:cNvSpPr>
          <p:nvPr>
            <p:ph type="subTitle" idx="1"/>
          </p:nvPr>
        </p:nvSpPr>
        <p:spPr/>
        <p:txBody>
          <a:bodyPr/>
          <a:lstStyle/>
          <a:p>
            <a:pPr marL="0" indent="0" eaLnBrk="1" hangingPunct="1">
              <a:lnSpc>
                <a:spcPct val="115000"/>
              </a:lnSpc>
              <a:spcAft>
                <a:spcPts val="1000"/>
              </a:spcAft>
              <a:buClr>
                <a:srgbClr val="F0A22E"/>
              </a:buClr>
              <a:buFont typeface="Wingdings" pitchFamily="2" charset="2"/>
              <a:buNone/>
            </a:pPr>
            <a:r>
              <a:rPr lang="pl-PL" sz="2400" b="1" dirty="0">
                <a:latin typeface="Arial" charset="0"/>
                <a:cs typeface="Arial" charset="0"/>
              </a:rPr>
              <a:t>Obowiązek zawiadomienia o przestępstwie</a:t>
            </a:r>
          </a:p>
          <a:p>
            <a:pPr marL="0" indent="0" eaLnBrk="1" hangingPunct="1">
              <a:lnSpc>
                <a:spcPct val="115000"/>
              </a:lnSpc>
              <a:spcAft>
                <a:spcPts val="1000"/>
              </a:spcAft>
              <a:buClr>
                <a:srgbClr val="F0A22E"/>
              </a:buClr>
              <a:buFont typeface="Wingdings" pitchFamily="2" charset="2"/>
              <a:buNone/>
            </a:pPr>
            <a:endParaRPr lang="pl-PL" sz="2400" b="1" dirty="0">
              <a:latin typeface="Arial" charset="0"/>
              <a:cs typeface="Arial" charset="0"/>
            </a:endParaRPr>
          </a:p>
          <a:p>
            <a:pPr marL="0" indent="0" eaLnBrk="1" hangingPunct="1">
              <a:lnSpc>
                <a:spcPct val="115000"/>
              </a:lnSpc>
              <a:spcAft>
                <a:spcPts val="1000"/>
              </a:spcAft>
              <a:buClr>
                <a:srgbClr val="F0A22E"/>
              </a:buClr>
              <a:buFont typeface="Wingdings" pitchFamily="2" charset="2"/>
              <a:buNone/>
            </a:pPr>
            <a:r>
              <a:rPr lang="pl-PL" sz="2400" b="1" dirty="0">
                <a:latin typeface="Arial" charset="0"/>
                <a:cs typeface="Arial" charset="0"/>
              </a:rPr>
              <a:t> </a:t>
            </a:r>
          </a:p>
        </p:txBody>
      </p:sp>
      <p:graphicFrame>
        <p:nvGraphicFramePr>
          <p:cNvPr id="4" name="Tabela 3"/>
          <p:cNvGraphicFramePr>
            <a:graphicFrameLocks noGrp="1"/>
          </p:cNvGraphicFramePr>
          <p:nvPr>
            <p:extLst>
              <p:ext uri="{D42A27DB-BD31-4B8C-83A1-F6EECF244321}">
                <p14:modId xmlns:p14="http://schemas.microsoft.com/office/powerpoint/2010/main" val="2967798405"/>
              </p:ext>
            </p:extLst>
          </p:nvPr>
        </p:nvGraphicFramePr>
        <p:xfrm>
          <a:off x="468312" y="980728"/>
          <a:ext cx="8207376" cy="4233761"/>
        </p:xfrm>
        <a:graphic>
          <a:graphicData uri="http://schemas.openxmlformats.org/drawingml/2006/table">
            <a:tbl>
              <a:tblPr firstRow="1" bandRow="1">
                <a:tableStyleId>{5C22544A-7EE6-4342-B048-85BDC9FD1C3A}</a:tableStyleId>
              </a:tblPr>
              <a:tblGrid>
                <a:gridCol w="4103688">
                  <a:extLst>
                    <a:ext uri="{9D8B030D-6E8A-4147-A177-3AD203B41FA5}">
                      <a16:colId xmlns:a16="http://schemas.microsoft.com/office/drawing/2014/main" val="20000"/>
                    </a:ext>
                  </a:extLst>
                </a:gridCol>
                <a:gridCol w="4103688">
                  <a:extLst>
                    <a:ext uri="{9D8B030D-6E8A-4147-A177-3AD203B41FA5}">
                      <a16:colId xmlns:a16="http://schemas.microsoft.com/office/drawing/2014/main" val="20001"/>
                    </a:ext>
                  </a:extLst>
                </a:gridCol>
              </a:tblGrid>
              <a:tr h="576147">
                <a:tc>
                  <a:txBody>
                    <a:bodyPr/>
                    <a:lstStyle/>
                    <a:p>
                      <a:r>
                        <a:rPr lang="pl-PL" sz="1600" dirty="0">
                          <a:latin typeface="Cambria" panose="02040503050406030204" pitchFamily="18" charset="0"/>
                          <a:ea typeface="Cambria" panose="02040503050406030204" pitchFamily="18" charset="0"/>
                          <a:cs typeface="Arial" pitchFamily="34" charset="0"/>
                        </a:rPr>
                        <a:t>Art. 304 § 1 KPK</a:t>
                      </a:r>
                    </a:p>
                  </a:txBody>
                  <a:tcPr marL="91423" marR="91423" marT="45727" marB="45727">
                    <a:solidFill>
                      <a:schemeClr val="accent6">
                        <a:lumMod val="75000"/>
                      </a:schemeClr>
                    </a:solidFill>
                  </a:tcPr>
                </a:tc>
                <a:tc>
                  <a:txBody>
                    <a:bodyPr/>
                    <a:lstStyle/>
                    <a:p>
                      <a:r>
                        <a:rPr lang="pl-PL" sz="1600" dirty="0">
                          <a:latin typeface="Cambria" panose="02040503050406030204" pitchFamily="18" charset="0"/>
                          <a:ea typeface="Cambria" panose="02040503050406030204" pitchFamily="18" charset="0"/>
                          <a:cs typeface="Arial" pitchFamily="34" charset="0"/>
                        </a:rPr>
                        <a:t>Art. 304 § 2 KPK</a:t>
                      </a:r>
                    </a:p>
                  </a:txBody>
                  <a:tcPr marL="91423" marR="91423" marT="45727" marB="45727">
                    <a:solidFill>
                      <a:schemeClr val="accent6">
                        <a:lumMod val="75000"/>
                      </a:schemeClr>
                    </a:solidFill>
                  </a:tcPr>
                </a:tc>
                <a:extLst>
                  <a:ext uri="{0D108BD9-81ED-4DB2-BD59-A6C34878D82A}">
                    <a16:rowId xmlns:a16="http://schemas.microsoft.com/office/drawing/2014/main" val="10000"/>
                  </a:ext>
                </a:extLst>
              </a:tr>
              <a:tr h="3017953">
                <a:tc>
                  <a:txBody>
                    <a:bodyPr/>
                    <a:lstStyle/>
                    <a:p>
                      <a:pPr algn="just"/>
                      <a:endParaRPr lang="pl-PL" sz="1800" dirty="0">
                        <a:latin typeface="Cambria" panose="02040503050406030204" pitchFamily="18" charset="0"/>
                        <a:ea typeface="Cambria" panose="02040503050406030204" pitchFamily="18" charset="0"/>
                        <a:cs typeface="Arial" pitchFamily="34" charset="0"/>
                      </a:endParaRPr>
                    </a:p>
                    <a:p>
                      <a:pPr algn="just"/>
                      <a:r>
                        <a:rPr lang="pl-PL" sz="1800" dirty="0">
                          <a:latin typeface="Cambria" panose="02040503050406030204" pitchFamily="18" charset="0"/>
                          <a:ea typeface="Cambria" panose="02040503050406030204" pitchFamily="18" charset="0"/>
                          <a:cs typeface="Arial" pitchFamily="34" charset="0"/>
                        </a:rPr>
                        <a:t>Każdy dowiedziawszy się o popełnieniu przestępstwa ściganego z urzędu ma społeczny obowiązek zawiadomić o tym prokuratora lub Policję</a:t>
                      </a:r>
                    </a:p>
                  </a:txBody>
                  <a:tcPr marL="91423" marR="91423" marT="45727" marB="45727"/>
                </a:tc>
                <a:tc>
                  <a:txBody>
                    <a:bodyPr/>
                    <a:lstStyle/>
                    <a:p>
                      <a:pPr algn="just"/>
                      <a:r>
                        <a:rPr lang="pl-PL" sz="1800" dirty="0">
                          <a:latin typeface="Cambria" panose="02040503050406030204" pitchFamily="18" charset="0"/>
                          <a:ea typeface="Cambria" panose="02040503050406030204" pitchFamily="18" charset="0"/>
                          <a:cs typeface="Arial" pitchFamily="34" charset="0"/>
                        </a:rPr>
                        <a:t>Instytucje państwowe i samorządowe, które w związku ze swą działalnością dowiedziały się o popełnieniu przestępstwa ściganego z urzędu, są obowiązane niezwłocznie zawiadomić o tym prokuratora lub Policję oraz przedsięwziąć niezbędne czynności do czasu przybycia organu powołanego do ścigania przestępstw lub do czasu wydania przez ten organ stosownego zarządzenia, aby nie dopuścić do zatarcia śladów i dowodów przestępstwa</a:t>
                      </a:r>
                    </a:p>
                  </a:txBody>
                  <a:tcPr marL="91423" marR="91423" marT="45727" marB="45727"/>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30958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p:txBody>
          <a:bodyPr/>
          <a:lstStyle/>
          <a:p>
            <a:pPr algn="ctr" eaLnBrk="1" fontAlgn="auto" hangingPunct="1">
              <a:spcAft>
                <a:spcPts val="0"/>
              </a:spcAft>
              <a:defRPr/>
            </a:pPr>
            <a:br>
              <a:rPr lang="pl-PL" sz="2800" dirty="0"/>
            </a:br>
            <a:endParaRPr lang="pl-PL" sz="2800" dirty="0"/>
          </a:p>
        </p:txBody>
      </p:sp>
      <p:sp>
        <p:nvSpPr>
          <p:cNvPr id="189442" name="Rectangle 3"/>
          <p:cNvSpPr>
            <a:spLocks noGrp="1" noChangeArrowheads="1"/>
          </p:cNvSpPr>
          <p:nvPr>
            <p:ph type="subTitle" idx="1"/>
          </p:nvPr>
        </p:nvSpPr>
        <p:spPr/>
        <p:txBody>
          <a:bodyPr>
            <a:noAutofit/>
          </a:bodyPr>
          <a:lstStyle/>
          <a:p>
            <a:pPr marL="571500" indent="-571500" eaLnBrk="1" hangingPunct="1">
              <a:buFont typeface="Wingdings" pitchFamily="2" charset="2"/>
              <a:buNone/>
            </a:pPr>
            <a:endParaRPr lang="pl-PL" sz="800" dirty="0"/>
          </a:p>
          <a:p>
            <a:pPr marL="571500" indent="-571500" eaLnBrk="1" hangingPunct="1">
              <a:buFont typeface="Wingdings" pitchFamily="2" charset="2"/>
              <a:buNone/>
            </a:pPr>
            <a:endParaRPr lang="pl-PL" sz="2800" b="1" dirty="0"/>
          </a:p>
          <a:p>
            <a:pPr marL="571500" indent="-571500" algn="l" eaLnBrk="1" hangingPunct="1">
              <a:buFont typeface="Wingdings" pitchFamily="2" charset="2"/>
              <a:buNone/>
            </a:pPr>
            <a:endParaRPr lang="pl-PL" sz="2800" b="1" dirty="0"/>
          </a:p>
          <a:p>
            <a:pPr marL="571500" indent="-571500" algn="l"/>
            <a:r>
              <a:rPr lang="pl-PL" sz="800" b="1" dirty="0"/>
              <a:t>Źródło https://www.google.pl/imgres?imgurl=http%3</a:t>
            </a:r>
          </a:p>
          <a:p>
            <a:pPr marL="571500" indent="-571500" eaLnBrk="1" hangingPunct="1">
              <a:buFont typeface="Wingdings" pitchFamily="2" charset="2"/>
              <a:buNone/>
            </a:pPr>
            <a:r>
              <a:rPr lang="pl-PL" sz="2800" b="1" dirty="0"/>
              <a:t>				DZIĘKUJE ZA UWAGĘ</a:t>
            </a:r>
          </a:p>
          <a:p>
            <a:pPr marL="571500" indent="-571500" eaLnBrk="1" hangingPunct="1">
              <a:buFont typeface="Wingdings" pitchFamily="2" charset="2"/>
              <a:buNone/>
            </a:pPr>
            <a:endParaRPr lang="pl-PL" sz="2800" b="1" dirty="0"/>
          </a:p>
          <a:p>
            <a:pPr marL="571500" indent="-571500" eaLnBrk="1" hangingPunct="1">
              <a:buFont typeface="Wingdings" pitchFamily="2" charset="2"/>
              <a:buNone/>
            </a:pPr>
            <a:r>
              <a:rPr lang="pl-PL" sz="2400" dirty="0"/>
              <a:t> </a:t>
            </a:r>
          </a:p>
          <a:p>
            <a:pPr marL="571500" indent="-571500" eaLnBrk="1" hangingPunct="1">
              <a:buFont typeface="Wingdings" pitchFamily="2" charset="2"/>
              <a:buNone/>
            </a:pPr>
            <a:endParaRPr lang="pl-PL" sz="2400" dirty="0"/>
          </a:p>
          <a:p>
            <a:pPr marL="571500" indent="-571500" eaLnBrk="1" hangingPunct="1">
              <a:buFont typeface="Wingdings" pitchFamily="2" charset="2"/>
              <a:buNone/>
            </a:pPr>
            <a:endParaRPr lang="pl-PL" sz="2400" dirty="0"/>
          </a:p>
        </p:txBody>
      </p:sp>
      <p:sp>
        <p:nvSpPr>
          <p:cNvPr id="189444" name="Rectangle 4"/>
          <p:cNvSpPr>
            <a:spLocks noChangeArrowheads="1"/>
          </p:cNvSpPr>
          <p:nvPr/>
        </p:nvSpPr>
        <p:spPr bwMode="auto">
          <a:xfrm>
            <a:off x="0" y="5445125"/>
            <a:ext cx="9144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pl-PL" sz="1200" b="1" dirty="0"/>
              <a:t> </a:t>
            </a:r>
            <a:endParaRPr lang="pl-PL" sz="1200" dirty="0"/>
          </a:p>
          <a:p>
            <a:pPr eaLnBrk="0" hangingPunct="0"/>
            <a:r>
              <a:rPr lang="pl-PL" dirty="0">
                <a:latin typeface="Arial" charset="0"/>
              </a:rPr>
              <a:t>				</a:t>
            </a:r>
          </a:p>
        </p:txBody>
      </p:sp>
      <p:pic>
        <p:nvPicPr>
          <p:cNvPr id="5124" name="Picture 4" descr="Znaleziony obra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663" y="1327871"/>
            <a:ext cx="3011949" cy="3815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88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zawartości 2">
            <a:extLst>
              <a:ext uri="{FF2B5EF4-FFF2-40B4-BE49-F238E27FC236}">
                <a16:creationId xmlns:a16="http://schemas.microsoft.com/office/drawing/2014/main" id="{D78886E1-F521-4B08-84EF-3945D6FA18C2}"/>
              </a:ext>
            </a:extLst>
          </p:cNvPr>
          <p:cNvSpPr>
            <a:spLocks noGrp="1"/>
          </p:cNvSpPr>
          <p:nvPr>
            <p:ph type="subTitle" idx="1"/>
          </p:nvPr>
        </p:nvSpPr>
        <p:spPr>
          <a:xfrm>
            <a:off x="1143000" y="1740933"/>
            <a:ext cx="6858000" cy="1655762"/>
          </a:xfrm>
        </p:spPr>
        <p:txBody>
          <a:bodyPr/>
          <a:lstStyle/>
          <a:p>
            <a:pPr>
              <a:buFont typeface="Arial" panose="020B0604020202020204" pitchFamily="34" charset="0"/>
              <a:buNone/>
            </a:pPr>
            <a:r>
              <a:rPr lang="pl-PL" altLang="pl-PL" sz="4000" b="1" dirty="0">
                <a:latin typeface="Cambria" panose="02040503050406030204" pitchFamily="18" charset="0"/>
                <a:ea typeface="Cambria" panose="02040503050406030204" pitchFamily="18" charset="0"/>
              </a:rPr>
              <a:t>Odpowiedzialność prawna nieletnich </a:t>
            </a:r>
          </a:p>
          <a:p>
            <a:pPr>
              <a:buFont typeface="Arial" panose="020B0604020202020204" pitchFamily="34" charset="0"/>
              <a:buNone/>
            </a:pPr>
            <a:r>
              <a:rPr lang="pl-PL" altLang="pl-PL" sz="4000" b="1" dirty="0">
                <a:latin typeface="Cambria" panose="02040503050406030204" pitchFamily="18" charset="0"/>
                <a:ea typeface="Cambria" panose="02040503050406030204" pitchFamily="18" charset="0"/>
              </a:rPr>
              <a:t>Kodeks Cywilny </a:t>
            </a:r>
          </a:p>
          <a:p>
            <a:pPr>
              <a:buFont typeface="Arial" panose="020B0604020202020204" pitchFamily="34" charset="0"/>
              <a:buNone/>
            </a:pPr>
            <a:endParaRPr lang="pl-PL" altLang="pl-PL" sz="4000" b="1" dirty="0">
              <a:latin typeface="Monotype Corsiva" panose="03010101010201010101" pitchFamily="66" charset="0"/>
            </a:endParaRPr>
          </a:p>
          <a:p>
            <a:pPr>
              <a:buFont typeface="Arial" panose="020B0604020202020204" pitchFamily="34" charset="0"/>
              <a:buNone/>
            </a:pPr>
            <a:endParaRPr lang="pl-PL" altLang="pl-PL" sz="4000" b="1" dirty="0">
              <a:latin typeface="Monotype Corsiva" panose="03010101010201010101" pitchFamily="66" charset="0"/>
            </a:endParaRPr>
          </a:p>
        </p:txBody>
      </p:sp>
    </p:spTree>
    <p:extLst>
      <p:ext uri="{BB962C8B-B14F-4D97-AF65-F5344CB8AC3E}">
        <p14:creationId xmlns:p14="http://schemas.microsoft.com/office/powerpoint/2010/main" val="3296333616"/>
      </p:ext>
    </p:extLst>
  </p:cSld>
  <p:clrMapOvr>
    <a:masterClrMapping/>
  </p:clrMapOvr>
  <p:transition advClick="0"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99592" y="2492896"/>
            <a:ext cx="6858000" cy="2387600"/>
          </a:xfrm>
        </p:spPr>
        <p:txBody>
          <a:bodyPr>
            <a:normAutofit fontScale="90000"/>
          </a:bodyPr>
          <a:lstStyle/>
          <a:p>
            <a:pPr marL="0" indent="0" eaLnBrk="1" fontAlgn="auto" hangingPunct="1">
              <a:spcAft>
                <a:spcPts val="0"/>
              </a:spcAft>
              <a:buClr>
                <a:schemeClr val="accent6">
                  <a:lumMod val="75000"/>
                </a:schemeClr>
              </a:buClr>
              <a:buFont typeface="Georgia" pitchFamily="18" charset="0"/>
              <a:buNone/>
              <a:defRPr/>
            </a:pPr>
            <a:br>
              <a:rPr lang="pl-PL" sz="2400" dirty="0">
                <a:solidFill>
                  <a:schemeClr val="tx1"/>
                </a:solidFill>
                <a:latin typeface="Arial" charset="0"/>
              </a:rPr>
            </a:br>
            <a:br>
              <a:rPr lang="pl-PL" sz="2400" dirty="0">
                <a:solidFill>
                  <a:schemeClr val="tx1"/>
                </a:solidFill>
                <a:effectLst/>
                <a:latin typeface="Arial" charset="0"/>
              </a:rPr>
            </a:br>
            <a:r>
              <a:rPr lang="pl-PL" sz="5400" b="1" dirty="0">
                <a:solidFill>
                  <a:schemeClr val="tx1"/>
                </a:solidFill>
                <a:effectLst/>
                <a:latin typeface="Cambria" panose="02040503050406030204" pitchFamily="18" charset="0"/>
              </a:rPr>
              <a:t>Osoba fizyczna</a:t>
            </a:r>
            <a:br>
              <a:rPr lang="pl-PL" sz="5400" b="1" dirty="0">
                <a:solidFill>
                  <a:schemeClr val="tx1"/>
                </a:solidFill>
                <a:effectLst/>
                <a:latin typeface="Cambria" panose="02040503050406030204" pitchFamily="18" charset="0"/>
              </a:rPr>
            </a:br>
            <a:r>
              <a:rPr lang="pl-PL" sz="5400" b="1" dirty="0">
                <a:solidFill>
                  <a:schemeClr val="tx1"/>
                </a:solidFill>
                <a:effectLst/>
                <a:latin typeface="Cambria" panose="02040503050406030204" pitchFamily="18" charset="0"/>
              </a:rPr>
              <a:t>zdolność prawna zdolność do czynności prawych </a:t>
            </a:r>
            <a:br>
              <a:rPr lang="pl-PL" sz="2400" dirty="0">
                <a:solidFill>
                  <a:schemeClr val="tx1"/>
                </a:solidFill>
                <a:effectLst/>
                <a:latin typeface="Arial" charset="0"/>
              </a:rPr>
            </a:br>
            <a:endParaRPr lang="pl-PL" sz="2400" dirty="0">
              <a:solidFill>
                <a:schemeClr val="tx1"/>
              </a:solidFill>
              <a:effectLst/>
              <a:latin typeface="Arial" charset="0"/>
            </a:endParaRPr>
          </a:p>
        </p:txBody>
      </p:sp>
    </p:spTree>
    <p:extLst>
      <p:ext uri="{BB962C8B-B14F-4D97-AF65-F5344CB8AC3E}">
        <p14:creationId xmlns:p14="http://schemas.microsoft.com/office/powerpoint/2010/main" val="132492311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908050"/>
            <a:ext cx="7992690" cy="3662541"/>
          </a:xfrm>
          <a:prstGeom prst="rect">
            <a:avLst/>
          </a:prstGeom>
          <a:noFill/>
        </p:spPr>
        <p:txBody>
          <a:bodyPr wrap="square">
            <a:spAutoFit/>
          </a:bodyPr>
          <a:lstStyle/>
          <a:p>
            <a:pPr fontAlgn="auto">
              <a:spcBef>
                <a:spcPts val="0"/>
              </a:spcBef>
              <a:spcAft>
                <a:spcPts val="0"/>
              </a:spcAft>
              <a:defRPr/>
            </a:pPr>
            <a:endParaRPr lang="pl-PL" sz="2800" b="1" dirty="0">
              <a:solidFill>
                <a:srgbClr val="FF0000"/>
              </a:solidFill>
              <a:latin typeface="Cambria" panose="02040503050406030204" pitchFamily="18" charset="0"/>
              <a:cs typeface="Arial" pitchFamily="34" charset="0"/>
            </a:endParaRPr>
          </a:p>
          <a:p>
            <a:pPr fontAlgn="auto">
              <a:spcBef>
                <a:spcPts val="0"/>
              </a:spcBef>
              <a:spcAft>
                <a:spcPts val="0"/>
              </a:spcAft>
              <a:defRPr/>
            </a:pPr>
            <a:r>
              <a:rPr lang="pl-PL" sz="2800" b="1" dirty="0">
                <a:solidFill>
                  <a:srgbClr val="FF0000"/>
                </a:solidFill>
                <a:latin typeface="Cambria" panose="02040503050406030204" pitchFamily="18" charset="0"/>
                <a:cs typeface="Arial" pitchFamily="34" charset="0"/>
              </a:rPr>
              <a:t>Rodzaje odpowiedzialności w KC</a:t>
            </a:r>
          </a:p>
          <a:p>
            <a:pPr fontAlgn="auto">
              <a:spcBef>
                <a:spcPts val="0"/>
              </a:spcBef>
              <a:spcAft>
                <a:spcPts val="0"/>
              </a:spcAft>
              <a:defRPr/>
            </a:pPr>
            <a:endParaRPr lang="pl-PL" sz="2800" dirty="0">
              <a:latin typeface="Cambria" panose="02040503050406030204" pitchFamily="18" charset="0"/>
              <a:cs typeface="Arial" pitchFamily="34" charset="0"/>
            </a:endParaRPr>
          </a:p>
          <a:p>
            <a:pPr marL="285750" indent="-285750" fontAlgn="auto">
              <a:spcBef>
                <a:spcPts val="0"/>
              </a:spcBef>
              <a:spcAft>
                <a:spcPts val="0"/>
              </a:spcAft>
              <a:buFont typeface="Arial" pitchFamily="34" charset="0"/>
              <a:buChar char="•"/>
              <a:defRPr/>
            </a:pPr>
            <a:r>
              <a:rPr lang="pl-PL" sz="2800" dirty="0">
                <a:latin typeface="Cambria" panose="02040503050406030204" pitchFamily="18" charset="0"/>
                <a:cs typeface="Arial" pitchFamily="34" charset="0"/>
              </a:rPr>
              <a:t>za czyny własne</a:t>
            </a:r>
          </a:p>
          <a:p>
            <a:pPr marL="285750" indent="-285750" fontAlgn="auto">
              <a:spcBef>
                <a:spcPts val="0"/>
              </a:spcBef>
              <a:spcAft>
                <a:spcPts val="0"/>
              </a:spcAft>
              <a:buFont typeface="Arial" pitchFamily="34" charset="0"/>
              <a:buChar char="•"/>
              <a:defRPr/>
            </a:pPr>
            <a:r>
              <a:rPr lang="pl-PL" sz="2800" dirty="0">
                <a:latin typeface="Cambria" panose="02040503050406030204" pitchFamily="18" charset="0"/>
                <a:cs typeface="Arial" pitchFamily="34" charset="0"/>
              </a:rPr>
              <a:t>za czyny cudze</a:t>
            </a:r>
          </a:p>
          <a:p>
            <a:pPr marL="285750" indent="-285750" fontAlgn="auto">
              <a:spcBef>
                <a:spcPts val="0"/>
              </a:spcBef>
              <a:spcAft>
                <a:spcPts val="0"/>
              </a:spcAft>
              <a:buFont typeface="Arial" pitchFamily="34" charset="0"/>
              <a:buChar char="•"/>
              <a:defRPr/>
            </a:pPr>
            <a:r>
              <a:rPr lang="pl-PL" sz="2800" dirty="0">
                <a:latin typeface="Cambria" panose="02040503050406030204" pitchFamily="18" charset="0"/>
                <a:cs typeface="Arial" pitchFamily="34" charset="0"/>
              </a:rPr>
              <a:t>za zwierzęta </a:t>
            </a:r>
          </a:p>
          <a:p>
            <a:pPr marL="285750" indent="-285750" fontAlgn="auto">
              <a:spcBef>
                <a:spcPts val="0"/>
              </a:spcBef>
              <a:spcAft>
                <a:spcPts val="0"/>
              </a:spcAft>
              <a:buFont typeface="Arial" pitchFamily="34" charset="0"/>
              <a:buChar char="•"/>
              <a:defRPr/>
            </a:pPr>
            <a:r>
              <a:rPr lang="pl-PL" sz="2800" dirty="0">
                <a:latin typeface="Cambria" panose="02040503050406030204" pitchFamily="18" charset="0"/>
                <a:cs typeface="Arial" pitchFamily="34" charset="0"/>
              </a:rPr>
              <a:t>za rzeczy</a:t>
            </a:r>
          </a:p>
          <a:p>
            <a:pPr fontAlgn="auto">
              <a:spcBef>
                <a:spcPts val="0"/>
              </a:spcBef>
              <a:spcAft>
                <a:spcPts val="0"/>
              </a:spcAft>
              <a:defRPr/>
            </a:pPr>
            <a:endParaRPr lang="pl-PL" dirty="0">
              <a:latin typeface="Arial" pitchFamily="34" charset="0"/>
              <a:cs typeface="Arial" pitchFamily="34" charset="0"/>
            </a:endParaRPr>
          </a:p>
          <a:p>
            <a:pPr fontAlgn="auto">
              <a:spcBef>
                <a:spcPts val="0"/>
              </a:spcBef>
              <a:spcAft>
                <a:spcPts val="0"/>
              </a:spcAft>
              <a:defRPr/>
            </a:pPr>
            <a:endParaRPr lang="pl-PL" dirty="0">
              <a:latin typeface="Arial" pitchFamily="34" charset="0"/>
              <a:cs typeface="Arial" pitchFamily="34" charset="0"/>
            </a:endParaRPr>
          </a:p>
        </p:txBody>
      </p:sp>
    </p:spTree>
    <p:extLst>
      <p:ext uri="{BB962C8B-B14F-4D97-AF65-F5344CB8AC3E}">
        <p14:creationId xmlns:p14="http://schemas.microsoft.com/office/powerpoint/2010/main" val="248570725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pole tekstowe 1"/>
          <p:cNvSpPr txBox="1">
            <a:spLocks noChangeArrowheads="1"/>
          </p:cNvSpPr>
          <p:nvPr/>
        </p:nvSpPr>
        <p:spPr bwMode="auto">
          <a:xfrm>
            <a:off x="226219" y="1124744"/>
            <a:ext cx="9123362" cy="6462712"/>
          </a:xfrm>
          <a:prstGeom prst="rect">
            <a:avLst/>
          </a:prstGeom>
          <a:noFill/>
          <a:ln w="9525">
            <a:noFill/>
            <a:miter lim="800000"/>
            <a:headEnd/>
            <a:tailEnd/>
          </a:ln>
        </p:spPr>
        <p:txBody>
          <a:bodyPr>
            <a:spAutoFit/>
          </a:bodyPr>
          <a:lstStyle/>
          <a:p>
            <a:pPr algn="ctr"/>
            <a:r>
              <a:rPr lang="pl-PL" b="1" dirty="0">
                <a:latin typeface="Cambria" panose="02040503050406030204" pitchFamily="18" charset="0"/>
              </a:rPr>
              <a:t>Rodzaje odpowiedzialności cywilnej</a:t>
            </a: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r>
              <a:rPr lang="pl-PL" b="1" dirty="0">
                <a:latin typeface="Cambria" panose="02040503050406030204" pitchFamily="18" charset="0"/>
              </a:rPr>
              <a:t>Ze względu na źródło powstania odpowiedzialności</a:t>
            </a: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endParaRPr lang="pl-PL" b="1" dirty="0">
              <a:latin typeface="Cambria" panose="02040503050406030204" pitchFamily="18" charset="0"/>
            </a:endParaRPr>
          </a:p>
          <a:p>
            <a:r>
              <a:rPr lang="pl-PL" b="1" dirty="0">
                <a:latin typeface="Cambria" panose="02040503050406030204" pitchFamily="18" charset="0"/>
              </a:rPr>
              <a:t>kontraktowa                                                        deliktowa </a:t>
            </a:r>
          </a:p>
          <a:p>
            <a:endParaRPr lang="pl-PL" b="1" dirty="0">
              <a:latin typeface="Cambria" panose="02040503050406030204" pitchFamily="18" charset="0"/>
            </a:endParaRPr>
          </a:p>
          <a:p>
            <a:endParaRPr lang="pl-PL" b="1" dirty="0">
              <a:latin typeface="Cambria" panose="02040503050406030204" pitchFamily="18" charset="0"/>
            </a:endParaRPr>
          </a:p>
          <a:p>
            <a:pPr algn="ctr"/>
            <a:endParaRPr lang="pl-PL" b="1" dirty="0">
              <a:latin typeface="Cambria" panose="02040503050406030204" pitchFamily="18" charset="0"/>
            </a:endParaRPr>
          </a:p>
          <a:p>
            <a:r>
              <a:rPr lang="pl-PL" b="1" dirty="0">
                <a:solidFill>
                  <a:srgbClr val="FF0000"/>
                </a:solidFill>
                <a:latin typeface="Cambria" panose="02040503050406030204" pitchFamily="18" charset="0"/>
              </a:rPr>
              <a:t>Szkoda jest następstwem                   art. 415 KC „ kto z winy swej wyrządził</a:t>
            </a:r>
          </a:p>
          <a:p>
            <a:r>
              <a:rPr lang="pl-PL" b="1" dirty="0">
                <a:solidFill>
                  <a:srgbClr val="FF0000"/>
                </a:solidFill>
                <a:latin typeface="Cambria" panose="02040503050406030204" pitchFamily="18" charset="0"/>
              </a:rPr>
              <a:t>niewykonania                        drugiemu szkodę zobowiązany jest do jej naprawienia</a:t>
            </a:r>
          </a:p>
          <a:p>
            <a:r>
              <a:rPr lang="pl-PL" b="1" dirty="0">
                <a:solidFill>
                  <a:srgbClr val="FF0000"/>
                </a:solidFill>
                <a:latin typeface="Cambria" panose="02040503050406030204" pitchFamily="18" charset="0"/>
              </a:rPr>
              <a:t>lub nienależytego                        (tylko zawinione działania i zaniechania człowieka)                            </a:t>
            </a:r>
          </a:p>
          <a:p>
            <a:r>
              <a:rPr lang="pl-PL" b="1" dirty="0">
                <a:solidFill>
                  <a:srgbClr val="FF0000"/>
                </a:solidFill>
                <a:latin typeface="Cambria" panose="02040503050406030204" pitchFamily="18" charset="0"/>
              </a:rPr>
              <a:t>wykonania zobowiązania</a:t>
            </a:r>
          </a:p>
          <a:p>
            <a:endParaRPr lang="pl-PL" b="1" dirty="0">
              <a:latin typeface="Cambria" panose="02040503050406030204" pitchFamily="18" charset="0"/>
            </a:endParaRPr>
          </a:p>
          <a:p>
            <a:pPr algn="ctr"/>
            <a:endParaRPr lang="pl-PL" b="1" dirty="0"/>
          </a:p>
          <a:p>
            <a:pPr algn="ctr"/>
            <a:endParaRPr lang="pl-PL" b="1" dirty="0"/>
          </a:p>
          <a:p>
            <a:pPr algn="ctr"/>
            <a:endParaRPr lang="pl-PL" b="1" dirty="0"/>
          </a:p>
          <a:p>
            <a:pPr algn="ctr"/>
            <a:endParaRPr lang="pl-PL" b="1" dirty="0"/>
          </a:p>
          <a:p>
            <a:pPr algn="ctr"/>
            <a:endParaRPr lang="pl-PL" b="1" dirty="0"/>
          </a:p>
        </p:txBody>
      </p:sp>
      <p:cxnSp>
        <p:nvCxnSpPr>
          <p:cNvPr id="88066" name="Łącznik prosty ze strzałką 3"/>
          <p:cNvCxnSpPr>
            <a:cxnSpLocks noChangeShapeType="1"/>
          </p:cNvCxnSpPr>
          <p:nvPr/>
        </p:nvCxnSpPr>
        <p:spPr bwMode="auto">
          <a:xfrm>
            <a:off x="4427984" y="1484784"/>
            <a:ext cx="0" cy="936625"/>
          </a:xfrm>
          <a:prstGeom prst="straightConnector1">
            <a:avLst/>
          </a:prstGeom>
          <a:noFill/>
          <a:ln w="9525" algn="ctr">
            <a:solidFill>
              <a:schemeClr val="tx1"/>
            </a:solidFill>
            <a:round/>
            <a:headEnd/>
            <a:tailEnd type="arrow" w="med" len="med"/>
          </a:ln>
        </p:spPr>
      </p:cxnSp>
      <p:cxnSp>
        <p:nvCxnSpPr>
          <p:cNvPr id="88067" name="Łącznik prosty ze strzałką 5"/>
          <p:cNvCxnSpPr>
            <a:cxnSpLocks noChangeShapeType="1"/>
          </p:cNvCxnSpPr>
          <p:nvPr/>
        </p:nvCxnSpPr>
        <p:spPr bwMode="auto">
          <a:xfrm flipH="1">
            <a:off x="1138634" y="2996952"/>
            <a:ext cx="1368425" cy="576263"/>
          </a:xfrm>
          <a:prstGeom prst="straightConnector1">
            <a:avLst/>
          </a:prstGeom>
          <a:noFill/>
          <a:ln w="9525" algn="ctr">
            <a:solidFill>
              <a:schemeClr val="tx1"/>
            </a:solidFill>
            <a:round/>
            <a:headEnd/>
            <a:tailEnd type="arrow" w="med" len="med"/>
          </a:ln>
        </p:spPr>
      </p:cxnSp>
      <p:cxnSp>
        <p:nvCxnSpPr>
          <p:cNvPr id="88068" name="Łącznik prosty ze strzałką 7"/>
          <p:cNvCxnSpPr>
            <a:cxnSpLocks noChangeShapeType="1"/>
          </p:cNvCxnSpPr>
          <p:nvPr/>
        </p:nvCxnSpPr>
        <p:spPr bwMode="auto">
          <a:xfrm>
            <a:off x="4820625" y="2996952"/>
            <a:ext cx="1223963" cy="647700"/>
          </a:xfrm>
          <a:prstGeom prst="straightConnector1">
            <a:avLst/>
          </a:prstGeom>
          <a:noFill/>
          <a:ln w="9525" algn="ctr">
            <a:solidFill>
              <a:schemeClr val="tx1"/>
            </a:solidFill>
            <a:round/>
            <a:headEnd/>
            <a:tailEnd type="arrow" w="med" len="med"/>
          </a:ln>
        </p:spPr>
      </p:cxnSp>
      <p:cxnSp>
        <p:nvCxnSpPr>
          <p:cNvPr id="88069" name="Łącznik prosty ze strzałką 9"/>
          <p:cNvCxnSpPr>
            <a:cxnSpLocks noChangeShapeType="1"/>
          </p:cNvCxnSpPr>
          <p:nvPr/>
        </p:nvCxnSpPr>
        <p:spPr bwMode="auto">
          <a:xfrm>
            <a:off x="1138634" y="4103687"/>
            <a:ext cx="0" cy="504825"/>
          </a:xfrm>
          <a:prstGeom prst="straightConnector1">
            <a:avLst/>
          </a:prstGeom>
          <a:noFill/>
          <a:ln w="9525" algn="ctr">
            <a:solidFill>
              <a:schemeClr val="tx1"/>
            </a:solidFill>
            <a:round/>
            <a:headEnd/>
            <a:tailEnd type="arrow" w="med" len="med"/>
          </a:ln>
        </p:spPr>
      </p:cxnSp>
      <p:cxnSp>
        <p:nvCxnSpPr>
          <p:cNvPr id="88070" name="Łącznik prosty ze strzałką 11"/>
          <p:cNvCxnSpPr>
            <a:cxnSpLocks noChangeShapeType="1"/>
          </p:cNvCxnSpPr>
          <p:nvPr/>
        </p:nvCxnSpPr>
        <p:spPr bwMode="auto">
          <a:xfrm>
            <a:off x="5796136" y="4103687"/>
            <a:ext cx="0" cy="504825"/>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335471623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pole tekstowe 1"/>
          <p:cNvSpPr txBox="1">
            <a:spLocks noChangeArrowheads="1"/>
          </p:cNvSpPr>
          <p:nvPr/>
        </p:nvSpPr>
        <p:spPr bwMode="auto">
          <a:xfrm>
            <a:off x="215106" y="836712"/>
            <a:ext cx="8856663" cy="5356225"/>
          </a:xfrm>
          <a:prstGeom prst="rect">
            <a:avLst/>
          </a:prstGeom>
          <a:noFill/>
          <a:ln w="9525">
            <a:noFill/>
            <a:miter lim="800000"/>
            <a:headEnd/>
            <a:tailEnd/>
          </a:ln>
        </p:spPr>
        <p:txBody>
          <a:bodyPr>
            <a:spAutoFit/>
          </a:bodyPr>
          <a:lstStyle/>
          <a:p>
            <a:pPr algn="ctr"/>
            <a:r>
              <a:rPr lang="pl-PL" b="1" dirty="0">
                <a:latin typeface="Cambria" panose="02040503050406030204" pitchFamily="18" charset="0"/>
              </a:rPr>
              <a:t>Rodzaje odpowiedzialności cywilnej</a:t>
            </a: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endParaRPr lang="pl-PL" b="1" dirty="0">
              <a:latin typeface="Cambria" panose="02040503050406030204" pitchFamily="18" charset="0"/>
            </a:endParaRPr>
          </a:p>
          <a:p>
            <a:pPr algn="ctr"/>
            <a:r>
              <a:rPr lang="pl-PL" b="1" dirty="0">
                <a:latin typeface="Cambria" panose="02040503050406030204" pitchFamily="18" charset="0"/>
              </a:rPr>
              <a:t>ze względu na zasadę ponoszenia odpowiedzialności</a:t>
            </a:r>
          </a:p>
          <a:p>
            <a:pPr algn="ctr"/>
            <a:endParaRPr lang="pl-PL" b="1" dirty="0">
              <a:latin typeface="Cambria" panose="02040503050406030204" pitchFamily="18" charset="0"/>
            </a:endParaRPr>
          </a:p>
          <a:p>
            <a:r>
              <a:rPr lang="pl-PL" b="1" dirty="0">
                <a:latin typeface="Cambria" panose="02040503050406030204" pitchFamily="18" charset="0"/>
              </a:rPr>
              <a:t> </a:t>
            </a:r>
          </a:p>
          <a:p>
            <a:endParaRPr lang="pl-PL" b="1" dirty="0">
              <a:latin typeface="Cambria" panose="02040503050406030204" pitchFamily="18" charset="0"/>
            </a:endParaRPr>
          </a:p>
          <a:p>
            <a:r>
              <a:rPr lang="pl-PL" b="1" dirty="0">
                <a:latin typeface="Cambria" panose="02040503050406030204" pitchFamily="18" charset="0"/>
              </a:rPr>
              <a:t>Odpowiedzialność na zasadzie winy </a:t>
            </a:r>
          </a:p>
          <a:p>
            <a:endParaRPr lang="pl-PL" b="1" dirty="0">
              <a:latin typeface="Cambria" panose="02040503050406030204" pitchFamily="18" charset="0"/>
            </a:endParaRPr>
          </a:p>
          <a:p>
            <a:endParaRPr lang="pl-PL" b="1" dirty="0">
              <a:latin typeface="Cambria" panose="02040503050406030204" pitchFamily="18" charset="0"/>
            </a:endParaRPr>
          </a:p>
          <a:p>
            <a:pPr algn="ctr"/>
            <a:r>
              <a:rPr lang="pl-PL" b="1" dirty="0">
                <a:latin typeface="Cambria" panose="02040503050406030204" pitchFamily="18" charset="0"/>
              </a:rPr>
              <a:t>                                               Odpowiedzialność na zasadzie ryzyka</a:t>
            </a:r>
          </a:p>
          <a:p>
            <a:pPr algn="ctr"/>
            <a:endParaRPr lang="pl-PL" b="1" dirty="0">
              <a:latin typeface="Cambria" panose="02040503050406030204" pitchFamily="18" charset="0"/>
            </a:endParaRPr>
          </a:p>
          <a:p>
            <a:r>
              <a:rPr lang="pl-PL" b="1" dirty="0">
                <a:latin typeface="Cambria" panose="02040503050406030204" pitchFamily="18" charset="0"/>
              </a:rPr>
              <a:t>gdy można przypisać winę</a:t>
            </a:r>
          </a:p>
          <a:p>
            <a:pPr algn="ctr"/>
            <a:endParaRPr lang="pl-PL" b="1" dirty="0">
              <a:latin typeface="Cambria" panose="02040503050406030204" pitchFamily="18" charset="0"/>
            </a:endParaRPr>
          </a:p>
          <a:p>
            <a:pPr algn="r"/>
            <a:r>
              <a:rPr lang="pl-PL" b="1" dirty="0">
                <a:latin typeface="Cambria" panose="02040503050406030204" pitchFamily="18" charset="0"/>
              </a:rPr>
              <a:t>odpowiedzialność za sam fakt </a:t>
            </a:r>
          </a:p>
          <a:p>
            <a:pPr algn="r"/>
            <a:r>
              <a:rPr lang="pl-PL" b="1" dirty="0">
                <a:latin typeface="Cambria" panose="02040503050406030204" pitchFamily="18" charset="0"/>
              </a:rPr>
              <a:t>wyrządzenia szkody, </a:t>
            </a:r>
          </a:p>
          <a:p>
            <a:pPr algn="r"/>
            <a:r>
              <a:rPr lang="pl-PL" b="1" dirty="0">
                <a:latin typeface="Cambria" panose="02040503050406030204" pitchFamily="18" charset="0"/>
              </a:rPr>
              <a:t>niezależnie od winy</a:t>
            </a:r>
          </a:p>
          <a:p>
            <a:pPr algn="r"/>
            <a:r>
              <a:rPr lang="pl-PL" dirty="0">
                <a:latin typeface="Cambria" panose="02040503050406030204" pitchFamily="18" charset="0"/>
              </a:rPr>
              <a:t> </a:t>
            </a:r>
          </a:p>
        </p:txBody>
      </p:sp>
      <p:cxnSp>
        <p:nvCxnSpPr>
          <p:cNvPr id="90114" name="Łącznik prosty ze strzałką 3"/>
          <p:cNvCxnSpPr>
            <a:cxnSpLocks noChangeShapeType="1"/>
          </p:cNvCxnSpPr>
          <p:nvPr/>
        </p:nvCxnSpPr>
        <p:spPr bwMode="auto">
          <a:xfrm>
            <a:off x="4643437" y="1268760"/>
            <a:ext cx="0" cy="647700"/>
          </a:xfrm>
          <a:prstGeom prst="straightConnector1">
            <a:avLst/>
          </a:prstGeom>
          <a:noFill/>
          <a:ln w="9525" algn="ctr">
            <a:solidFill>
              <a:schemeClr val="tx1"/>
            </a:solidFill>
            <a:round/>
            <a:headEnd/>
            <a:tailEnd type="arrow" w="med" len="med"/>
          </a:ln>
        </p:spPr>
      </p:cxnSp>
      <p:cxnSp>
        <p:nvCxnSpPr>
          <p:cNvPr id="90115" name="Łącznik prosty ze strzałką 6"/>
          <p:cNvCxnSpPr>
            <a:cxnSpLocks noChangeShapeType="1"/>
          </p:cNvCxnSpPr>
          <p:nvPr/>
        </p:nvCxnSpPr>
        <p:spPr bwMode="auto">
          <a:xfrm flipH="1">
            <a:off x="2771800" y="2307828"/>
            <a:ext cx="863600" cy="647700"/>
          </a:xfrm>
          <a:prstGeom prst="straightConnector1">
            <a:avLst/>
          </a:prstGeom>
          <a:noFill/>
          <a:ln w="9525" algn="ctr">
            <a:solidFill>
              <a:schemeClr val="tx1"/>
            </a:solidFill>
            <a:round/>
            <a:headEnd/>
            <a:tailEnd type="arrow" w="med" len="med"/>
          </a:ln>
        </p:spPr>
      </p:cxnSp>
      <p:cxnSp>
        <p:nvCxnSpPr>
          <p:cNvPr id="90116" name="Łącznik prosty ze strzałką 8"/>
          <p:cNvCxnSpPr>
            <a:cxnSpLocks noChangeShapeType="1"/>
          </p:cNvCxnSpPr>
          <p:nvPr/>
        </p:nvCxnSpPr>
        <p:spPr bwMode="auto">
          <a:xfrm>
            <a:off x="5535216" y="2276872"/>
            <a:ext cx="1322387" cy="1357312"/>
          </a:xfrm>
          <a:prstGeom prst="straightConnector1">
            <a:avLst/>
          </a:prstGeom>
          <a:noFill/>
          <a:ln w="9525" algn="ctr">
            <a:solidFill>
              <a:schemeClr val="tx1"/>
            </a:solidFill>
            <a:round/>
            <a:headEnd/>
            <a:tailEnd type="arrow" w="med" len="med"/>
          </a:ln>
        </p:spPr>
      </p:cxnSp>
      <p:cxnSp>
        <p:nvCxnSpPr>
          <p:cNvPr id="90117" name="Łącznik prosty ze strzałką 11"/>
          <p:cNvCxnSpPr>
            <a:cxnSpLocks noChangeShapeType="1"/>
          </p:cNvCxnSpPr>
          <p:nvPr/>
        </p:nvCxnSpPr>
        <p:spPr bwMode="auto">
          <a:xfrm flipH="1">
            <a:off x="1187475" y="3491607"/>
            <a:ext cx="1584325" cy="935037"/>
          </a:xfrm>
          <a:prstGeom prst="straightConnector1">
            <a:avLst/>
          </a:prstGeom>
          <a:noFill/>
          <a:ln w="9525" algn="ctr">
            <a:solidFill>
              <a:schemeClr val="tx1"/>
            </a:solidFill>
            <a:round/>
            <a:headEnd/>
            <a:tailEnd type="arrow" w="med" len="med"/>
          </a:ln>
        </p:spPr>
      </p:cxnSp>
      <p:cxnSp>
        <p:nvCxnSpPr>
          <p:cNvPr id="90118" name="Łącznik prosty ze strzałką 13"/>
          <p:cNvCxnSpPr>
            <a:cxnSpLocks noChangeShapeType="1"/>
          </p:cNvCxnSpPr>
          <p:nvPr/>
        </p:nvCxnSpPr>
        <p:spPr bwMode="auto">
          <a:xfrm>
            <a:off x="6420593" y="4426644"/>
            <a:ext cx="360362" cy="32385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134008772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dirty="0">
                <a:latin typeface="Cambria" pitchFamily="18" charset="0"/>
              </a:rPr>
              <a:t> </a:t>
            </a:r>
          </a:p>
        </p:txBody>
      </p:sp>
      <p:sp>
        <p:nvSpPr>
          <p:cNvPr id="7" name="Prostokąt 6">
            <a:extLst>
              <a:ext uri="{FF2B5EF4-FFF2-40B4-BE49-F238E27FC236}">
                <a16:creationId xmlns:a16="http://schemas.microsoft.com/office/drawing/2014/main" id="{2DC41C33-51C1-4C07-96ED-4132C702DD4D}"/>
              </a:ext>
            </a:extLst>
          </p:cNvPr>
          <p:cNvSpPr/>
          <p:nvPr/>
        </p:nvSpPr>
        <p:spPr>
          <a:xfrm>
            <a:off x="467544" y="1028343"/>
            <a:ext cx="8496944" cy="5078313"/>
          </a:xfrm>
          <a:prstGeom prst="rect">
            <a:avLst/>
          </a:prstGeom>
        </p:spPr>
        <p:txBody>
          <a:bodyPr wrap="square">
            <a:spAutoFit/>
          </a:bodyPr>
          <a:lstStyle/>
          <a:p>
            <a:pPr algn="just"/>
            <a:r>
              <a:rPr lang="pl-PL" b="1" dirty="0">
                <a:latin typeface="Cambria" panose="02040503050406030204" pitchFamily="18" charset="0"/>
                <a:ea typeface="Cambria" panose="02040503050406030204" pitchFamily="18" charset="0"/>
              </a:rPr>
              <a:t>ODPOWIEDZIALNOŚĆ CYWILNA OSOBY NIELETNIEJ</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Odpowiedzialność cywilna </a:t>
            </a:r>
            <a:r>
              <a:rPr lang="pl-PL" dirty="0">
                <a:solidFill>
                  <a:srgbClr val="FF0000"/>
                </a:solidFill>
                <a:latin typeface="Cambria" panose="02040503050406030204" pitchFamily="18" charset="0"/>
                <a:ea typeface="Cambria" panose="02040503050406030204" pitchFamily="18" charset="0"/>
              </a:rPr>
              <a:t>uzależniona jest od zdolności do czynności prawnej, </a:t>
            </a:r>
            <a:r>
              <a:rPr lang="pl-PL" dirty="0">
                <a:latin typeface="Cambria" panose="02040503050406030204" pitchFamily="18" charset="0"/>
                <a:ea typeface="Cambria" panose="02040503050406030204" pitchFamily="18" charset="0"/>
              </a:rPr>
              <a:t>ta zaś zależy przede wszystkim od wieku nieletniego.</a:t>
            </a:r>
          </a:p>
          <a:p>
            <a:pPr algn="just"/>
            <a:endParaRPr lang="pl-PL" dirty="0">
              <a:latin typeface="Cambria" panose="02040503050406030204" pitchFamily="18" charset="0"/>
              <a:ea typeface="Cambria" panose="02040503050406030204" pitchFamily="18" charset="0"/>
            </a:endParaRPr>
          </a:p>
          <a:p>
            <a:pPr algn="just"/>
            <a:r>
              <a:rPr lang="pl-PL" b="1" dirty="0">
                <a:latin typeface="Cambria" panose="02040503050406030204" pitchFamily="18" charset="0"/>
                <a:ea typeface="Cambria" panose="02040503050406030204" pitchFamily="18" charset="0"/>
              </a:rPr>
              <a:t>Zgodnie z postanowieniami kodeksu cywilnego:</a:t>
            </a:r>
          </a:p>
          <a:p>
            <a:pPr algn="just"/>
            <a:r>
              <a:rPr lang="pl-PL" dirty="0">
                <a:latin typeface="Cambria" panose="02040503050406030204" pitchFamily="18" charset="0"/>
                <a:ea typeface="Cambria" panose="02040503050406030204" pitchFamily="18" charset="0"/>
              </a:rPr>
              <a:t>Art. 426. Małoletni, </a:t>
            </a:r>
            <a:r>
              <a:rPr lang="pl-PL" dirty="0">
                <a:solidFill>
                  <a:srgbClr val="FF0000"/>
                </a:solidFill>
                <a:latin typeface="Cambria" panose="02040503050406030204" pitchFamily="18" charset="0"/>
                <a:ea typeface="Cambria" panose="02040503050406030204" pitchFamily="18" charset="0"/>
              </a:rPr>
              <a:t>który nie ukończył lat trzynastu</a:t>
            </a:r>
            <a:r>
              <a:rPr lang="pl-PL" dirty="0">
                <a:latin typeface="Cambria" panose="02040503050406030204" pitchFamily="18" charset="0"/>
                <a:ea typeface="Cambria" panose="02040503050406030204" pitchFamily="18" charset="0"/>
              </a:rPr>
              <a:t>, nie ponosi odpowiedzialności za wyrządzoną szkodę.</a:t>
            </a:r>
          </a:p>
          <a:p>
            <a:pPr algn="just"/>
            <a:endParaRPr lang="pl-PL" dirty="0">
              <a:latin typeface="Cambria" panose="02040503050406030204" pitchFamily="18" charset="0"/>
              <a:ea typeface="Cambria" panose="02040503050406030204" pitchFamily="18" charset="0"/>
            </a:endParaRPr>
          </a:p>
          <a:p>
            <a:pPr algn="just"/>
            <a:r>
              <a:rPr lang="pl-PL" i="1" dirty="0">
                <a:latin typeface="Cambria" panose="02040503050406030204" pitchFamily="18" charset="0"/>
                <a:ea typeface="Cambria" panose="02040503050406030204" pitchFamily="18" charset="0"/>
              </a:rPr>
              <a:t>W systemie polskiego prawa cywilnego odpowiedzialność ta oparta jest na zasadzie winy w nadzorze. Mówiąc inaczej jest ona przeniesiona na osobę sprawującą opiekę nad małoletnim.</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 Art. 427. Kto z mocy ustawy lub umowy jest zobowiązany do nadzoru nad osobą, której z powodu wieku albo stanu psychicznego lub cielesnego winy poczytać nie można, ten obowiązany jest do naprawienia szkody wyrządzonej przez tę osobę, chyba że uczyni zadość obowiązkowi nadzoru albo że szkoda powstałaby także przy starannym wykonywaniu nadzoru</a:t>
            </a:r>
          </a:p>
        </p:txBody>
      </p:sp>
    </p:spTree>
    <p:extLst>
      <p:ext uri="{BB962C8B-B14F-4D97-AF65-F5344CB8AC3E}">
        <p14:creationId xmlns:p14="http://schemas.microsoft.com/office/powerpoint/2010/main" val="3340603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92500" lnSpcReduction="10000"/>
          </a:bodyPr>
          <a:lstStyle/>
          <a:p>
            <a:pPr eaLnBrk="1" hangingPunct="1"/>
            <a:endParaRPr lang="pl-PL" sz="1400" dirty="0"/>
          </a:p>
          <a:p>
            <a:pPr eaLnBrk="1" hangingPunct="1"/>
            <a:endParaRPr lang="pl-PL" sz="1400" dirty="0"/>
          </a:p>
          <a:p>
            <a:pPr algn="ctr" eaLnBrk="1" hangingPunct="1">
              <a:buFont typeface="Arial" charset="0"/>
              <a:buNone/>
            </a:pPr>
            <a:r>
              <a:rPr lang="pl-PL" sz="3600" dirty="0">
                <a:latin typeface="Cambria" pitchFamily="18" charset="0"/>
              </a:rPr>
              <a:t>     </a:t>
            </a:r>
          </a:p>
          <a:p>
            <a:pPr algn="ctr" eaLnBrk="1" hangingPunct="1">
              <a:buFont typeface="Arial" charset="0"/>
              <a:buNone/>
            </a:pPr>
            <a:r>
              <a:rPr lang="pl-PL" sz="3600">
                <a:latin typeface="Cambria" pitchFamily="18" charset="0"/>
              </a:rPr>
              <a:t> </a:t>
            </a:r>
            <a:endParaRPr lang="pl-PL" sz="3600" dirty="0">
              <a:latin typeface="Cambria" pitchFamily="18" charset="0"/>
            </a:endParaRPr>
          </a:p>
        </p:txBody>
      </p:sp>
      <p:sp>
        <p:nvSpPr>
          <p:cNvPr id="2" name="Prostokąt 1">
            <a:extLst>
              <a:ext uri="{FF2B5EF4-FFF2-40B4-BE49-F238E27FC236}">
                <a16:creationId xmlns:a16="http://schemas.microsoft.com/office/drawing/2014/main" id="{707372F1-703D-493A-81A9-43D838F3CCC5}"/>
              </a:ext>
            </a:extLst>
          </p:cNvPr>
          <p:cNvSpPr/>
          <p:nvPr/>
        </p:nvSpPr>
        <p:spPr>
          <a:xfrm>
            <a:off x="523264" y="1259468"/>
            <a:ext cx="8136904" cy="369332"/>
          </a:xfrm>
          <a:prstGeom prst="rect">
            <a:avLst/>
          </a:prstGeom>
        </p:spPr>
        <p:txBody>
          <a:bodyPr wrap="square">
            <a:spAutoFit/>
          </a:bodyPr>
          <a:lstStyle/>
          <a:p>
            <a:r>
              <a:rPr lang="pl-PL" dirty="0">
                <a:solidFill>
                  <a:srgbClr val="FF0000"/>
                </a:solidFill>
                <a:latin typeface="Cambria" panose="02040503050406030204" pitchFamily="18" charset="0"/>
                <a:ea typeface="Cambria" panose="02040503050406030204" pitchFamily="18" charset="0"/>
              </a:rPr>
              <a:t>Małoletnim, którzy nie ukończyli 13 lat nie można przypisać winy</a:t>
            </a:r>
            <a:r>
              <a:rPr lang="pl-PL" dirty="0"/>
              <a:t>.</a:t>
            </a:r>
          </a:p>
        </p:txBody>
      </p:sp>
      <p:sp>
        <p:nvSpPr>
          <p:cNvPr id="4" name="Prostokąt 3">
            <a:extLst>
              <a:ext uri="{FF2B5EF4-FFF2-40B4-BE49-F238E27FC236}">
                <a16:creationId xmlns:a16="http://schemas.microsoft.com/office/drawing/2014/main" id="{221F100D-A97C-4F09-8C0A-D924F4FE5D21}"/>
              </a:ext>
            </a:extLst>
          </p:cNvPr>
          <p:cNvSpPr/>
          <p:nvPr/>
        </p:nvSpPr>
        <p:spPr>
          <a:xfrm>
            <a:off x="755576" y="2276872"/>
            <a:ext cx="7885856" cy="1754326"/>
          </a:xfrm>
          <a:prstGeom prst="rect">
            <a:avLst/>
          </a:prstGeom>
        </p:spPr>
        <p:txBody>
          <a:bodyPr wrap="square">
            <a:spAutoFit/>
          </a:bodyPr>
          <a:lstStyle/>
          <a:p>
            <a:pPr algn="just"/>
            <a:r>
              <a:rPr lang="pl-PL" dirty="0">
                <a:latin typeface="Cambria" panose="02040503050406030204" pitchFamily="18" charset="0"/>
                <a:ea typeface="Cambria" panose="02040503050406030204" pitchFamily="18" charset="0"/>
              </a:rPr>
              <a:t>W stosunku do małoletnich, </a:t>
            </a:r>
            <a:r>
              <a:rPr lang="pl-PL" b="1" dirty="0">
                <a:solidFill>
                  <a:srgbClr val="FF0000"/>
                </a:solidFill>
                <a:latin typeface="Cambria" panose="02040503050406030204" pitchFamily="18" charset="0"/>
                <a:ea typeface="Cambria" panose="02040503050406030204" pitchFamily="18" charset="0"/>
              </a:rPr>
              <a:t>którzy ukończyli 13 lat w grę </a:t>
            </a:r>
            <a:r>
              <a:rPr lang="pl-PL" dirty="0">
                <a:latin typeface="Cambria" panose="02040503050406030204" pitchFamily="18" charset="0"/>
                <a:ea typeface="Cambria" panose="02040503050406030204" pitchFamily="18" charset="0"/>
              </a:rPr>
              <a:t>wchodzi ich własna odpowiedzialność, co w zasadzie wyłącza odpowiedzialność sprawujących nadzór na podstawie art. 427.</a:t>
            </a:r>
          </a:p>
          <a:p>
            <a:pPr algn="just"/>
            <a:endParaRPr lang="pl-PL" dirty="0">
              <a:latin typeface="Cambria" panose="02040503050406030204" pitchFamily="18" charset="0"/>
              <a:ea typeface="Cambria" panose="02040503050406030204" pitchFamily="18" charset="0"/>
            </a:endParaRPr>
          </a:p>
          <a:p>
            <a:pPr algn="just"/>
            <a:r>
              <a:rPr lang="pl-PL" dirty="0">
                <a:latin typeface="Cambria" panose="02040503050406030204" pitchFamily="18" charset="0"/>
                <a:ea typeface="Cambria" panose="02040503050406030204" pitchFamily="18" charset="0"/>
              </a:rPr>
              <a:t>Art. 415. Kto z winy swej wyrządził drugiemu szkodę, obowiązany jest do jej naprawienia.</a:t>
            </a:r>
          </a:p>
        </p:txBody>
      </p:sp>
    </p:spTree>
    <p:extLst>
      <p:ext uri="{BB962C8B-B14F-4D97-AF65-F5344CB8AC3E}">
        <p14:creationId xmlns:p14="http://schemas.microsoft.com/office/powerpoint/2010/main" val="1893108295"/>
      </p:ext>
    </p:extLst>
  </p:cSld>
  <p:clrMapOvr>
    <a:masterClrMapping/>
  </p:clrMapOvr>
</p:sld>
</file>

<file path=ppt/theme/theme1.xml><?xml version="1.0" encoding="utf-8"?>
<a:theme xmlns:a="http://schemas.openxmlformats.org/drawingml/2006/main" name="Projekt domyślny">
  <a:themeElements>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zarządzanie stresem [tryb zgodności]" id="{1152AD69-2A0A-47EF-B093-C2E8B75E9117}" vid="{082B2A71-01BD-402E-88BD-3AE52EB5BE68}"/>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zarządzanie stresem1</Template>
  <TotalTime>3069</TotalTime>
  <Words>1638</Words>
  <Application>Microsoft Office PowerPoint</Application>
  <PresentationFormat>Pokaz na ekranie (4:3)</PresentationFormat>
  <Paragraphs>222</Paragraphs>
  <Slides>26</Slides>
  <Notes>7</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26</vt:i4>
      </vt:variant>
    </vt:vector>
  </HeadingPairs>
  <TitlesOfParts>
    <vt:vector size="34" baseType="lpstr">
      <vt:lpstr>Arial</vt:lpstr>
      <vt:lpstr>Calibri</vt:lpstr>
      <vt:lpstr>Cambria</vt:lpstr>
      <vt:lpstr>Georgia</vt:lpstr>
      <vt:lpstr>Monotype Corsiva</vt:lpstr>
      <vt:lpstr>Tahoma</vt:lpstr>
      <vt:lpstr>Wingdings</vt:lpstr>
      <vt:lpstr>Projekt domyślny</vt:lpstr>
      <vt:lpstr>Prezentacja programu PowerPoint</vt:lpstr>
      <vt:lpstr>Prezentacja programu PowerPoint</vt:lpstr>
      <vt:lpstr>Prezentacja programu PowerPoint</vt:lpstr>
      <vt:lpstr>  Osoba fizyczna zdolność prawna zdolność do czynności prawych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Odpowiedzialność nieletnich sprawców czynów karalnych wg Ustawy o postępowaniu w sprawach nieletnich</vt:lpstr>
      <vt:lpstr>Odpowiedzialność nieletnich sprawców czynów karalnych wg Ustawy o postępowaniu w sprawach nieletnich</vt:lpstr>
      <vt:lpstr>Prezentacja programu PowerPoint</vt:lpstr>
      <vt:lpstr>Prezentacja programu PowerPoint</vt:lpstr>
      <vt:lpstr>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Zarządzanie emocjami czyli radzenie sobie ze stresem</dc:title>
  <dc:creator>Jakub Kuszmider</dc:creator>
  <cp:lastModifiedBy>Jolanta Trawczyńska – Markiewicz</cp:lastModifiedBy>
  <cp:revision>104</cp:revision>
  <cp:lastPrinted>1601-01-01T00:00:00Z</cp:lastPrinted>
  <dcterms:created xsi:type="dcterms:W3CDTF">2015-10-18T18:33:53Z</dcterms:created>
  <dcterms:modified xsi:type="dcterms:W3CDTF">2019-03-05T10:40:55Z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