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466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089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926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814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246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657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91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883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745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636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64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CE99-1C1E-45FE-8E11-0DFC9512F089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89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200" b="1" dirty="0"/>
              <a:t>ROZPORZĄDZENIE</a:t>
            </a:r>
            <a:br>
              <a:rPr lang="pl-PL" sz="3200" b="1" dirty="0"/>
            </a:br>
            <a:r>
              <a:rPr lang="pl-PL" sz="3200" b="1" dirty="0"/>
              <a:t>MINISTRA EDUKACJI </a:t>
            </a:r>
            <a:r>
              <a:rPr lang="pl-PL" sz="3200" b="1" dirty="0" smtClean="0"/>
              <a:t>NARODOWEJ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>z dnia 18 sierpnia 2015 r.</a:t>
            </a:r>
            <a:br>
              <a:rPr lang="pl-PL" sz="3200" dirty="0"/>
            </a:br>
            <a:r>
              <a:rPr lang="pl-PL" sz="3200" b="1" dirty="0"/>
              <a:t>w sprawie zakresu i form prowadzenia </a:t>
            </a:r>
            <a:r>
              <a:rPr lang="pl-PL" sz="3200" b="1" dirty="0" smtClean="0"/>
              <a:t>         w </a:t>
            </a:r>
            <a:r>
              <a:rPr lang="pl-PL" sz="3200" b="1" dirty="0"/>
              <a:t>szkołach i placówkach systemu oświaty działalności wychowawczej,</a:t>
            </a:r>
            <a:br>
              <a:rPr lang="pl-PL" sz="3200" b="1" dirty="0"/>
            </a:br>
            <a:r>
              <a:rPr lang="pl-PL" sz="3200" b="1" dirty="0"/>
              <a:t>edukacyjnej, informacyjnej i profilaktycznej w celu przeciwdziałania narkomanii</a:t>
            </a:r>
            <a:endParaRPr lang="pl-PL" sz="3200" dirty="0"/>
          </a:p>
        </p:txBody>
      </p:sp>
      <p:pic>
        <p:nvPicPr>
          <p:cNvPr id="3074" name="Picture 2" descr="C:\Users\PC\AppData\Local\Microsoft\Windows\Temporary Internet Files\Content.IE5\2HAQGNKA\Obraz150-248x3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97153"/>
            <a:ext cx="187361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pl-PL" sz="2800" dirty="0"/>
              <a:t>prowadzenie wewnątrzszkolnego doskonalenia kompetencji nauczycieli w zakresie </a:t>
            </a:r>
            <a:r>
              <a:rPr lang="pl-PL" sz="2800" b="1" dirty="0"/>
              <a:t>rozpoznawania wczesnych objawów używania środków i substancji</a:t>
            </a:r>
            <a:r>
              <a:rPr lang="pl-PL" sz="2800" dirty="0"/>
              <a:t>, o których mowa w § 1 ust. 2, oraz </a:t>
            </a:r>
            <a:r>
              <a:rPr lang="pl-PL" sz="2800" b="1" dirty="0"/>
              <a:t>podejmowania szkolnej interwencji profilaktycznej</a:t>
            </a:r>
            <a:r>
              <a:rPr lang="pl-PL" sz="2800" b="1" dirty="0" smtClean="0"/>
              <a:t>;</a:t>
            </a:r>
          </a:p>
          <a:p>
            <a:pPr marL="0" indent="0">
              <a:buNone/>
            </a:pPr>
            <a:endParaRPr lang="pl-PL" sz="2800" dirty="0"/>
          </a:p>
          <a:p>
            <a:pPr marL="514350" indent="-514350">
              <a:buFont typeface="+mj-lt"/>
              <a:buAutoNum type="arabicPeriod" startAt="6"/>
            </a:pPr>
            <a:r>
              <a:rPr lang="pl-PL" sz="2800" dirty="0"/>
              <a:t>doskonalenie </a:t>
            </a:r>
            <a:r>
              <a:rPr lang="pl-PL" sz="2800" b="1" dirty="0"/>
              <a:t>kompetencji nauczycieli w zakresie profilaktyki </a:t>
            </a:r>
            <a:r>
              <a:rPr lang="pl-PL" sz="2800" dirty="0"/>
              <a:t>używania środków i substancji, </a:t>
            </a:r>
            <a:r>
              <a:rPr lang="pl-PL" sz="2800" dirty="0" smtClean="0"/>
              <a:t>                 o </a:t>
            </a:r>
            <a:r>
              <a:rPr lang="pl-PL" sz="2800" dirty="0"/>
              <a:t>których mowa w § 1 ust. 2, norm rozwojowych </a:t>
            </a:r>
            <a:r>
              <a:rPr lang="pl-PL" sz="2800" dirty="0" smtClean="0"/>
              <a:t>             i </a:t>
            </a:r>
            <a:r>
              <a:rPr lang="pl-PL" sz="2800" dirty="0"/>
              <a:t>zaburzeń zdrowia psychicznego wieku rozwojowego</a:t>
            </a:r>
          </a:p>
        </p:txBody>
      </p:sp>
    </p:spTree>
    <p:extLst>
      <p:ext uri="{BB962C8B-B14F-4D97-AF65-F5344CB8AC3E}">
        <p14:creationId xmlns:p14="http://schemas.microsoft.com/office/powerpoint/2010/main" val="18521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3600" dirty="0"/>
              <a:t>Działalność informacyjna w szkole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polega </a:t>
            </a:r>
            <a:r>
              <a:rPr lang="pl-PL" dirty="0"/>
              <a:t>na dostarczaniu </a:t>
            </a:r>
            <a:r>
              <a:rPr lang="pl-PL" b="1" dirty="0"/>
              <a:t>rzetelnych i aktualnych informacji</a:t>
            </a:r>
            <a:r>
              <a:rPr lang="pl-PL" dirty="0"/>
              <a:t>, </a:t>
            </a:r>
            <a:r>
              <a:rPr lang="pl-PL" dirty="0" smtClean="0"/>
              <a:t>dostosowanych do </a:t>
            </a:r>
            <a:r>
              <a:rPr lang="pl-PL" dirty="0"/>
              <a:t>wieku oraz możliwości psychofizycznych odbiorców, na temat zagrożeń i rozwiązywania </a:t>
            </a:r>
            <a:r>
              <a:rPr lang="pl-PL" dirty="0" smtClean="0"/>
              <a:t>problemów związanych </a:t>
            </a:r>
            <a:r>
              <a:rPr lang="pl-PL" dirty="0"/>
              <a:t>z używaniem środków i substancji, o których mowa w § 1 ust. 2, skierowanych do uczniów </a:t>
            </a:r>
            <a:r>
              <a:rPr lang="pl-PL" dirty="0" smtClean="0"/>
              <a:t>oraz </a:t>
            </a:r>
            <a:r>
              <a:rPr lang="pl-PL" dirty="0"/>
              <a:t>ich </a:t>
            </a:r>
            <a:r>
              <a:rPr lang="pl-PL" dirty="0" smtClean="0"/>
              <a:t>rodziców, </a:t>
            </a:r>
            <a:r>
              <a:rPr lang="pl-PL" dirty="0"/>
              <a:t>a także nauczycieli </a:t>
            </a:r>
            <a:r>
              <a:rPr lang="pl-PL" dirty="0" smtClean="0"/>
              <a:t>oraz </a:t>
            </a:r>
            <a:r>
              <a:rPr lang="pl-PL" dirty="0"/>
              <a:t>innych pracowników </a:t>
            </a:r>
            <a:r>
              <a:rPr lang="pl-PL" dirty="0" smtClean="0"/>
              <a:t>szkoły</a:t>
            </a:r>
            <a:endParaRPr lang="pl-PL" dirty="0"/>
          </a:p>
        </p:txBody>
      </p:sp>
      <p:pic>
        <p:nvPicPr>
          <p:cNvPr id="5122" name="Picture 2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229200"/>
            <a:ext cx="1565453" cy="115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3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sz="3200" dirty="0"/>
              <a:t>Działalność informacyjna obejmuje w szczególności: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28945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200" dirty="0" smtClean="0"/>
              <a:t>dostarczenie </a:t>
            </a:r>
            <a:r>
              <a:rPr lang="pl-PL" sz="2200" b="1" dirty="0"/>
              <a:t>aktualnych informacji </a:t>
            </a:r>
            <a:r>
              <a:rPr lang="pl-PL" sz="2200" dirty="0"/>
              <a:t>nauczycielom, </a:t>
            </a:r>
            <a:r>
              <a:rPr lang="pl-PL" sz="2200" dirty="0" smtClean="0"/>
              <a:t>i </a:t>
            </a:r>
            <a:r>
              <a:rPr lang="pl-PL" sz="2200" dirty="0"/>
              <a:t>rodzicom </a:t>
            </a:r>
            <a:r>
              <a:rPr lang="pl-PL" sz="2200" dirty="0" smtClean="0"/>
              <a:t>na </a:t>
            </a:r>
            <a:r>
              <a:rPr lang="pl-PL" sz="2200" dirty="0"/>
              <a:t>temat </a:t>
            </a:r>
            <a:r>
              <a:rPr lang="pl-PL" sz="2200" dirty="0" smtClean="0"/>
              <a:t>skutecznych sposobów </a:t>
            </a:r>
            <a:r>
              <a:rPr lang="pl-PL" sz="2200" dirty="0"/>
              <a:t>prowadzenia działań wychowawczych </a:t>
            </a:r>
            <a:r>
              <a:rPr lang="pl-PL" sz="2200" dirty="0" smtClean="0"/>
              <a:t>  i </a:t>
            </a:r>
            <a:r>
              <a:rPr lang="pl-PL" sz="2200" dirty="0"/>
              <a:t>profilaktycznych związanych z przeciwdziałaniem </a:t>
            </a:r>
            <a:r>
              <a:rPr lang="pl-PL" sz="2200" dirty="0" smtClean="0"/>
              <a:t>używaniu środków </a:t>
            </a:r>
            <a:r>
              <a:rPr lang="pl-PL" sz="2200" dirty="0"/>
              <a:t>i substancji, o których mowa w § 1 ust. </a:t>
            </a:r>
            <a:r>
              <a:rPr lang="pl-PL" sz="2200" dirty="0" smtClean="0"/>
              <a:t>2;</a:t>
            </a:r>
          </a:p>
          <a:p>
            <a:pPr marL="457200" indent="-457200">
              <a:buFont typeface="+mj-lt"/>
              <a:buAutoNum type="arabicPeriod"/>
            </a:pPr>
            <a:endParaRPr lang="pl-PL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200" b="1" dirty="0" smtClean="0"/>
              <a:t>udostępnienie </a:t>
            </a:r>
            <a:r>
              <a:rPr lang="pl-PL" sz="2200" b="1" dirty="0"/>
              <a:t>informacji o ofercie pomocy specjalistycznej </a:t>
            </a:r>
            <a:r>
              <a:rPr lang="pl-PL" sz="2200" dirty="0"/>
              <a:t>dla uczniów i </a:t>
            </a:r>
            <a:r>
              <a:rPr lang="pl-PL" sz="2200" dirty="0" smtClean="0"/>
              <a:t>ich </a:t>
            </a:r>
            <a:r>
              <a:rPr lang="pl-PL" sz="2200" dirty="0"/>
              <a:t>rodziców </a:t>
            </a:r>
            <a:r>
              <a:rPr lang="pl-PL" sz="2200" dirty="0" smtClean="0"/>
              <a:t>w </a:t>
            </a:r>
            <a:r>
              <a:rPr lang="pl-PL" sz="2200" dirty="0"/>
              <a:t>przypadku używania środków i substancji, </a:t>
            </a:r>
            <a:r>
              <a:rPr lang="pl-PL" sz="2200" dirty="0" smtClean="0"/>
              <a:t>  o </a:t>
            </a:r>
            <a:r>
              <a:rPr lang="pl-PL" sz="2200" dirty="0"/>
              <a:t>których mowa w § 1 ust. </a:t>
            </a:r>
            <a:r>
              <a:rPr lang="pl-PL" sz="2200" dirty="0" smtClean="0"/>
              <a:t>2;</a:t>
            </a:r>
          </a:p>
          <a:p>
            <a:pPr marL="457200" indent="-457200">
              <a:buFont typeface="+mj-lt"/>
              <a:buAutoNum type="arabicPeriod"/>
            </a:pPr>
            <a:endParaRPr lang="pl-PL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200" dirty="0" smtClean="0"/>
              <a:t>przekazanie </a:t>
            </a:r>
            <a:r>
              <a:rPr lang="pl-PL" sz="2200" dirty="0"/>
              <a:t>informacji uczniom i </a:t>
            </a:r>
            <a:r>
              <a:rPr lang="pl-PL" sz="2200" dirty="0" smtClean="0"/>
              <a:t>ich </a:t>
            </a:r>
            <a:r>
              <a:rPr lang="pl-PL" sz="2200" dirty="0"/>
              <a:t>rodzicom lub opiekunom oraz nauczycielom </a:t>
            </a:r>
            <a:r>
              <a:rPr lang="pl-PL" sz="2200" dirty="0" smtClean="0"/>
              <a:t>na </a:t>
            </a:r>
            <a:r>
              <a:rPr lang="pl-PL" sz="2200" dirty="0"/>
              <a:t>temat </a:t>
            </a:r>
            <a:r>
              <a:rPr lang="pl-PL" sz="2200" b="1" dirty="0"/>
              <a:t>konsekwencji prawnych </a:t>
            </a:r>
            <a:r>
              <a:rPr lang="pl-PL" sz="2200" dirty="0"/>
              <a:t>związanych z naruszeniem przepisów ustawy </a:t>
            </a:r>
            <a:r>
              <a:rPr lang="pl-PL" sz="2200" dirty="0" smtClean="0"/>
              <a:t>o </a:t>
            </a:r>
            <a:r>
              <a:rPr lang="pl-PL" sz="2200" dirty="0"/>
              <a:t>przeciwdziałaniu </a:t>
            </a:r>
            <a:r>
              <a:rPr lang="pl-PL" sz="2200" dirty="0" smtClean="0"/>
              <a:t>narkomanii;</a:t>
            </a:r>
          </a:p>
          <a:p>
            <a:pPr marL="457200" indent="-457200">
              <a:buFont typeface="+mj-lt"/>
              <a:buAutoNum type="arabicPeriod"/>
            </a:pPr>
            <a:endParaRPr lang="pl-PL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200" dirty="0" smtClean="0"/>
              <a:t> informowanie </a:t>
            </a:r>
            <a:r>
              <a:rPr lang="pl-PL" sz="2200" dirty="0"/>
              <a:t>uczniów </a:t>
            </a:r>
            <a:r>
              <a:rPr lang="pl-PL" sz="2200" dirty="0" smtClean="0"/>
              <a:t>oraz </a:t>
            </a:r>
            <a:r>
              <a:rPr lang="pl-PL" sz="2200" dirty="0"/>
              <a:t>ich rodziców </a:t>
            </a:r>
            <a:r>
              <a:rPr lang="pl-PL" sz="2200" dirty="0" smtClean="0"/>
              <a:t>o </a:t>
            </a:r>
            <a:r>
              <a:rPr lang="pl-PL" sz="2200" dirty="0"/>
              <a:t>obowiązujących </a:t>
            </a:r>
            <a:r>
              <a:rPr lang="pl-PL" sz="2200" b="1" dirty="0"/>
              <a:t>procedurach </a:t>
            </a:r>
            <a:r>
              <a:rPr lang="pl-PL" sz="2200" b="1" dirty="0" smtClean="0"/>
              <a:t>postępowania nauczycieli </a:t>
            </a:r>
            <a:r>
              <a:rPr lang="pl-PL" sz="2200" dirty="0" smtClean="0"/>
              <a:t>oraz </a:t>
            </a:r>
            <a:r>
              <a:rPr lang="pl-PL" sz="2200" dirty="0"/>
              <a:t>o metodach współpracy szkół i placówek z Policją w sytuacjach </a:t>
            </a:r>
            <a:r>
              <a:rPr lang="pl-PL" sz="2200" dirty="0" smtClean="0"/>
              <a:t>zagrożenia narkomanią</a:t>
            </a:r>
            <a:r>
              <a:rPr lang="pl-PL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835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Działalność profilaktyczna w szkole i placówce polega na realizowaniu działań z zakresu profilaktyki </a:t>
            </a:r>
            <a:r>
              <a:rPr lang="pl-PL" dirty="0" smtClean="0"/>
              <a:t>uniwersalnej, selektywnej                      i </a:t>
            </a:r>
            <a:r>
              <a:rPr lang="pl-PL" dirty="0"/>
              <a:t>wskazującej.</a:t>
            </a:r>
          </a:p>
        </p:txBody>
      </p:sp>
    </p:spTree>
    <p:extLst>
      <p:ext uri="{BB962C8B-B14F-4D97-AF65-F5344CB8AC3E}">
        <p14:creationId xmlns:p14="http://schemas.microsoft.com/office/powerpoint/2010/main" val="40274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576064"/>
          </a:xfrm>
        </p:spPr>
        <p:txBody>
          <a:bodyPr>
            <a:noAutofit/>
          </a:bodyPr>
          <a:lstStyle/>
          <a:p>
            <a:r>
              <a:rPr lang="pl-PL" sz="2800" dirty="0"/>
              <a:t>Działania profilaktyczne </a:t>
            </a:r>
            <a:r>
              <a:rPr lang="pl-PL" sz="2800" dirty="0" smtClean="0"/>
              <a:t>obejmują w </a:t>
            </a:r>
            <a:r>
              <a:rPr lang="pl-PL" sz="2800" dirty="0"/>
              <a:t>szczególności:</a:t>
            </a:r>
            <a:br>
              <a:rPr lang="pl-PL" sz="2800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620688"/>
            <a:ext cx="8784976" cy="590465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100" dirty="0" smtClean="0"/>
              <a:t>realizowanie </a:t>
            </a:r>
            <a:r>
              <a:rPr lang="pl-PL" sz="2100" dirty="0"/>
              <a:t>wśród uczniów </a:t>
            </a:r>
            <a:r>
              <a:rPr lang="pl-PL" sz="2100" dirty="0" smtClean="0"/>
              <a:t>oraz </a:t>
            </a:r>
            <a:r>
              <a:rPr lang="pl-PL" sz="2100" dirty="0"/>
              <a:t>ich rodziców </a:t>
            </a:r>
            <a:r>
              <a:rPr lang="pl-PL" sz="2100" dirty="0" smtClean="0"/>
              <a:t>programów profilaktycznych i </a:t>
            </a:r>
            <a:r>
              <a:rPr lang="pl-PL" sz="2100" dirty="0"/>
              <a:t>promocji zdrowia psychicznego dostosowanych do potrzeb indywidualnych i grupowych oraz realizowanych </a:t>
            </a:r>
            <a:r>
              <a:rPr lang="pl-PL" sz="2100" dirty="0" smtClean="0"/>
              <a:t>celów profilaktycznych</a:t>
            </a:r>
            <a:r>
              <a:rPr lang="pl-PL" sz="2100" dirty="0"/>
              <a:t>, </a:t>
            </a:r>
            <a:r>
              <a:rPr lang="pl-PL" sz="2100" b="1" dirty="0"/>
              <a:t>rekomendowanych w ramach systemu rekomendacji, </a:t>
            </a:r>
            <a:r>
              <a:rPr lang="pl-PL" sz="2100" b="1" dirty="0" smtClean="0"/>
              <a:t>   o </a:t>
            </a:r>
            <a:r>
              <a:rPr lang="pl-PL" sz="2100" b="1" dirty="0"/>
              <a:t>którym mowa w Krajowym </a:t>
            </a:r>
            <a:r>
              <a:rPr lang="pl-PL" sz="2100" b="1" dirty="0" smtClean="0"/>
              <a:t>Programie Przeciwdziałania Narkomanii</a:t>
            </a:r>
            <a:endParaRPr lang="pl-PL" sz="2100" dirty="0"/>
          </a:p>
          <a:p>
            <a:pPr marL="514350" indent="-514350">
              <a:buFont typeface="+mj-lt"/>
              <a:buAutoNum type="arabicPeriod"/>
            </a:pPr>
            <a:r>
              <a:rPr lang="pl-PL" sz="2100" dirty="0" smtClean="0"/>
              <a:t>przygotowanie </a:t>
            </a:r>
            <a:r>
              <a:rPr lang="pl-PL" sz="2100" dirty="0"/>
              <a:t>oferty </a:t>
            </a:r>
            <a:r>
              <a:rPr lang="pl-PL" sz="2100" b="1" dirty="0"/>
              <a:t>zajęć rozwijających zainteresowania i uzdolnienia</a:t>
            </a:r>
            <a:r>
              <a:rPr lang="pl-PL" sz="2100" dirty="0"/>
              <a:t>, jako alternatywnej pozytywnej formy </a:t>
            </a:r>
            <a:r>
              <a:rPr lang="pl-PL" sz="2100" dirty="0" smtClean="0"/>
              <a:t>działalności zaspakajającej </a:t>
            </a:r>
            <a:r>
              <a:rPr lang="pl-PL" sz="2100" dirty="0"/>
              <a:t>ważne potrzeby, w szczególności potrzebę podniesienia samooceny, sukcesu, </a:t>
            </a:r>
            <a:r>
              <a:rPr lang="pl-PL" sz="2100" dirty="0" smtClean="0"/>
              <a:t>przynależności i </a:t>
            </a:r>
            <a:r>
              <a:rPr lang="pl-PL" sz="2100" dirty="0"/>
              <a:t>satysfakcji </a:t>
            </a:r>
            <a:r>
              <a:rPr lang="pl-PL" sz="2100" dirty="0" smtClean="0"/>
              <a:t>życiowej;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100" dirty="0" smtClean="0"/>
              <a:t>kształtowanie </a:t>
            </a:r>
            <a:r>
              <a:rPr lang="pl-PL" sz="2100" dirty="0"/>
              <a:t>i </a:t>
            </a:r>
            <a:r>
              <a:rPr lang="pl-PL" sz="2100" b="1" dirty="0"/>
              <a:t>wzmacnianie norm przeciwnych używaniu </a:t>
            </a:r>
            <a:r>
              <a:rPr lang="pl-PL" sz="2100" b="1" dirty="0" smtClean="0"/>
              <a:t>środków              </a:t>
            </a:r>
            <a:r>
              <a:rPr lang="pl-PL" sz="2100" b="1" dirty="0"/>
              <a:t>i substancji</a:t>
            </a:r>
            <a:r>
              <a:rPr lang="pl-PL" sz="2100" dirty="0"/>
              <a:t>, o których mowa w § 1 ust. 2, </a:t>
            </a:r>
            <a:r>
              <a:rPr lang="pl-PL" sz="2100" dirty="0" smtClean="0"/>
              <a:t>przez uczniów, </a:t>
            </a:r>
            <a:r>
              <a:rPr lang="pl-PL" sz="2100" dirty="0"/>
              <a:t>a także norm przeciwnych podejmowaniu innych </a:t>
            </a:r>
            <a:r>
              <a:rPr lang="pl-PL" sz="2100" dirty="0" err="1"/>
              <a:t>zachowań</a:t>
            </a:r>
            <a:r>
              <a:rPr lang="pl-PL" sz="2100" dirty="0"/>
              <a:t> </a:t>
            </a:r>
            <a:r>
              <a:rPr lang="pl-PL" sz="2100" dirty="0" smtClean="0"/>
              <a:t>ryzykownych;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100" b="1" dirty="0" smtClean="0"/>
              <a:t>doskonalenie </a:t>
            </a:r>
            <a:r>
              <a:rPr lang="pl-PL" sz="2100" b="1" dirty="0"/>
              <a:t>zawodowe nauczycieli i wychowawców w zakresie realizacji szkolnej interwencji </a:t>
            </a:r>
            <a:r>
              <a:rPr lang="pl-PL" sz="2100" b="1" dirty="0" smtClean="0"/>
              <a:t>profilaktycznej </a:t>
            </a:r>
            <a:r>
              <a:rPr lang="pl-PL" sz="2100" dirty="0" smtClean="0"/>
              <a:t>w </a:t>
            </a:r>
            <a:r>
              <a:rPr lang="pl-PL" sz="2100" dirty="0"/>
              <a:t>przypadku podejmowania przez uczniów i wychowanków </a:t>
            </a:r>
            <a:r>
              <a:rPr lang="pl-PL" sz="2100" dirty="0" err="1"/>
              <a:t>zachowań</a:t>
            </a:r>
            <a:r>
              <a:rPr lang="pl-PL" sz="2100" dirty="0"/>
              <a:t> </a:t>
            </a:r>
            <a:r>
              <a:rPr lang="pl-PL" sz="2100" dirty="0" smtClean="0"/>
              <a:t>ryzykownych;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100" dirty="0" smtClean="0"/>
              <a:t>włączanie</a:t>
            </a:r>
            <a:r>
              <a:rPr lang="pl-PL" sz="2100" dirty="0"/>
              <a:t>, w razie potrzeby, w indywidualny program edukacyjno-terapeutyczny, </a:t>
            </a:r>
            <a:r>
              <a:rPr lang="pl-PL" sz="2100" dirty="0" smtClean="0"/>
              <a:t>działań </a:t>
            </a:r>
            <a:r>
              <a:rPr lang="pl-PL" sz="2100" dirty="0"/>
              <a:t>z zakresu przeciwdziałania używaniu </a:t>
            </a:r>
            <a:r>
              <a:rPr lang="pl-PL" sz="2100" dirty="0" smtClean="0"/>
              <a:t>środków              </a:t>
            </a:r>
            <a:r>
              <a:rPr lang="pl-PL" sz="2100" dirty="0"/>
              <a:t>i substancji, o których mowa w § </a:t>
            </a:r>
            <a:r>
              <a:rPr lang="pl-PL" sz="2100" dirty="0" smtClean="0"/>
              <a:t>1 ust</a:t>
            </a:r>
            <a:r>
              <a:rPr lang="pl-PL" sz="2100" dirty="0"/>
              <a:t>. 2.</a:t>
            </a:r>
          </a:p>
        </p:txBody>
      </p:sp>
    </p:spTree>
    <p:extLst>
      <p:ext uri="{BB962C8B-B14F-4D97-AF65-F5344CB8AC3E}">
        <p14:creationId xmlns:p14="http://schemas.microsoft.com/office/powerpoint/2010/main" val="387090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Podstawę </a:t>
            </a:r>
            <a:r>
              <a:rPr lang="pl-PL" dirty="0"/>
              <a:t>do podejmowania </a:t>
            </a:r>
            <a:r>
              <a:rPr lang="pl-PL" dirty="0" smtClean="0"/>
              <a:t>działalności wychowawczej, edukacyjnej, informacyjnej                   i profilaktycznej , </a:t>
            </a:r>
            <a:r>
              <a:rPr lang="pl-PL" dirty="0"/>
              <a:t>stanowi </a:t>
            </a:r>
            <a:r>
              <a:rPr lang="pl-PL" b="1" dirty="0"/>
              <a:t>opracowywana </a:t>
            </a:r>
            <a:r>
              <a:rPr lang="pl-PL" b="1" dirty="0" smtClean="0"/>
              <a:t>                     w każdym roku </a:t>
            </a:r>
            <a:r>
              <a:rPr lang="pl-PL" b="1" dirty="0"/>
              <a:t>szkolnym </a:t>
            </a:r>
            <a:r>
              <a:rPr lang="pl-PL" b="1" dirty="0" smtClean="0"/>
              <a:t>diagnoza </a:t>
            </a:r>
            <a:r>
              <a:rPr lang="pl-PL" dirty="0"/>
              <a:t>w </a:t>
            </a:r>
            <a:r>
              <a:rPr lang="pl-PL" u="sng" dirty="0"/>
              <a:t>zakresie </a:t>
            </a:r>
            <a:r>
              <a:rPr lang="pl-PL" u="sng" dirty="0" smtClean="0"/>
              <a:t>występujących w </a:t>
            </a:r>
            <a:r>
              <a:rPr lang="pl-PL" u="sng" dirty="0"/>
              <a:t>środowisku szkolnym czynników chroniących oraz czynników </a:t>
            </a:r>
            <a:r>
              <a:rPr lang="pl-PL" u="sng" dirty="0" smtClean="0"/>
              <a:t>ryzyka.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800" dirty="0" smtClean="0"/>
              <a:t>Diagnozy dokonuje się we współpracy</a:t>
            </a:r>
            <a:r>
              <a:rPr lang="pl-PL" sz="2800" dirty="0"/>
              <a:t> </a:t>
            </a:r>
            <a:r>
              <a:rPr lang="pl-PL" sz="2800" dirty="0" smtClean="0"/>
              <a:t>z </a:t>
            </a:r>
            <a:r>
              <a:rPr lang="pl-PL" sz="2800" dirty="0"/>
              <a:t>jednostkami samorządu terytorialnego, poradniami psychologiczno-pedagogicznymi, w tym poradniami </a:t>
            </a:r>
            <a:r>
              <a:rPr lang="pl-PL" sz="2800" dirty="0" smtClean="0"/>
              <a:t>specjalistycznymi, placówkami </a:t>
            </a:r>
            <a:r>
              <a:rPr lang="pl-PL" sz="2800" dirty="0"/>
              <a:t>doskonalenia nauczycieli, podmiotami realizującymi świadczenia zdrowotne z zakresu </a:t>
            </a:r>
            <a:r>
              <a:rPr lang="pl-PL" sz="2800" dirty="0" smtClean="0"/>
              <a:t>podstawowej opieki </a:t>
            </a:r>
            <a:r>
              <a:rPr lang="pl-PL" sz="2800" dirty="0"/>
              <a:t>zdrowotnej, opieki psychiatrycznej </a:t>
            </a:r>
            <a:r>
              <a:rPr lang="pl-PL" sz="2800" dirty="0" smtClean="0"/>
              <a:t>          i </a:t>
            </a:r>
            <a:r>
              <a:rPr lang="pl-PL" sz="2800" dirty="0"/>
              <a:t>leczenia uzależnień, wojewódzkimi i powiatowymi stacjami </a:t>
            </a:r>
            <a:r>
              <a:rPr lang="pl-PL" sz="2800" dirty="0" smtClean="0"/>
              <a:t>sanitarno-epidemiologicznymi</a:t>
            </a:r>
            <a:r>
              <a:rPr lang="pl-PL" sz="2800" dirty="0"/>
              <a:t>, Policją, </a:t>
            </a:r>
            <a:r>
              <a:rPr lang="pl-PL" sz="2800" dirty="0" smtClean="0"/>
              <a:t>pracodawcami…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7295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Przez czynniki chroniące należy rozumieć indywidualne cechy i zachowania uczniów lub wychowanków, </a:t>
            </a:r>
            <a:r>
              <a:rPr lang="pl-PL" dirty="0" smtClean="0"/>
              <a:t>cechy środowiska </a:t>
            </a:r>
            <a:r>
              <a:rPr lang="pl-PL" dirty="0"/>
              <a:t>społecznego i efekty ich wzajemnego oddziaływania, których występowanie wzmacnia ogólny </a:t>
            </a:r>
            <a:r>
              <a:rPr lang="pl-PL" dirty="0" smtClean="0"/>
              <a:t>potencjał zdrowotny </a:t>
            </a:r>
            <a:r>
              <a:rPr lang="pl-PL" dirty="0"/>
              <a:t>ucznia </a:t>
            </a:r>
            <a:r>
              <a:rPr lang="pl-PL" dirty="0" smtClean="0"/>
              <a:t>i </a:t>
            </a:r>
            <a:r>
              <a:rPr lang="pl-PL" dirty="0"/>
              <a:t>zwiększa jego odporność na działanie czynników </a:t>
            </a:r>
            <a:r>
              <a:rPr lang="pl-PL" dirty="0" smtClean="0"/>
              <a:t>ryzyka.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01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Przez </a:t>
            </a:r>
            <a:r>
              <a:rPr lang="pl-PL" dirty="0"/>
              <a:t>czynniki ryzyka należy rozumieć indywidualne cechy i zachowania </a:t>
            </a:r>
            <a:r>
              <a:rPr lang="pl-PL" dirty="0" smtClean="0"/>
              <a:t>uczniów, </a:t>
            </a:r>
            <a:r>
              <a:rPr lang="pl-PL" dirty="0"/>
              <a:t>cechy </a:t>
            </a:r>
            <a:r>
              <a:rPr lang="pl-PL" dirty="0" smtClean="0"/>
              <a:t>środowiska społecznego </a:t>
            </a:r>
            <a:r>
              <a:rPr lang="pl-PL" dirty="0"/>
              <a:t>i efekty ich wzajemnego oddziaływania, które wiążą się z wysokim prawdopodobieństwem </a:t>
            </a:r>
            <a:r>
              <a:rPr lang="pl-PL" dirty="0" smtClean="0"/>
              <a:t>wystąpienia </a:t>
            </a:r>
            <a:r>
              <a:rPr lang="pl-PL" dirty="0" err="1" smtClean="0"/>
              <a:t>zachowań</a:t>
            </a:r>
            <a:r>
              <a:rPr lang="pl-PL" dirty="0" smtClean="0"/>
              <a:t> </a:t>
            </a:r>
            <a:r>
              <a:rPr lang="pl-PL" dirty="0"/>
              <a:t>ryzykownych stanowiących zagrożenie dla ich prawidłowego rozwoju, zdrowia, bezpieczeństwa </a:t>
            </a:r>
            <a:r>
              <a:rPr lang="pl-PL" dirty="0" smtClean="0"/>
              <a:t>lub funkcjonowania </a:t>
            </a:r>
            <a:r>
              <a:rPr lang="pl-PL" dirty="0"/>
              <a:t>społecznego.</a:t>
            </a:r>
          </a:p>
        </p:txBody>
      </p:sp>
    </p:spTree>
    <p:extLst>
      <p:ext uri="{BB962C8B-B14F-4D97-AF65-F5344CB8AC3E}">
        <p14:creationId xmlns:p14="http://schemas.microsoft.com/office/powerpoint/2010/main" val="86558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oparciu o diagnozę</a:t>
            </a:r>
            <a:r>
              <a:rPr lang="pl-PL" dirty="0" smtClean="0"/>
              <a:t>, </a:t>
            </a:r>
            <a:r>
              <a:rPr lang="pl-PL" dirty="0"/>
              <a:t>nauczyciel lub wychowawca w uzgodnieniu z dyrektorem </a:t>
            </a:r>
            <a:r>
              <a:rPr lang="pl-PL" dirty="0" smtClean="0"/>
              <a:t>szkoły wybiera </a:t>
            </a:r>
            <a:r>
              <a:rPr lang="pl-PL" dirty="0"/>
              <a:t>formę, w której realizuje działalność, o której mowa w § 1, uwzględniając wykorzystanie </a:t>
            </a:r>
            <a:r>
              <a:rPr lang="pl-PL" dirty="0" smtClean="0"/>
              <a:t>aktywnych metod </a:t>
            </a:r>
            <a:r>
              <a:rPr lang="pl-PL" dirty="0"/>
              <a:t>pracy.</a:t>
            </a:r>
          </a:p>
        </p:txBody>
      </p:sp>
    </p:spTree>
    <p:extLst>
      <p:ext uri="{BB962C8B-B14F-4D97-AF65-F5344CB8AC3E}">
        <p14:creationId xmlns:p14="http://schemas.microsoft.com/office/powerpoint/2010/main" val="294630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Strategia informacyjna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Celem </a:t>
            </a:r>
            <a:r>
              <a:rPr lang="pl-PL" dirty="0" smtClean="0"/>
              <a:t>działań </a:t>
            </a:r>
            <a:r>
              <a:rPr lang="pl-PL" dirty="0"/>
              <a:t>jest dostarczenie informacji</a:t>
            </a:r>
          </a:p>
          <a:p>
            <a:pPr marL="0" indent="0">
              <a:buNone/>
            </a:pPr>
            <a:r>
              <a:rPr lang="pl-PL" dirty="0"/>
              <a:t>na temat skutków </a:t>
            </a:r>
            <a:r>
              <a:rPr lang="pl-PL" dirty="0" err="1" smtClean="0"/>
              <a:t>zachowań</a:t>
            </a:r>
            <a:r>
              <a:rPr lang="pl-PL" dirty="0" smtClean="0"/>
              <a:t> ryzykownych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i </a:t>
            </a:r>
            <a:r>
              <a:rPr lang="pl-PL" dirty="0" smtClean="0"/>
              <a:t>umożliwienie </a:t>
            </a:r>
            <a:r>
              <a:rPr lang="pl-PL" dirty="0"/>
              <a:t>dokonywania racjonalnych </a:t>
            </a:r>
            <a:r>
              <a:rPr lang="pl-PL" dirty="0" smtClean="0"/>
              <a:t>wyborów</a:t>
            </a:r>
            <a:r>
              <a:rPr lang="pl-PL" dirty="0"/>
              <a:t>. Strategia </a:t>
            </a:r>
            <a:r>
              <a:rPr lang="pl-PL" dirty="0" smtClean="0"/>
              <a:t>zakłada</a:t>
            </a:r>
            <a:r>
              <a:rPr lang="pl-PL" dirty="0"/>
              <a:t>, </a:t>
            </a:r>
            <a:r>
              <a:rPr lang="pl-PL" dirty="0" smtClean="0"/>
              <a:t>że </a:t>
            </a:r>
            <a:r>
              <a:rPr lang="pl-PL" dirty="0"/>
              <a:t>wiedza o </a:t>
            </a:r>
            <a:r>
              <a:rPr lang="pl-PL" dirty="0" smtClean="0"/>
              <a:t>mechanizmach i następstwach </a:t>
            </a:r>
            <a:r>
              <a:rPr lang="pl-PL" dirty="0"/>
              <a:t>np. </a:t>
            </a:r>
            <a:r>
              <a:rPr lang="pl-PL" dirty="0" smtClean="0"/>
              <a:t>wczesnego picia </a:t>
            </a:r>
            <a:r>
              <a:rPr lang="pl-PL" dirty="0"/>
              <a:t>alkoholu czy </a:t>
            </a:r>
            <a:r>
              <a:rPr lang="pl-PL" dirty="0" smtClean="0"/>
              <a:t>aktywności seksualnej może wpływać </a:t>
            </a:r>
            <a:r>
              <a:rPr lang="pl-PL" dirty="0"/>
              <a:t>na </a:t>
            </a:r>
            <a:r>
              <a:rPr lang="pl-PL" dirty="0" smtClean="0"/>
              <a:t>zmianę </a:t>
            </a:r>
            <a:r>
              <a:rPr lang="pl-PL" dirty="0"/>
              <a:t>postaw i </a:t>
            </a:r>
            <a:r>
              <a:rPr lang="pl-PL" dirty="0" err="1" smtClean="0"/>
              <a:t>zachowań</a:t>
            </a:r>
            <a:r>
              <a:rPr lang="pl-PL" dirty="0" smtClean="0"/>
              <a:t> młodzieży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68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§ </a:t>
            </a:r>
            <a:r>
              <a:rPr lang="pl-PL" b="1" dirty="0"/>
              <a:t>1. </a:t>
            </a:r>
            <a:r>
              <a:rPr lang="pl-PL" dirty="0"/>
              <a:t>1. Szkoły i placówki prowadzą systematyczną działalność wychowawczą, edukacyjną, </a:t>
            </a:r>
            <a:r>
              <a:rPr lang="pl-PL" dirty="0" smtClean="0"/>
              <a:t>informacyjną i </a:t>
            </a:r>
            <a:r>
              <a:rPr lang="pl-PL" dirty="0"/>
              <a:t>profilaktyczną wśród </a:t>
            </a:r>
            <a:r>
              <a:rPr lang="pl-PL" dirty="0" smtClean="0"/>
              <a:t>uczniów         </a:t>
            </a:r>
            <a:r>
              <a:rPr lang="pl-PL" dirty="0"/>
              <a:t>i wychowanków, ich rodziców lub opiekunów oraz nauczycieli, wychowawców i </a:t>
            </a:r>
            <a:r>
              <a:rPr lang="pl-PL" dirty="0" smtClean="0"/>
              <a:t>innych pracowników szkoły     </a:t>
            </a:r>
            <a:r>
              <a:rPr lang="pl-PL" dirty="0"/>
              <a:t>i placówki w celu przeciwdziałania narkomanii.</a:t>
            </a:r>
          </a:p>
        </p:txBody>
      </p:sp>
      <p:pic>
        <p:nvPicPr>
          <p:cNvPr id="1026" name="Picture 2" descr="C:\Users\PC\AppData\Local\Microsoft\Windows\Temporary Internet Files\Content.IE5\8O1BRUX9\klasa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6672"/>
            <a:ext cx="28765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62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Strategia edukacyjna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Celem </a:t>
            </a:r>
            <a:r>
              <a:rPr lang="pl-PL" dirty="0" smtClean="0"/>
              <a:t>działania </a:t>
            </a:r>
            <a:r>
              <a:rPr lang="pl-PL" dirty="0"/>
              <a:t>jest pomoc w rozwijaniu</a:t>
            </a:r>
          </a:p>
          <a:p>
            <a:pPr marL="0" indent="0">
              <a:buNone/>
            </a:pPr>
            <a:r>
              <a:rPr lang="pl-PL" dirty="0" smtClean="0"/>
              <a:t>ważnych umiejętności </a:t>
            </a:r>
            <a:r>
              <a:rPr lang="pl-PL" dirty="0"/>
              <a:t>psychologicznych </a:t>
            </a:r>
            <a:r>
              <a:rPr lang="pl-PL" dirty="0" smtClean="0"/>
              <a:t>               i społecznych</a:t>
            </a:r>
            <a:r>
              <a:rPr lang="pl-PL" dirty="0"/>
              <a:t>, w tym </a:t>
            </a:r>
            <a:r>
              <a:rPr lang="pl-PL" dirty="0" smtClean="0"/>
              <a:t>umiejętności </a:t>
            </a:r>
            <a:r>
              <a:rPr lang="pl-PL" dirty="0"/>
              <a:t>budowania </a:t>
            </a:r>
            <a:r>
              <a:rPr lang="pl-PL" dirty="0" smtClean="0"/>
              <a:t>kontaktów </a:t>
            </a:r>
            <a:r>
              <a:rPr lang="pl-PL" dirty="0"/>
              <a:t>z innymi </a:t>
            </a:r>
            <a:r>
              <a:rPr lang="pl-PL" dirty="0" smtClean="0"/>
              <a:t>ludźmi</a:t>
            </a:r>
            <a:r>
              <a:rPr lang="pl-PL" dirty="0"/>
              <a:t>, radzenia sobie ze </a:t>
            </a:r>
            <a:r>
              <a:rPr lang="pl-PL" dirty="0" smtClean="0"/>
              <a:t>stresem, rozwiązywania </a:t>
            </a:r>
            <a:r>
              <a:rPr lang="pl-PL" dirty="0"/>
              <a:t>konfliktów, opierania </a:t>
            </a:r>
            <a:r>
              <a:rPr lang="pl-PL" dirty="0" smtClean="0"/>
              <a:t>się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presji grupy.</a:t>
            </a:r>
          </a:p>
        </p:txBody>
      </p:sp>
    </p:spTree>
    <p:extLst>
      <p:ext uri="{BB962C8B-B14F-4D97-AF65-F5344CB8AC3E}">
        <p14:creationId xmlns:p14="http://schemas.microsoft.com/office/powerpoint/2010/main" val="125162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Strategia edukacyjna </a:t>
            </a:r>
            <a:r>
              <a:rPr lang="pl-PL" dirty="0" smtClean="0"/>
              <a:t>kładzie</a:t>
            </a:r>
            <a:r>
              <a:rPr lang="pl-PL" dirty="0"/>
              <a:t> </a:t>
            </a:r>
            <a:r>
              <a:rPr lang="pl-PL" dirty="0" smtClean="0"/>
              <a:t>nacisk </a:t>
            </a:r>
            <a:r>
              <a:rPr lang="pl-PL" dirty="0"/>
              <a:t>na </a:t>
            </a:r>
            <a:r>
              <a:rPr lang="pl-PL" dirty="0" smtClean="0"/>
              <a:t>umiejętności dokonywania </a:t>
            </a:r>
            <a:r>
              <a:rPr lang="pl-PL" dirty="0"/>
              <a:t>racjonalnych</a:t>
            </a:r>
          </a:p>
          <a:p>
            <a:pPr marL="0" indent="0">
              <a:buNone/>
            </a:pPr>
            <a:r>
              <a:rPr lang="pl-PL" dirty="0"/>
              <a:t>wyborów, </a:t>
            </a:r>
            <a:r>
              <a:rPr lang="pl-PL" dirty="0" smtClean="0"/>
              <a:t>obronę własnego </a:t>
            </a:r>
            <a:r>
              <a:rPr lang="pl-PL" dirty="0"/>
              <a:t>zdania,</a:t>
            </a:r>
          </a:p>
          <a:p>
            <a:pPr marL="0" indent="0">
              <a:buNone/>
            </a:pPr>
            <a:r>
              <a:rPr lang="pl-PL" dirty="0"/>
              <a:t>rozwijanie </a:t>
            </a:r>
            <a:r>
              <a:rPr lang="pl-PL" dirty="0" smtClean="0"/>
              <a:t>akceptacji </a:t>
            </a:r>
            <a:r>
              <a:rPr lang="pl-PL" dirty="0"/>
              <a:t>dojrzewania i rozwoju,</a:t>
            </a:r>
          </a:p>
          <a:p>
            <a:pPr marL="0" indent="0">
              <a:buNone/>
            </a:pPr>
            <a:r>
              <a:rPr lang="pl-PL" dirty="0"/>
              <a:t>zmierza do </a:t>
            </a:r>
            <a:r>
              <a:rPr lang="pl-PL" dirty="0" smtClean="0"/>
              <a:t>ukształtowania </a:t>
            </a:r>
            <a:r>
              <a:rPr lang="pl-PL" dirty="0"/>
              <a:t>osoby </a:t>
            </a:r>
            <a:r>
              <a:rPr lang="pl-PL" dirty="0" smtClean="0"/>
              <a:t>posiadającej własne </a:t>
            </a:r>
            <a:r>
              <a:rPr lang="pl-PL" dirty="0"/>
              <a:t>zdanie, </a:t>
            </a:r>
            <a:r>
              <a:rPr lang="pl-PL" dirty="0" smtClean="0"/>
              <a:t>preferującej </a:t>
            </a:r>
            <a:r>
              <a:rPr lang="pl-PL" dirty="0"/>
              <a:t>zdrowy tryb</a:t>
            </a:r>
          </a:p>
          <a:p>
            <a:pPr marL="0" indent="0">
              <a:buNone/>
            </a:pPr>
            <a:r>
              <a:rPr lang="pl-PL" dirty="0"/>
              <a:t>ż</a:t>
            </a:r>
            <a:r>
              <a:rPr lang="pl-PL" dirty="0" smtClean="0"/>
              <a:t>ycia</a:t>
            </a:r>
            <a:r>
              <a:rPr lang="pl-PL" dirty="0"/>
              <a:t>, </a:t>
            </a:r>
            <a:r>
              <a:rPr lang="pl-PL" dirty="0" smtClean="0"/>
              <a:t>akceptującej swoją tożsamość </a:t>
            </a:r>
            <a:r>
              <a:rPr lang="pl-PL" dirty="0"/>
              <a:t>i </a:t>
            </a:r>
            <a:r>
              <a:rPr lang="pl-PL" dirty="0" smtClean="0"/>
              <a:t>umiejącej pomagać </a:t>
            </a:r>
            <a:r>
              <a:rPr lang="pl-PL" dirty="0"/>
              <a:t>innym.</a:t>
            </a:r>
          </a:p>
        </p:txBody>
      </p:sp>
    </p:spTree>
    <p:extLst>
      <p:ext uri="{BB962C8B-B14F-4D97-AF65-F5344CB8AC3E}">
        <p14:creationId xmlns:p14="http://schemas.microsoft.com/office/powerpoint/2010/main" val="48250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Strategia alternatyw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Jej celem jest pomoc w zaspokojeniu potrzeby</a:t>
            </a:r>
          </a:p>
          <a:p>
            <a:pPr marL="0" indent="0">
              <a:buNone/>
            </a:pPr>
            <a:r>
              <a:rPr lang="pl-PL" dirty="0"/>
              <a:t>sukcesu, satysfakcji, </a:t>
            </a:r>
            <a:r>
              <a:rPr lang="pl-PL" dirty="0" smtClean="0"/>
              <a:t>przynależności </a:t>
            </a:r>
            <a:r>
              <a:rPr lang="pl-PL" dirty="0"/>
              <a:t>poprzez</a:t>
            </a:r>
          </a:p>
          <a:p>
            <a:pPr marL="0" indent="0">
              <a:buNone/>
            </a:pPr>
            <a:r>
              <a:rPr lang="pl-PL" dirty="0" smtClean="0"/>
              <a:t>działalność pozytywną, będącą alternatywą </a:t>
            </a:r>
            <a:r>
              <a:rPr lang="pl-PL" dirty="0"/>
              <a:t>dla</a:t>
            </a:r>
          </a:p>
          <a:p>
            <a:pPr marL="0" indent="0">
              <a:buNone/>
            </a:pPr>
            <a:r>
              <a:rPr lang="pl-PL" dirty="0" err="1" smtClean="0"/>
              <a:t>zachowań</a:t>
            </a:r>
            <a:r>
              <a:rPr lang="pl-PL" dirty="0" smtClean="0"/>
              <a:t> </a:t>
            </a:r>
            <a:r>
              <a:rPr lang="pl-PL" dirty="0"/>
              <a:t>ryzykownych (picia, odurzania </a:t>
            </a:r>
            <a:r>
              <a:rPr lang="pl-PL" dirty="0" smtClean="0"/>
              <a:t>się,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agresji i innych).</a:t>
            </a:r>
          </a:p>
        </p:txBody>
      </p:sp>
    </p:spTree>
    <p:extLst>
      <p:ext uri="{BB962C8B-B14F-4D97-AF65-F5344CB8AC3E}">
        <p14:creationId xmlns:p14="http://schemas.microsoft.com/office/powerpoint/2010/main" val="67452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Strategia interwencyjna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Celem strategii jest pomoc indywidualnym</a:t>
            </a:r>
          </a:p>
          <a:p>
            <a:pPr marL="0" indent="0">
              <a:buNone/>
            </a:pPr>
            <a:r>
              <a:rPr lang="pl-PL" dirty="0"/>
              <a:t>uczniom w zidentyfikowaniu i </a:t>
            </a:r>
            <a:r>
              <a:rPr lang="pl-PL" dirty="0" smtClean="0"/>
              <a:t>rozwiązaniu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konkretnej sytuacji kryzysowej</a:t>
            </a:r>
          </a:p>
        </p:txBody>
      </p:sp>
    </p:spTree>
    <p:extLst>
      <p:ext uri="{BB962C8B-B14F-4D97-AF65-F5344CB8AC3E}">
        <p14:creationId xmlns:p14="http://schemas.microsoft.com/office/powerpoint/2010/main" val="199674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Strategia zmian </a:t>
            </a:r>
            <a:r>
              <a:rPr lang="pl-PL" dirty="0" smtClean="0"/>
              <a:t>środowiskowych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Celem strategii zmian </a:t>
            </a:r>
            <a:r>
              <a:rPr lang="pl-PL" dirty="0" smtClean="0"/>
              <a:t>środowiskowych </a:t>
            </a:r>
            <a:r>
              <a:rPr lang="pl-PL" dirty="0"/>
              <a:t>jest</a:t>
            </a:r>
          </a:p>
          <a:p>
            <a:pPr marL="0" indent="0">
              <a:buNone/>
            </a:pPr>
            <a:r>
              <a:rPr lang="pl-PL" dirty="0" smtClean="0"/>
              <a:t>działanie </a:t>
            </a:r>
            <a:r>
              <a:rPr lang="pl-PL" dirty="0"/>
              <a:t>na </a:t>
            </a:r>
            <a:r>
              <a:rPr lang="pl-PL" dirty="0" smtClean="0"/>
              <a:t>całe środowisko </a:t>
            </a:r>
            <a:r>
              <a:rPr lang="pl-PL" dirty="0"/>
              <a:t>dziecka w taki</a:t>
            </a:r>
          </a:p>
          <a:p>
            <a:pPr marL="0" indent="0">
              <a:buNone/>
            </a:pPr>
            <a:r>
              <a:rPr lang="pl-PL" dirty="0"/>
              <a:t>sposób, by </a:t>
            </a:r>
            <a:r>
              <a:rPr lang="pl-PL" dirty="0" smtClean="0"/>
              <a:t>spowodować tendencję </a:t>
            </a:r>
            <a:r>
              <a:rPr lang="pl-PL" dirty="0"/>
              <a:t>do zmian</a:t>
            </a:r>
          </a:p>
          <a:p>
            <a:pPr marL="0" indent="0">
              <a:buNone/>
            </a:pPr>
            <a:r>
              <a:rPr lang="pl-PL" dirty="0"/>
              <a:t>i/lub </a:t>
            </a:r>
            <a:r>
              <a:rPr lang="pl-PL" dirty="0" smtClean="0"/>
              <a:t>wzmocnić umiejętności społeczne                 i psychologiczne nabyte </a:t>
            </a:r>
            <a:r>
              <a:rPr lang="pl-PL" dirty="0"/>
              <a:t>poprzez </a:t>
            </a:r>
            <a:r>
              <a:rPr lang="pl-PL" dirty="0" smtClean="0"/>
              <a:t>strategię edukacyjną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94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Strategia zmian przepisów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Strategia ma </a:t>
            </a:r>
            <a:r>
              <a:rPr lang="pl-PL" dirty="0"/>
              <a:t>na celu pomóc indywidualnym</a:t>
            </a:r>
          </a:p>
          <a:p>
            <a:pPr marL="0" indent="0">
              <a:buNone/>
            </a:pPr>
            <a:r>
              <a:rPr lang="pl-PL" dirty="0"/>
              <a:t>uczniom w </a:t>
            </a:r>
            <a:r>
              <a:rPr lang="pl-PL" dirty="0" smtClean="0"/>
              <a:t>rozwiązaniu </a:t>
            </a:r>
            <a:r>
              <a:rPr lang="pl-PL" dirty="0"/>
              <a:t>konkretnej sytuacji</a:t>
            </a:r>
          </a:p>
          <a:p>
            <a:pPr marL="0" indent="0">
              <a:buNone/>
            </a:pPr>
            <a:r>
              <a:rPr lang="pl-PL" dirty="0"/>
              <a:t>i wycofanie </a:t>
            </a:r>
            <a:r>
              <a:rPr lang="pl-PL" dirty="0" smtClean="0"/>
              <a:t>się </a:t>
            </a:r>
            <a:r>
              <a:rPr lang="pl-PL" dirty="0"/>
              <a:t>z </a:t>
            </a:r>
            <a:r>
              <a:rPr lang="pl-PL" dirty="0" smtClean="0"/>
              <a:t>podjętych </a:t>
            </a:r>
            <a:r>
              <a:rPr lang="pl-PL" dirty="0" err="1" smtClean="0"/>
              <a:t>zachowań</a:t>
            </a:r>
            <a:r>
              <a:rPr lang="pl-PL" dirty="0" smtClean="0"/>
              <a:t> </a:t>
            </a:r>
            <a:r>
              <a:rPr lang="pl-PL" dirty="0"/>
              <a:t>dysfunkcjonalnych.</a:t>
            </a:r>
          </a:p>
        </p:txBody>
      </p:sp>
    </p:spTree>
    <p:extLst>
      <p:ext uri="{BB962C8B-B14F-4D97-AF65-F5344CB8AC3E}">
        <p14:creationId xmlns:p14="http://schemas.microsoft.com/office/powerpoint/2010/main" val="336829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336704"/>
          </a:xfrm>
        </p:spPr>
        <p:txBody>
          <a:bodyPr>
            <a:normAutofit lnSpcReduction="10000"/>
          </a:bodyPr>
          <a:lstStyle/>
          <a:p>
            <a:r>
              <a:rPr lang="pl-PL" dirty="0"/>
              <a:t>2. Działalność, o której mowa w ust. 1, obejmuje działania uprzedzające mające na celu przeciwdziałanie </a:t>
            </a:r>
            <a:r>
              <a:rPr lang="pl-PL" dirty="0" smtClean="0"/>
              <a:t>pojawianiu się </a:t>
            </a:r>
            <a:r>
              <a:rPr lang="pl-PL" dirty="0" err="1"/>
              <a:t>zachowań</a:t>
            </a:r>
            <a:r>
              <a:rPr lang="pl-PL" dirty="0"/>
              <a:t> </a:t>
            </a:r>
            <a:r>
              <a:rPr lang="pl-PL" u="sng" dirty="0"/>
              <a:t>ryzykownych związanych </a:t>
            </a:r>
            <a:r>
              <a:rPr lang="pl-PL" dirty="0"/>
              <a:t>z </a:t>
            </a:r>
            <a:r>
              <a:rPr lang="pl-PL" b="1" dirty="0"/>
              <a:t>używaniem środków odurzających, substancji psychotropowych, środków </a:t>
            </a:r>
            <a:r>
              <a:rPr lang="pl-PL" b="1" dirty="0" smtClean="0"/>
              <a:t>zastępczych, nowych </a:t>
            </a:r>
            <a:r>
              <a:rPr lang="pl-PL" b="1" dirty="0"/>
              <a:t>substancji psychoaktywnych</a:t>
            </a:r>
            <a:r>
              <a:rPr lang="pl-PL" dirty="0"/>
              <a:t> przez uczniów i wychowanków, charakteryzujących się </a:t>
            </a:r>
            <a:r>
              <a:rPr lang="pl-PL" b="1" dirty="0" smtClean="0"/>
              <a:t>nieprzestrzeganiem</a:t>
            </a:r>
            <a:r>
              <a:rPr lang="pl-PL" dirty="0" smtClean="0"/>
              <a:t> przyjętych </a:t>
            </a:r>
            <a:r>
              <a:rPr lang="pl-PL" dirty="0"/>
              <a:t>dla danego wieku </a:t>
            </a:r>
            <a:r>
              <a:rPr lang="pl-PL" b="1" dirty="0"/>
              <a:t>zwyczajowych norm i wymagań</a:t>
            </a:r>
            <a:r>
              <a:rPr lang="pl-PL" dirty="0"/>
              <a:t>, niosących ryzyko </a:t>
            </a:r>
            <a:r>
              <a:rPr lang="pl-PL" b="1" dirty="0"/>
              <a:t>negatywnych konsekwencji </a:t>
            </a:r>
            <a:r>
              <a:rPr lang="pl-PL" b="1" dirty="0" smtClean="0"/>
              <a:t>dla zdrowia </a:t>
            </a:r>
            <a:r>
              <a:rPr lang="pl-PL" b="1" dirty="0"/>
              <a:t>fizycznego i psychicznego </a:t>
            </a:r>
            <a:r>
              <a:rPr lang="pl-PL" dirty="0"/>
              <a:t>ucznia lub wychowanka oraz jego otoczenia społecznego.</a:t>
            </a:r>
          </a:p>
        </p:txBody>
      </p:sp>
      <p:pic>
        <p:nvPicPr>
          <p:cNvPr id="2052" name="Picture 4" descr="C:\Users\PC\AppData\Local\Microsoft\Windows\Temporary Internet Files\Content.IE5\2HAQGNKA\725px-Oxymorphon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5638417"/>
            <a:ext cx="2016224" cy="119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15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pl-PL" sz="2400" b="1" dirty="0"/>
              <a:t>§ 2. </a:t>
            </a:r>
            <a:r>
              <a:rPr lang="pl-PL" sz="2400" dirty="0"/>
              <a:t>1. Działalność wychowawcza w szkole i placówce polega na prowadzeniu działań z zakresu promocji zdrowia</a:t>
            </a:r>
            <a:br>
              <a:rPr lang="pl-PL" sz="2400" dirty="0"/>
            </a:br>
            <a:r>
              <a:rPr lang="pl-PL" sz="2400" dirty="0"/>
              <a:t>oraz wspomaganiu ucznia i wychowanka w jego rozwoju ukierunkowanym na osiągnięcie pełnej dojrzałości w sferze: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1</a:t>
            </a:r>
            <a:r>
              <a:rPr lang="pl-PL" dirty="0"/>
              <a:t>) fizycznej – ukierunkowanej na zdobycie przez ucznia i wychowanka wiedzy i umiejętności pozwalających na </a:t>
            </a:r>
            <a:r>
              <a:rPr lang="pl-PL" dirty="0" smtClean="0"/>
              <a:t>prowadzenie zdrowego </a:t>
            </a:r>
            <a:r>
              <a:rPr lang="pl-PL" dirty="0"/>
              <a:t>stylu życia i podejmowania </a:t>
            </a:r>
            <a:r>
              <a:rPr lang="pl-PL" dirty="0" err="1"/>
              <a:t>zachowań</a:t>
            </a:r>
            <a:r>
              <a:rPr lang="pl-PL" dirty="0"/>
              <a:t> prozdrowotnych;</a:t>
            </a:r>
          </a:p>
          <a:p>
            <a:pPr marL="0" indent="0">
              <a:buNone/>
            </a:pPr>
            <a:r>
              <a:rPr lang="pl-PL" dirty="0"/>
              <a:t>2) psychicznej – ukierunkowanej na zbudowanie równowagi i harmonii psychicznej, ukształtowanie postaw </a:t>
            </a:r>
            <a:r>
              <a:rPr lang="pl-PL" dirty="0" smtClean="0"/>
              <a:t>sprzyjających wzmacnianiu </a:t>
            </a:r>
            <a:r>
              <a:rPr lang="pl-PL" dirty="0"/>
              <a:t>zdrowia własnego i innych ludzi, kształtowanie środowiska sprzyjającego rozwojowi </a:t>
            </a:r>
            <a:r>
              <a:rPr lang="pl-PL" dirty="0" smtClean="0"/>
              <a:t>zdrowia, osiągnięcie </a:t>
            </a:r>
            <a:r>
              <a:rPr lang="pl-PL" dirty="0"/>
              <a:t>właściwego stosunku do świata, poczucia siły, chęci do życia i witalności;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36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3) społecznej – ukierunkowanej na kształtowanie postawy otwartości w życiu społecznym, opartej na </a:t>
            </a:r>
            <a:r>
              <a:rPr lang="pl-PL" dirty="0" smtClean="0"/>
              <a:t>umiejętności samodzielnej </a:t>
            </a:r>
            <a:r>
              <a:rPr lang="pl-PL" dirty="0"/>
              <a:t>analizy </a:t>
            </a:r>
            <a:r>
              <a:rPr lang="pl-PL" dirty="0" smtClean="0"/>
              <a:t>wzorów     i norm </a:t>
            </a:r>
            <a:r>
              <a:rPr lang="pl-PL" dirty="0"/>
              <a:t>społecznych oraz ćwiczeniu umiejętności wypełniania ról </a:t>
            </a:r>
            <a:r>
              <a:rPr lang="pl-PL" dirty="0" smtClean="0"/>
              <a:t>społecznych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4</a:t>
            </a:r>
            <a:r>
              <a:rPr lang="pl-PL" dirty="0"/>
              <a:t>) aksjologicznej – ukierunkowanej na zdobycie konstruktywnego i stabilnego systemu wartości, w tym </a:t>
            </a:r>
            <a:r>
              <a:rPr lang="pl-PL" dirty="0" smtClean="0"/>
              <a:t>docenienie znaczenia </a:t>
            </a:r>
            <a:r>
              <a:rPr lang="pl-PL" dirty="0"/>
              <a:t>zdrowia oraz poczucia sensu istnienia.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003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>
            <a:normAutofit fontScale="90000"/>
          </a:bodyPr>
          <a:lstStyle/>
          <a:p>
            <a:pPr algn="l"/>
            <a:r>
              <a:rPr lang="pl-PL" sz="3200" dirty="0"/>
              <a:t>2. Działalność wychowawcza obejmuje </a:t>
            </a:r>
            <a:r>
              <a:rPr lang="pl-PL" sz="3200" dirty="0" smtClean="0"/>
              <a:t>w szczególności</a:t>
            </a:r>
            <a:r>
              <a:rPr lang="pl-PL" sz="3200" dirty="0"/>
              <a:t>: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1</a:t>
            </a:r>
            <a:r>
              <a:rPr lang="pl-PL" dirty="0"/>
              <a:t>) </a:t>
            </a:r>
            <a:r>
              <a:rPr lang="pl-PL" sz="3400" u="sng" dirty="0"/>
              <a:t>współpracę z rodzicami </a:t>
            </a:r>
            <a:r>
              <a:rPr lang="pl-PL" sz="3400" dirty="0"/>
              <a:t>lub opiekunami uczniów i wychowanków w celu budowania postawy </a:t>
            </a:r>
            <a:r>
              <a:rPr lang="pl-PL" sz="3400" dirty="0" smtClean="0"/>
              <a:t>prozdrowotnej i </a:t>
            </a:r>
            <a:r>
              <a:rPr lang="pl-PL" sz="3400" dirty="0"/>
              <a:t>zdrowego stylu </a:t>
            </a:r>
            <a:r>
              <a:rPr lang="pl-PL" sz="3400" dirty="0" smtClean="0"/>
              <a:t>życia</a:t>
            </a:r>
            <a:endParaRPr lang="pl-PL" sz="3400" dirty="0"/>
          </a:p>
          <a:p>
            <a:pPr marL="0" indent="0">
              <a:buNone/>
            </a:pPr>
            <a:endParaRPr lang="pl-PL" sz="3400" dirty="0" smtClean="0"/>
          </a:p>
          <a:p>
            <a:pPr marL="0" indent="0">
              <a:buNone/>
            </a:pPr>
            <a:r>
              <a:rPr lang="pl-PL" sz="3400" dirty="0" smtClean="0"/>
              <a:t>2</a:t>
            </a:r>
            <a:r>
              <a:rPr lang="pl-PL" sz="3400" dirty="0"/>
              <a:t>) </a:t>
            </a:r>
            <a:r>
              <a:rPr lang="pl-PL" sz="3400" u="sng" dirty="0"/>
              <a:t>kształtowanie hierarchii systemu wartości, </a:t>
            </a:r>
            <a:r>
              <a:rPr lang="pl-PL" sz="3400" dirty="0"/>
              <a:t>w którym zdrowie należy do jednych z najważniejszych wartości w </a:t>
            </a:r>
            <a:r>
              <a:rPr lang="pl-PL" sz="3400" dirty="0" smtClean="0"/>
              <a:t>życiu</a:t>
            </a:r>
            <a:endParaRPr lang="pl-PL" sz="3400" dirty="0"/>
          </a:p>
          <a:p>
            <a:pPr marL="0" indent="0">
              <a:buNone/>
            </a:pPr>
            <a:endParaRPr lang="pl-PL" sz="3400" dirty="0" smtClean="0"/>
          </a:p>
          <a:p>
            <a:pPr marL="0" indent="0">
              <a:buNone/>
            </a:pPr>
            <a:r>
              <a:rPr lang="pl-PL" sz="3400" dirty="0" smtClean="0"/>
              <a:t>3</a:t>
            </a:r>
            <a:r>
              <a:rPr lang="pl-PL" sz="3400" u="sng" dirty="0"/>
              <a:t>) wzmacnianie </a:t>
            </a:r>
            <a:r>
              <a:rPr lang="pl-PL" sz="3400" dirty="0"/>
              <a:t>wśród uczniów i wychowanków </a:t>
            </a:r>
            <a:r>
              <a:rPr lang="pl-PL" sz="3400" u="sng" dirty="0"/>
              <a:t>więzi ze szkołą lub placówką oraz społecznością </a:t>
            </a:r>
            <a:r>
              <a:rPr lang="pl-PL" sz="3400" u="sng" dirty="0" smtClean="0"/>
              <a:t>lokalną</a:t>
            </a:r>
            <a:endParaRPr lang="pl-PL" sz="3400" dirty="0"/>
          </a:p>
          <a:p>
            <a:pPr marL="0" indent="0">
              <a:buNone/>
            </a:pPr>
            <a:endParaRPr lang="pl-PL" sz="3400" dirty="0" smtClean="0"/>
          </a:p>
          <a:p>
            <a:pPr marL="0" indent="0">
              <a:buNone/>
            </a:pPr>
            <a:endParaRPr lang="pl-PL" sz="3400" dirty="0" smtClean="0"/>
          </a:p>
          <a:p>
            <a:pPr marL="0" indent="0">
              <a:buNone/>
            </a:pPr>
            <a:r>
              <a:rPr lang="pl-PL" sz="3400" dirty="0" smtClean="0"/>
              <a:t>4</a:t>
            </a:r>
            <a:r>
              <a:rPr lang="pl-PL" sz="3400" u="sng" dirty="0"/>
              <a:t>) kształtowanie przyjaznego klimatu w szkole </a:t>
            </a:r>
            <a:r>
              <a:rPr lang="pl-PL" sz="3400" dirty="0"/>
              <a:t>lub placówce, budowanie prawidłowych relacji rówieśniczych oraz</a:t>
            </a:r>
          </a:p>
          <a:p>
            <a:pPr marL="0" indent="0">
              <a:buNone/>
            </a:pPr>
            <a:r>
              <a:rPr lang="pl-PL" sz="3400" u="sng" dirty="0"/>
              <a:t>relacji </a:t>
            </a:r>
            <a:r>
              <a:rPr lang="pl-PL" sz="3400" dirty="0"/>
              <a:t>uczniów i nauczycieli, wychowanków i wychowawców, a także nauczycieli, wychowawców i rodziców </a:t>
            </a:r>
            <a:r>
              <a:rPr lang="pl-PL" sz="3400" dirty="0" smtClean="0"/>
              <a:t>lub opiekunów</a:t>
            </a:r>
            <a:r>
              <a:rPr lang="pl-PL" sz="3400" dirty="0"/>
              <a:t>, w tym wzmacnianie więzi z rówieśnikami oraz nauczycielami i </a:t>
            </a:r>
            <a:r>
              <a:rPr lang="pl-PL" sz="3400" dirty="0" smtClean="0"/>
              <a:t>wychowawcami</a:t>
            </a:r>
            <a:endParaRPr lang="pl-PL" sz="3400" dirty="0"/>
          </a:p>
        </p:txBody>
      </p:sp>
    </p:spTree>
    <p:extLst>
      <p:ext uri="{BB962C8B-B14F-4D97-AF65-F5344CB8AC3E}">
        <p14:creationId xmlns:p14="http://schemas.microsoft.com/office/powerpoint/2010/main" val="161918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u="sng" dirty="0" smtClean="0"/>
              <a:t>5)doskonalenie </a:t>
            </a:r>
            <a:r>
              <a:rPr lang="pl-PL" u="sng" dirty="0"/>
              <a:t>umiejętności nauczycieli </a:t>
            </a:r>
            <a:r>
              <a:rPr lang="pl-PL" dirty="0"/>
              <a:t>i wychowawców </a:t>
            </a:r>
            <a:r>
              <a:rPr lang="pl-PL" dirty="0" smtClean="0"/>
              <a:t>      w </a:t>
            </a:r>
            <a:r>
              <a:rPr lang="pl-PL" u="sng" dirty="0"/>
              <a:t>zakresie budowania podmiotowych relacji </a:t>
            </a:r>
            <a:r>
              <a:rPr lang="pl-PL" dirty="0"/>
              <a:t>z uczniami,</a:t>
            </a:r>
          </a:p>
          <a:p>
            <a:pPr marL="0" indent="0">
              <a:buNone/>
            </a:pPr>
            <a:r>
              <a:rPr lang="pl-PL" dirty="0"/>
              <a:t>wychowankami oraz ich rodzicami lub opiekunami oraz warsztatowej pracy z grupą uczniów lub </a:t>
            </a:r>
            <a:r>
              <a:rPr lang="pl-PL" dirty="0" smtClean="0"/>
              <a:t>wychowanków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6</a:t>
            </a:r>
            <a:r>
              <a:rPr lang="pl-PL" dirty="0"/>
              <a:t>) </a:t>
            </a:r>
            <a:r>
              <a:rPr lang="pl-PL" u="sng" dirty="0"/>
              <a:t>wzmacnianie kompetencji wychowawczych </a:t>
            </a:r>
            <a:r>
              <a:rPr lang="pl-PL" dirty="0"/>
              <a:t>nauczycieli </a:t>
            </a:r>
            <a:r>
              <a:rPr lang="pl-PL" dirty="0" smtClean="0"/>
              <a:t>        i </a:t>
            </a:r>
            <a:r>
              <a:rPr lang="pl-PL" dirty="0"/>
              <a:t>wychowawców oraz rodziców lub opiekunów;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7</a:t>
            </a:r>
            <a:r>
              <a:rPr lang="pl-PL" dirty="0"/>
              <a:t>) rozwijanie i wspieranie działalności </a:t>
            </a:r>
            <a:r>
              <a:rPr lang="pl-PL" dirty="0" err="1"/>
              <a:t>wolontarystycznej</a:t>
            </a:r>
            <a:r>
              <a:rPr lang="pl-PL" dirty="0"/>
              <a:t> oraz zaangażowania w działalność podmiotów, o </a:t>
            </a:r>
            <a:r>
              <a:rPr lang="pl-PL" dirty="0" smtClean="0"/>
              <a:t>których mowa </a:t>
            </a:r>
            <a:r>
              <a:rPr lang="pl-PL" dirty="0"/>
              <a:t>w art. 2a ust. 1 oraz art. 56 ust. 1 ustawy z dnia 7 września 1991 r. o systemie oświaty (Dz. U. z 2004 </a:t>
            </a:r>
            <a:r>
              <a:rPr lang="pl-PL" dirty="0" smtClean="0"/>
              <a:t>r. Nr </a:t>
            </a:r>
            <a:r>
              <a:rPr lang="pl-PL" dirty="0"/>
              <a:t>256, poz. 2572, z </a:t>
            </a:r>
            <a:r>
              <a:rPr lang="pl-PL" dirty="0" err="1"/>
              <a:t>późn</a:t>
            </a:r>
            <a:r>
              <a:rPr lang="pl-PL" dirty="0"/>
              <a:t>. zm.2)), zwanej dalej „ustawą o systemie oświaty</a:t>
            </a:r>
            <a:r>
              <a:rPr lang="pl-PL" dirty="0" smtClean="0"/>
              <a:t>”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8</a:t>
            </a:r>
            <a:r>
              <a:rPr lang="pl-PL" dirty="0"/>
              <a:t>) </a:t>
            </a:r>
            <a:r>
              <a:rPr lang="pl-PL" u="sng" dirty="0"/>
              <a:t>wspieranie edukacji rówieśniczej i programów rówieśniczych </a:t>
            </a:r>
            <a:r>
              <a:rPr lang="pl-PL" dirty="0"/>
              <a:t>mających na celu modelowanie postaw </a:t>
            </a:r>
            <a:r>
              <a:rPr lang="pl-PL" dirty="0" smtClean="0"/>
              <a:t>prozdrowotnych i prospołecznych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77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Działalność </a:t>
            </a:r>
            <a:r>
              <a:rPr lang="pl-PL" dirty="0"/>
              <a:t>edukacyjna w szkole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polega </a:t>
            </a:r>
            <a:r>
              <a:rPr lang="pl-PL" dirty="0"/>
              <a:t>na stałym poszerzaniu i ugruntowywaniu </a:t>
            </a:r>
            <a:r>
              <a:rPr lang="pl-PL" dirty="0" smtClean="0"/>
              <a:t>wiedzy i </a:t>
            </a:r>
            <a:r>
              <a:rPr lang="pl-PL" dirty="0"/>
              <a:t>umiejętności u </a:t>
            </a:r>
            <a:r>
              <a:rPr lang="pl-PL" dirty="0" smtClean="0"/>
              <a:t>uczniów ich </a:t>
            </a:r>
            <a:r>
              <a:rPr lang="pl-PL" dirty="0"/>
              <a:t>rodziców </a:t>
            </a:r>
            <a:r>
              <a:rPr lang="pl-PL" dirty="0" smtClean="0"/>
              <a:t>nauczycieli z </a:t>
            </a:r>
            <a:r>
              <a:rPr lang="pl-PL" dirty="0"/>
              <a:t>zakresu </a:t>
            </a:r>
            <a:r>
              <a:rPr lang="pl-PL" dirty="0" smtClean="0"/>
              <a:t>promocji zdrowia                    i </a:t>
            </a:r>
            <a:r>
              <a:rPr lang="pl-PL" dirty="0"/>
              <a:t>zdrowego stylu życia.</a:t>
            </a:r>
          </a:p>
        </p:txBody>
      </p:sp>
      <p:pic>
        <p:nvPicPr>
          <p:cNvPr id="4099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21088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0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pl-PL" sz="3200" dirty="0" smtClean="0"/>
              <a:t>Działalność </a:t>
            </a:r>
            <a:r>
              <a:rPr lang="pl-PL" sz="3200" dirty="0"/>
              <a:t>edukacyjna </a:t>
            </a:r>
            <a:r>
              <a:rPr lang="pl-PL" sz="3200" dirty="0" smtClean="0"/>
              <a:t>obejmuje w </a:t>
            </a:r>
            <a:r>
              <a:rPr lang="pl-PL" sz="3200" dirty="0"/>
              <a:t>szczególności: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b="1" dirty="0"/>
              <a:t>poszerzenie wiedzy </a:t>
            </a:r>
            <a:r>
              <a:rPr lang="pl-PL" dirty="0"/>
              <a:t>rodziców </a:t>
            </a:r>
            <a:r>
              <a:rPr lang="pl-PL" dirty="0" smtClean="0"/>
              <a:t>,nauczycieli na </a:t>
            </a:r>
            <a:r>
              <a:rPr lang="pl-PL" dirty="0"/>
              <a:t>temat </a:t>
            </a:r>
            <a:r>
              <a:rPr lang="pl-PL" b="1" dirty="0"/>
              <a:t>prawidłowości </a:t>
            </a:r>
            <a:r>
              <a:rPr lang="pl-PL" b="1" dirty="0" smtClean="0"/>
              <a:t>rozwoju i </a:t>
            </a:r>
            <a:r>
              <a:rPr lang="pl-PL" b="1" dirty="0"/>
              <a:t>zaburzeń zdrowia psychicznego</a:t>
            </a:r>
            <a:r>
              <a:rPr lang="pl-PL" dirty="0"/>
              <a:t> dzieci i młodzieży, rozpoznawania wczesnych objawów używania </a:t>
            </a:r>
            <a:r>
              <a:rPr lang="pl-PL" dirty="0" smtClean="0"/>
              <a:t>środków                        i </a:t>
            </a:r>
            <a:r>
              <a:rPr lang="pl-PL" dirty="0"/>
              <a:t>substancji, o których mowa w § 1 ust. 2, a także suplementów diet i leków w celach innych niż medyczne oraz </a:t>
            </a:r>
            <a:r>
              <a:rPr lang="pl-PL" dirty="0" smtClean="0"/>
              <a:t>postępowania            w </a:t>
            </a:r>
            <a:r>
              <a:rPr lang="pl-PL" dirty="0"/>
              <a:t>tego typu </a:t>
            </a:r>
            <a:r>
              <a:rPr lang="pl-PL" dirty="0" smtClean="0"/>
              <a:t>przypadkach;</a:t>
            </a:r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rozwijanie </a:t>
            </a:r>
            <a:r>
              <a:rPr lang="pl-PL" dirty="0"/>
              <a:t>i wzmacnianie </a:t>
            </a:r>
            <a:r>
              <a:rPr lang="pl-PL" b="1" dirty="0"/>
              <a:t>umiejętności psychologicznych </a:t>
            </a:r>
            <a:r>
              <a:rPr lang="pl-PL" b="1" dirty="0" smtClean="0"/>
              <a:t>                    i </a:t>
            </a:r>
            <a:r>
              <a:rPr lang="pl-PL" b="1" dirty="0"/>
              <a:t>społecznych </a:t>
            </a:r>
            <a:r>
              <a:rPr lang="pl-PL" dirty="0"/>
              <a:t>uczniów 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kształtowanie </a:t>
            </a:r>
            <a:r>
              <a:rPr lang="pl-PL" dirty="0"/>
              <a:t>u </a:t>
            </a:r>
            <a:r>
              <a:rPr lang="pl-PL" dirty="0" smtClean="0"/>
              <a:t>uczniów </a:t>
            </a:r>
            <a:r>
              <a:rPr lang="pl-PL" b="1" dirty="0" smtClean="0"/>
              <a:t>umiejętności </a:t>
            </a:r>
            <a:r>
              <a:rPr lang="pl-PL" b="1" dirty="0"/>
              <a:t>życiowych</a:t>
            </a:r>
            <a:r>
              <a:rPr lang="pl-PL" dirty="0"/>
              <a:t>, w szczególności samokontroli, radzenia sobie </a:t>
            </a:r>
            <a:r>
              <a:rPr lang="pl-PL" dirty="0" smtClean="0"/>
              <a:t>ze stresem</a:t>
            </a:r>
            <a:r>
              <a:rPr lang="pl-PL" dirty="0"/>
              <a:t>, rozpoznawania </a:t>
            </a:r>
            <a:r>
              <a:rPr lang="pl-PL" dirty="0" smtClean="0"/>
              <a:t>                     i </a:t>
            </a:r>
            <a:r>
              <a:rPr lang="pl-PL" dirty="0"/>
              <a:t>wyrażania własnych </a:t>
            </a:r>
            <a:r>
              <a:rPr lang="pl-PL" dirty="0" smtClean="0"/>
              <a:t>emocji;</a:t>
            </a:r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kształtowanie </a:t>
            </a:r>
            <a:r>
              <a:rPr lang="pl-PL" b="1" dirty="0"/>
              <a:t>krytycznego </a:t>
            </a:r>
            <a:r>
              <a:rPr lang="pl-PL" dirty="0"/>
              <a:t>myślenia i wspomaganie uczniów </a:t>
            </a:r>
            <a:r>
              <a:rPr lang="pl-PL" dirty="0" smtClean="0"/>
              <a:t>             w </a:t>
            </a:r>
            <a:r>
              <a:rPr lang="pl-PL" dirty="0"/>
              <a:t>konstruktywnym </a:t>
            </a:r>
            <a:r>
              <a:rPr lang="pl-PL" b="1" dirty="0" smtClean="0"/>
              <a:t>podejmowaniu decyzji </a:t>
            </a:r>
            <a:r>
              <a:rPr lang="pl-PL" dirty="0"/>
              <a:t>w sytuacjach trudnych, zagrażających prawidłowemu rozwojowi i zdrowemu </a:t>
            </a:r>
            <a:r>
              <a:rPr lang="pl-PL" dirty="0" smtClean="0"/>
              <a:t>życiu;</a:t>
            </a:r>
          </a:p>
        </p:txBody>
      </p:sp>
    </p:spTree>
    <p:extLst>
      <p:ext uri="{BB962C8B-B14F-4D97-AF65-F5344CB8AC3E}">
        <p14:creationId xmlns:p14="http://schemas.microsoft.com/office/powerpoint/2010/main" val="23834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1444</Words>
  <Application>Microsoft Office PowerPoint</Application>
  <PresentationFormat>Pokaz na ekranie (4:3)</PresentationFormat>
  <Paragraphs>95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ROZPORZĄDZENIE MINISTRA EDUKACJI NARODOWEJ z dnia 18 sierpnia 2015 r. w sprawie zakresu i form prowadzenia          w szkołach i placówkach systemu oświaty działalności wychowawczej, edukacyjnej, informacyjnej i profilaktycznej w celu przeciwdziałania narkomanii</vt:lpstr>
      <vt:lpstr>Prezentacja programu PowerPoint</vt:lpstr>
      <vt:lpstr>Prezentacja programu PowerPoint</vt:lpstr>
      <vt:lpstr>§ 2. 1. Działalność wychowawcza w szkole i placówce polega na prowadzeniu działań z zakresu promocji zdrowia oraz wspomaganiu ucznia i wychowanka w jego rozwoju ukierunkowanym na osiągnięcie pełnej dojrzałości w sferze: </vt:lpstr>
      <vt:lpstr>Prezentacja programu PowerPoint</vt:lpstr>
      <vt:lpstr>2. Działalność wychowawcza obejmuje w szczególności: </vt:lpstr>
      <vt:lpstr>Prezentacja programu PowerPoint</vt:lpstr>
      <vt:lpstr>Działalność edukacyjna w szkole </vt:lpstr>
      <vt:lpstr>Działalność edukacyjna obejmuje w szczególności:</vt:lpstr>
      <vt:lpstr>Prezentacja programu PowerPoint</vt:lpstr>
      <vt:lpstr>Działalność informacyjna w szkole </vt:lpstr>
      <vt:lpstr>Działalność informacyjna obejmuje w szczególności: </vt:lpstr>
      <vt:lpstr>Prezentacja programu PowerPoint</vt:lpstr>
      <vt:lpstr>Działania profilaktyczne obejmują w szczególności: </vt:lpstr>
      <vt:lpstr>Prezentacja programu PowerPoint</vt:lpstr>
      <vt:lpstr>Prezentacja programu PowerPoint</vt:lpstr>
      <vt:lpstr>Prezentacja programu PowerPoint</vt:lpstr>
      <vt:lpstr>Prezentacja programu PowerPoint</vt:lpstr>
      <vt:lpstr>Strategia informacyjna</vt:lpstr>
      <vt:lpstr>Strategia edukacyjna</vt:lpstr>
      <vt:lpstr>Prezentacja programu PowerPoint</vt:lpstr>
      <vt:lpstr>Strategia alternatyw</vt:lpstr>
      <vt:lpstr>Strategia interwencyjna</vt:lpstr>
      <vt:lpstr>Strategia zmian środowiskowych</vt:lpstr>
      <vt:lpstr>Strategia zmian przepisów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PC</dc:creator>
  <cp:lastModifiedBy>PC</cp:lastModifiedBy>
  <cp:revision>10</cp:revision>
  <dcterms:created xsi:type="dcterms:W3CDTF">2015-12-09T23:23:11Z</dcterms:created>
  <dcterms:modified xsi:type="dcterms:W3CDTF">2017-05-30T18:56:46Z</dcterms:modified>
</cp:coreProperties>
</file>